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6"/>
  </p:notesMasterIdLst>
  <p:handoutMasterIdLst>
    <p:handoutMasterId r:id="rId27"/>
  </p:handoutMasterIdLst>
  <p:sldIdLst>
    <p:sldId id="256" r:id="rId5"/>
    <p:sldId id="257" r:id="rId6"/>
    <p:sldId id="284" r:id="rId7"/>
    <p:sldId id="285" r:id="rId8"/>
    <p:sldId id="306" r:id="rId9"/>
    <p:sldId id="307" r:id="rId10"/>
    <p:sldId id="291" r:id="rId11"/>
    <p:sldId id="308" r:id="rId12"/>
    <p:sldId id="292" r:id="rId13"/>
    <p:sldId id="299" r:id="rId14"/>
    <p:sldId id="309" r:id="rId15"/>
    <p:sldId id="300" r:id="rId16"/>
    <p:sldId id="310" r:id="rId17"/>
    <p:sldId id="311" r:id="rId18"/>
    <p:sldId id="301" r:id="rId19"/>
    <p:sldId id="302" r:id="rId20"/>
    <p:sldId id="312" r:id="rId21"/>
    <p:sldId id="313" r:id="rId22"/>
    <p:sldId id="304" r:id="rId23"/>
    <p:sldId id="305" r:id="rId24"/>
    <p:sldId id="283"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94611" autoAdjust="0"/>
  </p:normalViewPr>
  <p:slideViewPr>
    <p:cSldViewPr snapToGrid="0">
      <p:cViewPr varScale="1">
        <p:scale>
          <a:sx n="109" d="100"/>
          <a:sy n="109" d="100"/>
        </p:scale>
        <p:origin x="1776" y="102"/>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en-GB" altLang="cs-CZ" noProof="0" dirty="0" smtClean="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noProof="0" smtClean="0"/>
              <a:t>Kliknutím lze upravit styl.</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noProof="0" smtClean="0"/>
              <a:t>Kliknutím lze upravit styly předlohy textu.</a:t>
            </a:r>
          </a:p>
          <a:p>
            <a:pPr lvl="1"/>
            <a:r>
              <a:rPr lang="cs-CZ" noProof="0" smtClean="0"/>
              <a:t>Druhá úroveň</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noProof="0" smtClean="0"/>
              <a:t>Kliknutím lze upravit styly předlohy textu.</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noProof="0" smtClean="0"/>
              <a:t>Kliknutím lze upravit styly předlohy textu.</a:t>
            </a:r>
          </a:p>
          <a:p>
            <a:pPr lvl="1"/>
            <a:r>
              <a:rPr lang="cs-CZ" noProof="0" smtClean="0"/>
              <a:t>Druhá úroveň</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noProof="0" smtClean="0"/>
              <a:t>Kliknutím lze upravit styl.</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noProof="0"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noProof="0" smtClean="0"/>
              <a:t>Kliknutím lze upravit styly předlohy textu.</a:t>
            </a:r>
          </a:p>
          <a:p>
            <a:pPr lvl="1"/>
            <a:r>
              <a:rPr lang="cs-CZ" noProof="0" smtClean="0"/>
              <a:t>Druhá úroveň</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smtClean="0"/>
              <a:t>Kliknutím lze upravit styl.</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noProof="0" smtClean="0"/>
              <a:t>Kliknutím lze upravit styl.</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noProof="0" smtClean="0"/>
              <a:t>Kliknutím lze upravit styly předlohy textu.</a:t>
            </a:r>
          </a:p>
          <a:p>
            <a:pPr lvl="1"/>
            <a:r>
              <a:rPr lang="cs-CZ" noProof="0"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noProof="0"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err="1" smtClean="0"/>
              <a:t>Dpt</a:t>
            </a:r>
            <a:r>
              <a:rPr lang="cs-CZ" altLang="cs-CZ" dirty="0" smtClean="0"/>
              <a:t>. Of Financial Law and Economics, </a:t>
            </a:r>
            <a:r>
              <a:rPr lang="cs-CZ" altLang="cs-CZ" dirty="0" err="1" smtClean="0"/>
              <a:t>Faculty</a:t>
            </a:r>
            <a:r>
              <a:rPr lang="cs-CZ" altLang="cs-CZ" dirty="0" smtClean="0"/>
              <a:t> of Law, Masaryk University</a:t>
            </a:r>
            <a:endParaRPr lang="cs-CZ" altLang="cs-CZ"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en-US" dirty="0"/>
              <a:t>Taxation of Employment Income </a:t>
            </a:r>
            <a:r>
              <a:rPr lang="en-US" dirty="0" smtClean="0"/>
              <a:t>in </a:t>
            </a:r>
            <a:r>
              <a:rPr lang="en-US" dirty="0"/>
              <a:t>the Czech Republic</a:t>
            </a:r>
            <a:r>
              <a:rPr lang="cs-CZ" altLang="cs-CZ" dirty="0" smtClean="0"/>
              <a:t/>
            </a:r>
            <a:br>
              <a:rPr lang="cs-CZ" altLang="cs-CZ" dirty="0" smtClean="0"/>
            </a:br>
            <a:r>
              <a:rPr lang="cs-CZ" altLang="cs-CZ" dirty="0"/>
              <a:t/>
            </a:r>
            <a:br>
              <a:rPr lang="cs-CZ" altLang="cs-CZ" dirty="0"/>
            </a:br>
            <a:r>
              <a:rPr lang="cs-CZ" altLang="cs-CZ" dirty="0" smtClean="0"/>
              <a:t>		</a:t>
            </a:r>
            <a:r>
              <a:rPr lang="cs-CZ" altLang="cs-CZ" sz="2000" dirty="0" smtClean="0"/>
              <a:t>Michal Radvan</a:t>
            </a:r>
            <a:endParaRPr lang="en-US" altLang="cs-CZ"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a:t>
            </a:r>
            <a:r>
              <a:rPr lang="cs-CZ" dirty="0" err="1"/>
              <a:t>rate</a:t>
            </a:r>
            <a:r>
              <a:rPr lang="cs-CZ" dirty="0"/>
              <a:t> </a:t>
            </a:r>
          </a:p>
        </p:txBody>
      </p:sp>
      <p:sp>
        <p:nvSpPr>
          <p:cNvPr id="3" name="Zástupný symbol pro obsah 2"/>
          <p:cNvSpPr>
            <a:spLocks noGrp="1"/>
          </p:cNvSpPr>
          <p:nvPr>
            <p:ph idx="1"/>
          </p:nvPr>
        </p:nvSpPr>
        <p:spPr/>
        <p:txBody>
          <a:bodyPr/>
          <a:lstStyle/>
          <a:p>
            <a:r>
              <a:rPr lang="cs-CZ" dirty="0" err="1" smtClean="0"/>
              <a:t>the</a:t>
            </a:r>
            <a:r>
              <a:rPr lang="cs-CZ" dirty="0" smtClean="0"/>
              <a:t> </a:t>
            </a:r>
            <a:r>
              <a:rPr lang="cs-CZ" dirty="0"/>
              <a:t>basic </a:t>
            </a:r>
            <a:r>
              <a:rPr lang="cs-CZ" dirty="0" err="1" smtClean="0"/>
              <a:t>rate</a:t>
            </a:r>
            <a:r>
              <a:rPr lang="cs-CZ" dirty="0" smtClean="0"/>
              <a:t>: </a:t>
            </a:r>
            <a:r>
              <a:rPr lang="cs-CZ" dirty="0"/>
              <a:t>15 % </a:t>
            </a:r>
            <a:endParaRPr lang="cs-CZ" dirty="0" smtClean="0"/>
          </a:p>
          <a:p>
            <a:r>
              <a:rPr lang="cs-CZ" dirty="0" err="1" smtClean="0"/>
              <a:t>since</a:t>
            </a:r>
            <a:r>
              <a:rPr lang="cs-CZ" dirty="0" smtClean="0"/>
              <a:t> </a:t>
            </a:r>
            <a:r>
              <a:rPr lang="cs-CZ" dirty="0"/>
              <a:t>2013 so </a:t>
            </a:r>
            <a:r>
              <a:rPr lang="cs-CZ" dirty="0" err="1"/>
              <a:t>called</a:t>
            </a:r>
            <a:r>
              <a:rPr lang="cs-CZ" dirty="0"/>
              <a:t> </a:t>
            </a:r>
            <a:r>
              <a:rPr lang="cs-CZ" dirty="0" err="1"/>
              <a:t>special</a:t>
            </a:r>
            <a:r>
              <a:rPr lang="cs-CZ" dirty="0"/>
              <a:t> </a:t>
            </a:r>
            <a:r>
              <a:rPr lang="cs-CZ" dirty="0" err="1"/>
              <a:t>solidary</a:t>
            </a:r>
            <a:r>
              <a:rPr lang="cs-CZ" dirty="0"/>
              <a:t> </a:t>
            </a:r>
            <a:r>
              <a:rPr lang="cs-CZ" dirty="0" err="1" smtClean="0"/>
              <a:t>surcharge</a:t>
            </a:r>
            <a:r>
              <a:rPr lang="cs-CZ" dirty="0" smtClean="0"/>
              <a:t> 7%</a:t>
            </a:r>
          </a:p>
          <a:p>
            <a:pPr lvl="1"/>
            <a:r>
              <a:rPr lang="cs-CZ" dirty="0" err="1" smtClean="0"/>
              <a:t>average</a:t>
            </a:r>
            <a:r>
              <a:rPr lang="cs-CZ" dirty="0" smtClean="0"/>
              <a:t> </a:t>
            </a:r>
            <a:r>
              <a:rPr lang="cs-CZ" dirty="0" err="1"/>
              <a:t>salary</a:t>
            </a:r>
            <a:r>
              <a:rPr lang="cs-CZ" dirty="0"/>
              <a:t> </a:t>
            </a:r>
            <a:r>
              <a:rPr lang="cs-CZ" dirty="0" err="1" smtClean="0"/>
              <a:t>multiplied</a:t>
            </a:r>
            <a:r>
              <a:rPr lang="cs-CZ" dirty="0" smtClean="0"/>
              <a:t> </a:t>
            </a:r>
            <a:r>
              <a:rPr lang="cs-CZ" dirty="0"/>
              <a:t>by </a:t>
            </a:r>
            <a:r>
              <a:rPr lang="cs-CZ" dirty="0" smtClean="0"/>
              <a:t>48</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4519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Example</a:t>
            </a:r>
            <a:endParaRPr lang="cs-CZ" dirty="0"/>
          </a:p>
        </p:txBody>
      </p:sp>
      <p:pic>
        <p:nvPicPr>
          <p:cNvPr id="6" name="Zástupný symbol pro obsah 5"/>
          <p:cNvPicPr>
            <a:picLocks noGrp="1" noChangeAspect="1"/>
          </p:cNvPicPr>
          <p:nvPr>
            <p:ph idx="1"/>
          </p:nvPr>
        </p:nvPicPr>
        <p:blipFill>
          <a:blip r:embed="rId2"/>
          <a:stretch>
            <a:fillRect/>
          </a:stretch>
        </p:blipFill>
        <p:spPr>
          <a:xfrm>
            <a:off x="659423" y="1835939"/>
            <a:ext cx="6772224" cy="2973453"/>
          </a:xfrm>
          <a:prstGeom prst="rect">
            <a:avLst/>
          </a:prstGeom>
        </p:spPr>
      </p:pic>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4202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Correction</a:t>
            </a:r>
            <a:r>
              <a:rPr lang="cs-CZ" dirty="0"/>
              <a:t> </a:t>
            </a:r>
            <a:r>
              <a:rPr lang="cs-CZ" dirty="0" err="1" smtClean="0"/>
              <a:t>Components</a:t>
            </a:r>
            <a:endParaRPr lang="cs-CZ" dirty="0"/>
          </a:p>
        </p:txBody>
      </p:sp>
      <p:sp>
        <p:nvSpPr>
          <p:cNvPr id="3" name="Zástupný symbol pro obsah 2"/>
          <p:cNvSpPr>
            <a:spLocks noGrp="1"/>
          </p:cNvSpPr>
          <p:nvPr>
            <p:ph idx="1"/>
          </p:nvPr>
        </p:nvSpPr>
        <p:spPr/>
        <p:txBody>
          <a:bodyPr/>
          <a:lstStyle/>
          <a:p>
            <a:r>
              <a:rPr lang="en-US" b="1" dirty="0" smtClean="0"/>
              <a:t>incomes</a:t>
            </a:r>
            <a:r>
              <a:rPr lang="en-US" dirty="0" smtClean="0"/>
              <a:t> </a:t>
            </a:r>
            <a:r>
              <a:rPr lang="en-US" dirty="0"/>
              <a:t>generally </a:t>
            </a:r>
            <a:r>
              <a:rPr lang="en-US" b="1" dirty="0"/>
              <a:t>not liable to </a:t>
            </a:r>
            <a:r>
              <a:rPr lang="en-US" dirty="0"/>
              <a:t>personal income </a:t>
            </a:r>
            <a:r>
              <a:rPr lang="en-US" b="1" dirty="0" smtClean="0"/>
              <a:t>tax</a:t>
            </a:r>
            <a:r>
              <a:rPr lang="cs-CZ" b="1" dirty="0" smtClean="0"/>
              <a:t> </a:t>
            </a:r>
            <a:r>
              <a:rPr lang="cs-CZ" dirty="0" smtClean="0"/>
              <a:t>(</a:t>
            </a:r>
            <a:r>
              <a:rPr lang="en-US" dirty="0"/>
              <a:t>example reimbursement of travel expenses on business trips or the value of personal protective equipment, working clothes, etc</a:t>
            </a:r>
            <a:r>
              <a:rPr lang="en-US" dirty="0" smtClean="0"/>
              <a:t>.</a:t>
            </a:r>
            <a:r>
              <a:rPr lang="cs-CZ" dirty="0" smtClean="0"/>
              <a:t>)</a:t>
            </a:r>
            <a:endParaRPr lang="cs-CZ" b="1"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4254241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0"/>
            <a:ext cx="8086635" cy="647700"/>
          </a:xfrm>
        </p:spPr>
        <p:txBody>
          <a:bodyPr/>
          <a:lstStyle/>
          <a:p>
            <a:endParaRPr lang="cs-CZ" dirty="0"/>
          </a:p>
        </p:txBody>
      </p:sp>
      <p:sp>
        <p:nvSpPr>
          <p:cNvPr id="3" name="Zástupný symbol pro obsah 2"/>
          <p:cNvSpPr>
            <a:spLocks noGrp="1"/>
          </p:cNvSpPr>
          <p:nvPr>
            <p:ph idx="1"/>
          </p:nvPr>
        </p:nvSpPr>
        <p:spPr>
          <a:xfrm>
            <a:off x="509589" y="747346"/>
            <a:ext cx="8082321" cy="5501054"/>
          </a:xfrm>
        </p:spPr>
        <p:txBody>
          <a:bodyPr/>
          <a:lstStyle/>
          <a:p>
            <a:r>
              <a:rPr lang="en-US" b="1" dirty="0"/>
              <a:t>tax exemption</a:t>
            </a:r>
            <a:r>
              <a:rPr lang="cs-CZ" b="1" dirty="0"/>
              <a:t>s</a:t>
            </a:r>
            <a:r>
              <a:rPr lang="en-US" dirty="0"/>
              <a:t> </a:t>
            </a:r>
            <a:endParaRPr lang="cs-CZ" dirty="0"/>
          </a:p>
          <a:p>
            <a:pPr lvl="1"/>
            <a:r>
              <a:rPr lang="cs-CZ" dirty="0"/>
              <a:t>s</a:t>
            </a:r>
            <a:r>
              <a:rPr lang="en-US" dirty="0"/>
              <a:t>ums spent by the employer in order to improve his employees’ professional skills or for reskilling</a:t>
            </a:r>
            <a:endParaRPr lang="cs-CZ" dirty="0"/>
          </a:p>
          <a:p>
            <a:pPr lvl="1"/>
            <a:r>
              <a:rPr lang="cs-CZ" dirty="0"/>
              <a:t>v</a:t>
            </a:r>
            <a:r>
              <a:rPr lang="en-US" dirty="0" err="1"/>
              <a:t>alue</a:t>
            </a:r>
            <a:r>
              <a:rPr lang="en-US" dirty="0"/>
              <a:t> of food and soft beverages given by the employer to the employees</a:t>
            </a:r>
            <a:endParaRPr lang="cs-CZ" dirty="0"/>
          </a:p>
          <a:p>
            <a:pPr lvl="1"/>
            <a:r>
              <a:rPr lang="cs-CZ" dirty="0" smtClean="0"/>
              <a:t>n</a:t>
            </a:r>
            <a:r>
              <a:rPr lang="en-US" dirty="0" smtClean="0"/>
              <a:t>on-monetary </a:t>
            </a:r>
            <a:r>
              <a:rPr lang="en-US" dirty="0"/>
              <a:t>performance given by the employer to the employees from a fund of cultural and social needs or from the social </a:t>
            </a:r>
            <a:r>
              <a:rPr lang="en-US" dirty="0" smtClean="0"/>
              <a:t>fund</a:t>
            </a:r>
            <a:endParaRPr lang="cs-CZ" dirty="0" smtClean="0"/>
          </a:p>
          <a:p>
            <a:pPr lvl="1"/>
            <a:r>
              <a:rPr lang="cs-CZ" dirty="0" smtClean="0"/>
              <a:t>p</a:t>
            </a:r>
            <a:r>
              <a:rPr lang="en-US" dirty="0" err="1" smtClean="0"/>
              <a:t>rivileges</a:t>
            </a:r>
            <a:r>
              <a:rPr lang="en-US" dirty="0" smtClean="0"/>
              <a:t> </a:t>
            </a:r>
            <a:r>
              <a:rPr lang="en-US" dirty="0"/>
              <a:t>granted by the employer running public personal transportation to his employees and members of their families in the form of free or cheaper </a:t>
            </a:r>
            <a:r>
              <a:rPr lang="en-US" dirty="0" smtClean="0"/>
              <a:t>tickets</a:t>
            </a:r>
            <a:endParaRPr lang="cs-CZ" dirty="0" smtClean="0"/>
          </a:p>
          <a:p>
            <a:pPr lvl="1"/>
            <a:r>
              <a:rPr lang="en-US" dirty="0" smtClean="0"/>
              <a:t>The </a:t>
            </a:r>
            <a:r>
              <a:rPr lang="en-US" dirty="0"/>
              <a:t>employer’s contribution to pension insurance and life insurance up to the sum of 50.000 </a:t>
            </a:r>
            <a:r>
              <a:rPr lang="en-US" dirty="0" smtClean="0"/>
              <a:t>CZK</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802451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b="1" dirty="0"/>
              <a:t>tax allowances</a:t>
            </a:r>
            <a:r>
              <a:rPr lang="en-US" dirty="0"/>
              <a:t> to get modified (reduced) tax base</a:t>
            </a:r>
            <a:endParaRPr lang="cs-CZ" dirty="0"/>
          </a:p>
          <a:p>
            <a:pPr lvl="1"/>
            <a:r>
              <a:rPr lang="cs-CZ" dirty="0"/>
              <a:t>t</a:t>
            </a:r>
            <a:r>
              <a:rPr lang="en-US" dirty="0"/>
              <a:t>he value of gifts </a:t>
            </a:r>
            <a:r>
              <a:rPr lang="cs-CZ" dirty="0"/>
              <a:t>(</a:t>
            </a:r>
            <a:r>
              <a:rPr lang="en-US" dirty="0"/>
              <a:t>2 </a:t>
            </a:r>
            <a:r>
              <a:rPr lang="cs-CZ" dirty="0"/>
              <a:t>– 15 </a:t>
            </a:r>
            <a:r>
              <a:rPr lang="en-US" dirty="0"/>
              <a:t>% of the tax base</a:t>
            </a:r>
            <a:r>
              <a:rPr lang="cs-CZ" dirty="0"/>
              <a:t>)</a:t>
            </a:r>
          </a:p>
          <a:p>
            <a:pPr lvl="1"/>
            <a:r>
              <a:rPr lang="en-US" dirty="0"/>
              <a:t>pension insurance </a:t>
            </a:r>
            <a:r>
              <a:rPr lang="cs-CZ" dirty="0"/>
              <a:t>(</a:t>
            </a:r>
            <a:r>
              <a:rPr lang="en-US" dirty="0"/>
              <a:t>maximum </a:t>
            </a:r>
            <a:r>
              <a:rPr lang="cs-CZ" dirty="0" smtClean="0"/>
              <a:t>24</a:t>
            </a:r>
            <a:r>
              <a:rPr lang="en-US" dirty="0" smtClean="0"/>
              <a:t>.000 </a:t>
            </a:r>
            <a:r>
              <a:rPr lang="en-US" dirty="0"/>
              <a:t>CZK</a:t>
            </a:r>
            <a:r>
              <a:rPr lang="cs-CZ" dirty="0"/>
              <a:t>)</a:t>
            </a:r>
          </a:p>
          <a:p>
            <a:pPr lvl="1"/>
            <a:r>
              <a:rPr lang="en-US" dirty="0"/>
              <a:t>private life insurance premiums </a:t>
            </a:r>
            <a:r>
              <a:rPr lang="cs-CZ" dirty="0"/>
              <a:t>(</a:t>
            </a:r>
            <a:r>
              <a:rPr lang="en-US" dirty="0"/>
              <a:t>maximum </a:t>
            </a:r>
            <a:r>
              <a:rPr lang="cs-CZ" dirty="0" smtClean="0"/>
              <a:t>24</a:t>
            </a:r>
            <a:r>
              <a:rPr lang="en-US" dirty="0" smtClean="0"/>
              <a:t>.000 </a:t>
            </a:r>
            <a:r>
              <a:rPr lang="en-US" dirty="0"/>
              <a:t>CZK</a:t>
            </a:r>
            <a:r>
              <a:rPr lang="cs-CZ" dirty="0"/>
              <a:t>)</a:t>
            </a:r>
          </a:p>
          <a:p>
            <a:pPr lvl="1"/>
            <a:r>
              <a:rPr lang="en-US" dirty="0"/>
              <a:t>interest paid in the taxable period on a </a:t>
            </a:r>
            <a:r>
              <a:rPr lang="en-US" dirty="0" smtClean="0"/>
              <a:t>mortgage/loan</a:t>
            </a:r>
            <a:endParaRPr lang="cs-CZ" dirty="0" smtClean="0"/>
          </a:p>
          <a:p>
            <a:pPr lvl="1"/>
            <a:r>
              <a:rPr lang="en-US" dirty="0" smtClean="0"/>
              <a:t>contributions </a:t>
            </a:r>
            <a:r>
              <a:rPr lang="en-US" dirty="0"/>
              <a:t>paid by a member of a trade union organization up to 1,5 % </a:t>
            </a:r>
            <a:r>
              <a:rPr lang="cs-CZ" dirty="0" smtClean="0"/>
              <a:t>(</a:t>
            </a:r>
            <a:r>
              <a:rPr lang="cs-CZ" dirty="0" err="1" smtClean="0"/>
              <a:t>max</a:t>
            </a:r>
            <a:r>
              <a:rPr lang="en-US" dirty="0" smtClean="0"/>
              <a:t> </a:t>
            </a:r>
            <a:r>
              <a:rPr lang="en-US" dirty="0"/>
              <a:t>3.000 </a:t>
            </a:r>
            <a:r>
              <a:rPr lang="en-US" dirty="0" smtClean="0"/>
              <a:t>CZK)</a:t>
            </a:r>
            <a:endParaRPr lang="cs-CZ" dirty="0"/>
          </a:p>
          <a:p>
            <a:pPr lvl="1"/>
            <a:r>
              <a:rPr lang="cs-CZ" dirty="0" smtClean="0"/>
              <a:t>r</a:t>
            </a:r>
            <a:r>
              <a:rPr lang="en-US" dirty="0" err="1" smtClean="0"/>
              <a:t>emunerations</a:t>
            </a:r>
            <a:r>
              <a:rPr lang="en-US" dirty="0" smtClean="0"/>
              <a:t> </a:t>
            </a:r>
            <a:r>
              <a:rPr lang="en-US" dirty="0"/>
              <a:t>for exams verifying the result of continuing education </a:t>
            </a:r>
            <a:r>
              <a:rPr lang="cs-CZ" dirty="0"/>
              <a:t>(max. </a:t>
            </a:r>
            <a:r>
              <a:rPr lang="en-US" dirty="0"/>
              <a:t>10.000 CZK</a:t>
            </a:r>
            <a:r>
              <a:rPr lang="cs-CZ" dirty="0"/>
              <a:t>)</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7675916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09589" y="1773238"/>
            <a:ext cx="8082321" cy="4671523"/>
          </a:xfrm>
        </p:spPr>
        <p:txBody>
          <a:bodyPr/>
          <a:lstStyle/>
          <a:p>
            <a:r>
              <a:rPr lang="en-US" b="1" dirty="0" smtClean="0"/>
              <a:t>tax reductions</a:t>
            </a:r>
            <a:endParaRPr lang="cs-CZ" b="1" dirty="0" smtClean="0"/>
          </a:p>
          <a:p>
            <a:pPr lvl="1"/>
            <a:r>
              <a:rPr lang="en-US" dirty="0" smtClean="0"/>
              <a:t>24.840 </a:t>
            </a:r>
            <a:r>
              <a:rPr lang="en-US" dirty="0"/>
              <a:t>CZK for each taxpayer </a:t>
            </a:r>
            <a:endParaRPr lang="cs-CZ" dirty="0" smtClean="0"/>
          </a:p>
          <a:p>
            <a:pPr lvl="1"/>
            <a:r>
              <a:rPr lang="en-US" dirty="0" smtClean="0"/>
              <a:t>24.840 </a:t>
            </a:r>
            <a:r>
              <a:rPr lang="en-US" dirty="0"/>
              <a:t>CZK for a spouse </a:t>
            </a:r>
            <a:r>
              <a:rPr lang="cs-CZ" dirty="0" err="1" smtClean="0"/>
              <a:t>with</a:t>
            </a:r>
            <a:r>
              <a:rPr lang="cs-CZ" dirty="0" smtClean="0"/>
              <a:t> limited </a:t>
            </a:r>
            <a:r>
              <a:rPr lang="cs-CZ" dirty="0" err="1" smtClean="0"/>
              <a:t>income</a:t>
            </a:r>
            <a:endParaRPr lang="cs-CZ" dirty="0" smtClean="0"/>
          </a:p>
          <a:p>
            <a:pPr lvl="1"/>
            <a:r>
              <a:rPr lang="en-US" dirty="0" smtClean="0"/>
              <a:t>2.520 </a:t>
            </a:r>
            <a:r>
              <a:rPr lang="en-US" dirty="0"/>
              <a:t>CZK </a:t>
            </a:r>
            <a:r>
              <a:rPr lang="cs-CZ" dirty="0" smtClean="0"/>
              <a:t>/ </a:t>
            </a:r>
            <a:r>
              <a:rPr lang="en-US" dirty="0" smtClean="0"/>
              <a:t>5.040 </a:t>
            </a:r>
            <a:r>
              <a:rPr lang="en-US" dirty="0"/>
              <a:t>CZK </a:t>
            </a:r>
            <a:r>
              <a:rPr lang="cs-CZ" dirty="0" smtClean="0"/>
              <a:t>f</a:t>
            </a:r>
            <a:r>
              <a:rPr lang="en-US" dirty="0" smtClean="0"/>
              <a:t>or </a:t>
            </a:r>
            <a:r>
              <a:rPr lang="en-US" dirty="0" err="1" smtClean="0"/>
              <a:t>disab</a:t>
            </a:r>
            <a:r>
              <a:rPr lang="cs-CZ" dirty="0" err="1" smtClean="0"/>
              <a:t>le</a:t>
            </a:r>
            <a:r>
              <a:rPr lang="cs-CZ" dirty="0" smtClean="0"/>
              <a:t> </a:t>
            </a:r>
            <a:r>
              <a:rPr lang="cs-CZ" dirty="0" err="1" smtClean="0"/>
              <a:t>persons</a:t>
            </a:r>
            <a:endParaRPr lang="cs-CZ" dirty="0" smtClean="0"/>
          </a:p>
          <a:p>
            <a:pPr lvl="1"/>
            <a:r>
              <a:rPr lang="en-US" dirty="0" smtClean="0"/>
              <a:t>16.140 </a:t>
            </a:r>
            <a:r>
              <a:rPr lang="en-US" dirty="0"/>
              <a:t>CZK for the ZTP/P card </a:t>
            </a:r>
            <a:r>
              <a:rPr lang="en-US" dirty="0" smtClean="0"/>
              <a:t>holder</a:t>
            </a:r>
            <a:endParaRPr lang="cs-CZ" dirty="0" smtClean="0"/>
          </a:p>
          <a:p>
            <a:pPr lvl="1"/>
            <a:r>
              <a:rPr lang="en-US" dirty="0" smtClean="0"/>
              <a:t>4.020 </a:t>
            </a:r>
            <a:r>
              <a:rPr lang="en-US" dirty="0"/>
              <a:t>CZK for the </a:t>
            </a:r>
            <a:r>
              <a:rPr lang="en-US" dirty="0" smtClean="0"/>
              <a:t>student</a:t>
            </a:r>
            <a:endParaRPr lang="cs-CZ" dirty="0" smtClean="0"/>
          </a:p>
          <a:p>
            <a:pPr lvl="1"/>
            <a:r>
              <a:rPr lang="en-US" dirty="0" smtClean="0"/>
              <a:t>costs </a:t>
            </a:r>
            <a:r>
              <a:rPr lang="en-US" dirty="0"/>
              <a:t>paid to the kindergarten (max. </a:t>
            </a:r>
            <a:r>
              <a:rPr lang="en-US" dirty="0" smtClean="0"/>
              <a:t>minimum </a:t>
            </a:r>
            <a:r>
              <a:rPr lang="en-US" dirty="0"/>
              <a:t>wage</a:t>
            </a:r>
            <a:r>
              <a:rPr lang="en-US" dirty="0" smtClean="0"/>
              <a: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344902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b="1" dirty="0" smtClean="0"/>
              <a:t>tax </a:t>
            </a:r>
            <a:r>
              <a:rPr lang="en-US" b="1" dirty="0"/>
              <a:t>preferences for </a:t>
            </a:r>
            <a:r>
              <a:rPr lang="en-US" b="1" dirty="0" smtClean="0"/>
              <a:t>children</a:t>
            </a:r>
            <a:endParaRPr lang="cs-CZ" dirty="0" smtClean="0"/>
          </a:p>
          <a:p>
            <a:pPr lvl="1"/>
            <a:r>
              <a:rPr lang="en-US" dirty="0" smtClean="0"/>
              <a:t>1</a:t>
            </a:r>
            <a:r>
              <a:rPr lang="cs-CZ" dirty="0" smtClean="0"/>
              <a:t>5.2</a:t>
            </a:r>
            <a:r>
              <a:rPr lang="en-US" dirty="0" smtClean="0"/>
              <a:t>04 </a:t>
            </a:r>
            <a:r>
              <a:rPr lang="en-US" dirty="0"/>
              <a:t>CZK </a:t>
            </a:r>
            <a:r>
              <a:rPr lang="cs-CZ" dirty="0" smtClean="0"/>
              <a:t>/ </a:t>
            </a:r>
            <a:r>
              <a:rPr lang="en-US" dirty="0" smtClean="0"/>
              <a:t>1</a:t>
            </a:r>
            <a:r>
              <a:rPr lang="cs-CZ" dirty="0" smtClean="0"/>
              <a:t>9.4</a:t>
            </a:r>
            <a:r>
              <a:rPr lang="en-US" dirty="0" smtClean="0"/>
              <a:t>04 </a:t>
            </a:r>
            <a:r>
              <a:rPr lang="en-US" dirty="0"/>
              <a:t>CZK </a:t>
            </a:r>
            <a:r>
              <a:rPr lang="cs-CZ" dirty="0" smtClean="0"/>
              <a:t>/</a:t>
            </a:r>
            <a:r>
              <a:rPr lang="en-US" dirty="0" smtClean="0"/>
              <a:t> </a:t>
            </a:r>
            <a:r>
              <a:rPr lang="en-US" dirty="0" smtClean="0"/>
              <a:t>2</a:t>
            </a:r>
            <a:r>
              <a:rPr lang="cs-CZ" dirty="0" smtClean="0"/>
              <a:t>4.2</a:t>
            </a:r>
            <a:r>
              <a:rPr lang="en-US" dirty="0" smtClean="0"/>
              <a:t>04 </a:t>
            </a:r>
            <a:r>
              <a:rPr lang="en-US" dirty="0" smtClean="0"/>
              <a:t>CZK</a:t>
            </a:r>
            <a:endParaRPr lang="cs-CZ" dirty="0" smtClean="0"/>
          </a:p>
          <a:p>
            <a:pPr lvl="1"/>
            <a:r>
              <a:rPr lang="cs-CZ" dirty="0" smtClean="0"/>
              <a:t>i</a:t>
            </a:r>
            <a:r>
              <a:rPr lang="en-US" dirty="0" smtClean="0"/>
              <a:t>f </a:t>
            </a:r>
            <a:r>
              <a:rPr lang="en-US" dirty="0"/>
              <a:t>the tax after this reduction would be in minus, the tax preference is divided into two parts: </a:t>
            </a:r>
            <a:endParaRPr lang="cs-CZ" dirty="0" smtClean="0"/>
          </a:p>
          <a:p>
            <a:pPr lvl="2"/>
            <a:r>
              <a:rPr lang="cs-CZ" dirty="0" smtClean="0"/>
              <a:t>1. </a:t>
            </a:r>
            <a:r>
              <a:rPr lang="en-US" dirty="0" smtClean="0"/>
              <a:t>tax </a:t>
            </a:r>
            <a:r>
              <a:rPr lang="en-US" dirty="0"/>
              <a:t>reduction up to zero tax </a:t>
            </a:r>
            <a:endParaRPr lang="cs-CZ" dirty="0" smtClean="0"/>
          </a:p>
          <a:p>
            <a:pPr lvl="2"/>
            <a:r>
              <a:rPr lang="cs-CZ" dirty="0" smtClean="0"/>
              <a:t>2. </a:t>
            </a:r>
            <a:r>
              <a:rPr lang="en-US" dirty="0" smtClean="0"/>
              <a:t>tax bonus</a:t>
            </a:r>
            <a:r>
              <a:rPr lang="cs-CZ" dirty="0" smtClean="0"/>
              <a:t> (</a:t>
            </a:r>
            <a:r>
              <a:rPr lang="cs-CZ" dirty="0" err="1" smtClean="0"/>
              <a:t>for</a:t>
            </a:r>
            <a:r>
              <a:rPr lang="cs-CZ" dirty="0" smtClean="0"/>
              <a:t> </a:t>
            </a:r>
            <a:r>
              <a:rPr lang="en-US" dirty="0"/>
              <a:t>economically </a:t>
            </a:r>
            <a:r>
              <a:rPr lang="en-US" dirty="0" smtClean="0"/>
              <a:t>active</a:t>
            </a:r>
            <a:r>
              <a:rPr lang="cs-CZ" dirty="0" smtClean="0"/>
              <a:t> </a:t>
            </a:r>
            <a:r>
              <a:rPr lang="en-US" dirty="0" smtClean="0"/>
              <a:t>taxpayer up </a:t>
            </a:r>
            <a:r>
              <a:rPr lang="en-US" dirty="0"/>
              <a:t>to 60.300 CZK</a:t>
            </a:r>
            <a:r>
              <a:rPr lang="en-US" dirty="0" smtClean="0"/>
              <a:t>)</a:t>
            </a:r>
            <a:r>
              <a:rPr lang="cs-CZ" dirty="0" smtClean="0"/>
              <a:t>,</a:t>
            </a:r>
            <a:r>
              <a:rPr lang="en-US" dirty="0" smtClean="0"/>
              <a:t> i.e</a:t>
            </a:r>
            <a:r>
              <a:rPr lang="en-US" dirty="0"/>
              <a:t>. s/he “receives taxes from state”!</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0937572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132009"/>
            <a:ext cx="8086635" cy="858592"/>
          </a:xfrm>
        </p:spPr>
        <p:txBody>
          <a:bodyPr/>
          <a:lstStyle/>
          <a:p>
            <a:r>
              <a:rPr lang="cs-CZ" dirty="0" smtClean="0"/>
              <a:t>	</a:t>
            </a:r>
            <a:r>
              <a:rPr lang="cs-CZ" sz="1800" dirty="0" err="1" smtClean="0"/>
              <a:t>Example</a:t>
            </a:r>
            <a:r>
              <a:rPr lang="cs-CZ" sz="1800" dirty="0" smtClean="0"/>
              <a:t> (tax preference </a:t>
            </a:r>
            <a:r>
              <a:rPr lang="cs-CZ" sz="1800" dirty="0" err="1" smtClean="0"/>
              <a:t>with</a:t>
            </a:r>
            <a:r>
              <a:rPr lang="cs-CZ" sz="1800" dirty="0" smtClean="0"/>
              <a:t> </a:t>
            </a:r>
            <a:r>
              <a:rPr lang="cs-CZ" sz="1800" dirty="0" err="1" smtClean="0"/>
              <a:t>old</a:t>
            </a:r>
            <a:r>
              <a:rPr lang="cs-CZ" sz="1800" dirty="0" smtClean="0"/>
              <a:t> </a:t>
            </a:r>
            <a:r>
              <a:rPr lang="cs-CZ" sz="1800" dirty="0" err="1" smtClean="0"/>
              <a:t>number</a:t>
            </a:r>
            <a:r>
              <a:rPr lang="cs-CZ" sz="1800" dirty="0" smtClean="0"/>
              <a:t>, in case of </a:t>
            </a:r>
            <a:r>
              <a:rPr lang="cs-CZ" sz="1800" dirty="0" err="1" smtClean="0"/>
              <a:t>self</a:t>
            </a:r>
            <a:r>
              <a:rPr lang="cs-CZ" sz="1800" dirty="0" smtClean="0"/>
              <a:t> </a:t>
            </a:r>
            <a:r>
              <a:rPr lang="cs-CZ" sz="1800" dirty="0" err="1" smtClean="0"/>
              <a:t>employed</a:t>
            </a:r>
            <a:r>
              <a:rPr lang="cs-CZ" sz="1800" dirty="0" smtClean="0"/>
              <a:t> </a:t>
            </a:r>
            <a:r>
              <a:rPr lang="cs-CZ" sz="1800" dirty="0" err="1" smtClean="0"/>
              <a:t>mason</a:t>
            </a:r>
            <a:r>
              <a:rPr lang="cs-CZ" sz="1800" dirty="0" smtClean="0"/>
              <a:t> </a:t>
            </a:r>
            <a:r>
              <a:rPr lang="cs-CZ" sz="1800" dirty="0" err="1" smtClean="0"/>
              <a:t>it</a:t>
            </a:r>
            <a:r>
              <a:rPr lang="cs-CZ" sz="1800" dirty="0" smtClean="0"/>
              <a:t> is </a:t>
            </a:r>
            <a:r>
              <a:rPr lang="cs-CZ" sz="1800" dirty="0" err="1" smtClean="0"/>
              <a:t>now</a:t>
            </a:r>
            <a:r>
              <a:rPr lang="cs-CZ" sz="1800" dirty="0" smtClean="0"/>
              <a:t> </a:t>
            </a:r>
            <a:r>
              <a:rPr lang="cs-CZ" sz="1800" dirty="0" err="1" smtClean="0"/>
              <a:t>possible</a:t>
            </a:r>
            <a:r>
              <a:rPr lang="cs-CZ" sz="1800" dirty="0" smtClean="0"/>
              <a:t> to </a:t>
            </a:r>
            <a:r>
              <a:rPr lang="cs-CZ" sz="1800" dirty="0" err="1" smtClean="0"/>
              <a:t>deduct</a:t>
            </a:r>
            <a:r>
              <a:rPr lang="cs-CZ" sz="1800" dirty="0" smtClean="0"/>
              <a:t> tax preference)</a:t>
            </a:r>
            <a:endParaRPr lang="cs-CZ" sz="1800" dirty="0"/>
          </a:p>
        </p:txBody>
      </p:sp>
      <p:pic>
        <p:nvPicPr>
          <p:cNvPr id="9" name="Zástupný symbol pro obsah 8"/>
          <p:cNvPicPr>
            <a:picLocks noGrp="1" noChangeAspect="1"/>
          </p:cNvPicPr>
          <p:nvPr>
            <p:ph idx="1"/>
          </p:nvPr>
        </p:nvPicPr>
        <p:blipFill>
          <a:blip r:embed="rId2"/>
          <a:stretch>
            <a:fillRect/>
          </a:stretch>
        </p:blipFill>
        <p:spPr>
          <a:xfrm>
            <a:off x="954610" y="990601"/>
            <a:ext cx="7556409" cy="5257799"/>
          </a:xfrm>
          <a:prstGeom prst="rect">
            <a:avLst/>
          </a:prstGeom>
        </p:spPr>
      </p:pic>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4945553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a:t>
            </a:r>
            <a:r>
              <a:rPr lang="en-US" dirty="0" err="1" smtClean="0"/>
              <a:t>dvance</a:t>
            </a:r>
            <a:r>
              <a:rPr lang="en-US" dirty="0" smtClean="0"/>
              <a:t> </a:t>
            </a:r>
            <a:r>
              <a:rPr lang="en-US" dirty="0"/>
              <a:t>tax payments </a:t>
            </a:r>
            <a:endParaRPr lang="cs-CZ" dirty="0"/>
          </a:p>
        </p:txBody>
      </p:sp>
      <p:sp>
        <p:nvSpPr>
          <p:cNvPr id="3" name="Zástupný symbol pro obsah 2"/>
          <p:cNvSpPr>
            <a:spLocks noGrp="1"/>
          </p:cNvSpPr>
          <p:nvPr>
            <p:ph idx="1"/>
          </p:nvPr>
        </p:nvSpPr>
        <p:spPr/>
        <p:txBody>
          <a:bodyPr/>
          <a:lstStyle/>
          <a:p>
            <a:r>
              <a:rPr lang="en-US" dirty="0" smtClean="0"/>
              <a:t>employer </a:t>
            </a:r>
            <a:r>
              <a:rPr lang="en-US" dirty="0"/>
              <a:t>as a payor submits the sum of deducted </a:t>
            </a:r>
            <a:r>
              <a:rPr lang="cs-CZ" dirty="0" smtClean="0"/>
              <a:t>tax </a:t>
            </a:r>
            <a:r>
              <a:rPr lang="en-US" dirty="0" smtClean="0"/>
              <a:t>each </a:t>
            </a:r>
            <a:r>
              <a:rPr lang="en-US" dirty="0"/>
              <a:t>calendar month </a:t>
            </a:r>
            <a:endParaRPr lang="cs-CZ" dirty="0" smtClean="0"/>
          </a:p>
          <a:p>
            <a:r>
              <a:rPr lang="cs-CZ" dirty="0" err="1"/>
              <a:t>c</a:t>
            </a:r>
            <a:r>
              <a:rPr lang="cs-CZ" dirty="0" err="1" smtClean="0"/>
              <a:t>alculation</a:t>
            </a:r>
            <a:r>
              <a:rPr lang="cs-CZ" dirty="0" smtClean="0"/>
              <a:t> </a:t>
            </a:r>
            <a:r>
              <a:rPr lang="en-US" dirty="0" smtClean="0"/>
              <a:t>depend</a:t>
            </a:r>
            <a:r>
              <a:rPr lang="cs-CZ" dirty="0" smtClean="0"/>
              <a:t>s</a:t>
            </a:r>
            <a:r>
              <a:rPr lang="en-US" dirty="0" smtClean="0"/>
              <a:t> </a:t>
            </a:r>
            <a:r>
              <a:rPr lang="en-US" dirty="0"/>
              <a:t>on whether the taxpayer signed so called </a:t>
            </a:r>
            <a:r>
              <a:rPr lang="en-US" dirty="0" smtClean="0"/>
              <a:t>statement</a:t>
            </a:r>
            <a:endParaRPr lang="cs-CZ" dirty="0" smtClean="0"/>
          </a:p>
          <a:p>
            <a:r>
              <a:rPr lang="cs-CZ" dirty="0" smtClean="0"/>
              <a:t>i</a:t>
            </a:r>
            <a:r>
              <a:rPr lang="en-US" dirty="0" smtClean="0"/>
              <a:t>n </a:t>
            </a:r>
            <a:r>
              <a:rPr lang="en-US" dirty="0"/>
              <a:t>this statement there are information for the employer about tax reductions and tax </a:t>
            </a:r>
            <a:r>
              <a:rPr lang="en-US" dirty="0" smtClean="0"/>
              <a:t>preferences</a:t>
            </a:r>
            <a:endParaRPr lang="cs-CZ" dirty="0" smtClean="0"/>
          </a:p>
          <a:p>
            <a:r>
              <a:rPr lang="en-US" dirty="0" smtClean="0"/>
              <a:t>the </a:t>
            </a:r>
            <a:r>
              <a:rPr lang="en-US" dirty="0"/>
              <a:t>employee can sign the statement only for one employer and if he does not do that, he has no right for tax reductions </a:t>
            </a:r>
            <a:r>
              <a:rPr lang="en-US" dirty="0" smtClean="0"/>
              <a:t>and </a:t>
            </a:r>
            <a:r>
              <a:rPr lang="en-US" dirty="0"/>
              <a:t>tax preferences for </a:t>
            </a:r>
            <a:r>
              <a:rPr lang="en-US" dirty="0" smtClean="0"/>
              <a:t>children</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82086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756262"/>
            <a:ext cx="8086635" cy="647700"/>
          </a:xfrm>
        </p:spPr>
        <p:txBody>
          <a:bodyPr/>
          <a:lstStyle/>
          <a:p>
            <a:r>
              <a:rPr lang="cs-CZ" dirty="0" smtClean="0"/>
              <a:t>T</a:t>
            </a:r>
            <a:r>
              <a:rPr lang="en-US" dirty="0" smtClean="0"/>
              <a:t>ax </a:t>
            </a:r>
            <a:r>
              <a:rPr lang="en-US" dirty="0" err="1" smtClean="0"/>
              <a:t>administrat</a:t>
            </a:r>
            <a:r>
              <a:rPr lang="cs-CZ" dirty="0" smtClean="0"/>
              <a:t>ion</a:t>
            </a:r>
            <a:endParaRPr lang="cs-CZ" dirty="0"/>
          </a:p>
        </p:txBody>
      </p:sp>
      <p:sp>
        <p:nvSpPr>
          <p:cNvPr id="3" name="Zástupný symbol pro obsah 2"/>
          <p:cNvSpPr>
            <a:spLocks noGrp="1"/>
          </p:cNvSpPr>
          <p:nvPr>
            <p:ph idx="1"/>
          </p:nvPr>
        </p:nvSpPr>
        <p:spPr>
          <a:xfrm>
            <a:off x="509589" y="1403962"/>
            <a:ext cx="8082321" cy="5392492"/>
          </a:xfrm>
        </p:spPr>
        <p:txBody>
          <a:bodyPr/>
          <a:lstStyle/>
          <a:p>
            <a:r>
              <a:rPr lang="cs-CZ" sz="2200" dirty="0" smtClean="0"/>
              <a:t>o</a:t>
            </a:r>
            <a:r>
              <a:rPr lang="en-US" sz="2200" dirty="0" err="1" smtClean="0"/>
              <a:t>nly</a:t>
            </a:r>
            <a:r>
              <a:rPr lang="en-US" sz="2200" dirty="0" smtClean="0"/>
              <a:t> </a:t>
            </a:r>
            <a:r>
              <a:rPr lang="en-US" sz="2200" dirty="0"/>
              <a:t>if the taxpayer has incomes from one employer or consecutively from more employers and he has signed the tax statement(s), he does not have to submit his tax return </a:t>
            </a:r>
            <a:r>
              <a:rPr lang="en-US" sz="2200" dirty="0" smtClean="0"/>
              <a:t>declaration</a:t>
            </a:r>
            <a:r>
              <a:rPr lang="cs-CZ" sz="2200" dirty="0" smtClean="0"/>
              <a:t> --- </a:t>
            </a:r>
            <a:r>
              <a:rPr lang="en-US" sz="2200" dirty="0" smtClean="0"/>
              <a:t>the </a:t>
            </a:r>
            <a:r>
              <a:rPr lang="en-US" sz="2200" dirty="0"/>
              <a:t>employer prepares co called annual account of tax advances except the tax </a:t>
            </a:r>
            <a:r>
              <a:rPr lang="en-US" sz="2200" dirty="0" smtClean="0"/>
              <a:t>return</a:t>
            </a:r>
            <a:r>
              <a:rPr lang="cs-CZ" sz="2200" dirty="0" smtClean="0"/>
              <a:t>; p</a:t>
            </a:r>
            <a:r>
              <a:rPr lang="en-US" sz="2200" dirty="0" err="1" smtClean="0"/>
              <a:t>ossible</a:t>
            </a:r>
            <a:r>
              <a:rPr lang="en-US" sz="2200" dirty="0" smtClean="0"/>
              <a:t> </a:t>
            </a:r>
            <a:r>
              <a:rPr lang="en-US" sz="2200" dirty="0"/>
              <a:t>over payments are transferred back to the taxpayer by the payor in his March </a:t>
            </a:r>
            <a:r>
              <a:rPr lang="en-US" sz="2200" dirty="0" smtClean="0"/>
              <a:t>wage</a:t>
            </a:r>
            <a:endParaRPr lang="cs-CZ" sz="2200" dirty="0"/>
          </a:p>
          <a:p>
            <a:r>
              <a:rPr lang="en-US" sz="2200" dirty="0" smtClean="0"/>
              <a:t>Financial </a:t>
            </a:r>
            <a:r>
              <a:rPr lang="en-US" sz="2200" dirty="0"/>
              <a:t>Office determined by the residential address of the </a:t>
            </a:r>
            <a:r>
              <a:rPr lang="en-US" sz="2200" dirty="0" smtClean="0"/>
              <a:t>taxpayer</a:t>
            </a:r>
            <a:endParaRPr lang="cs-CZ" sz="2200" dirty="0" smtClean="0"/>
          </a:p>
          <a:p>
            <a:r>
              <a:rPr lang="en-US" sz="2200" b="1" dirty="0" smtClean="0"/>
              <a:t>tax </a:t>
            </a:r>
            <a:r>
              <a:rPr lang="en-US" sz="2200" b="1" dirty="0"/>
              <a:t>return</a:t>
            </a:r>
            <a:r>
              <a:rPr lang="en-US" sz="2200" dirty="0"/>
              <a:t> before </a:t>
            </a:r>
            <a:r>
              <a:rPr lang="en-US" sz="2200" dirty="0" smtClean="0"/>
              <a:t>1</a:t>
            </a:r>
            <a:r>
              <a:rPr lang="cs-CZ" sz="2200" dirty="0" smtClean="0"/>
              <a:t>.4.</a:t>
            </a:r>
            <a:r>
              <a:rPr lang="en-US" sz="2200" dirty="0" smtClean="0"/>
              <a:t> </a:t>
            </a:r>
            <a:r>
              <a:rPr lang="cs-CZ" sz="2200" dirty="0" smtClean="0"/>
              <a:t>/ 1.7. </a:t>
            </a:r>
          </a:p>
          <a:p>
            <a:r>
              <a:rPr lang="cs-CZ" sz="2200" dirty="0" err="1" smtClean="0"/>
              <a:t>self-application</a:t>
            </a:r>
            <a:r>
              <a:rPr lang="cs-CZ" sz="2200" dirty="0" smtClean="0"/>
              <a:t>!!!</a:t>
            </a:r>
            <a:endParaRPr lang="cs-CZ" sz="2200" dirty="0"/>
          </a:p>
          <a:p>
            <a:r>
              <a:rPr lang="cs-CZ" sz="2200" dirty="0"/>
              <a:t>t</a:t>
            </a:r>
            <a:r>
              <a:rPr lang="cs-CZ" sz="2200" dirty="0" smtClean="0"/>
              <a:t>ax </a:t>
            </a:r>
            <a:r>
              <a:rPr lang="cs-CZ" sz="2200" dirty="0" err="1" smtClean="0"/>
              <a:t>payment</a:t>
            </a:r>
            <a:r>
              <a:rPr lang="cs-CZ" sz="2200" dirty="0" smtClean="0"/>
              <a:t> : </a:t>
            </a:r>
            <a:r>
              <a:rPr lang="en-US" sz="2200" dirty="0" smtClean="0"/>
              <a:t>within </a:t>
            </a:r>
            <a:r>
              <a:rPr lang="en-US" sz="2200" dirty="0"/>
              <a:t>the same </a:t>
            </a:r>
            <a:r>
              <a:rPr lang="en-US" sz="2200" dirty="0" smtClean="0"/>
              <a:t>period</a:t>
            </a:r>
            <a:endParaRPr lang="cs-CZ" sz="2200" dirty="0" smtClean="0"/>
          </a:p>
          <a:p>
            <a:r>
              <a:rPr lang="en-US" sz="2200" b="1" dirty="0" smtClean="0"/>
              <a:t>revenue</a:t>
            </a:r>
            <a:r>
              <a:rPr lang="en-US" sz="2200" dirty="0" smtClean="0"/>
              <a:t> is </a:t>
            </a:r>
            <a:r>
              <a:rPr lang="en-US" sz="2200" dirty="0"/>
              <a:t>distributed between municipal budget, region budget and state </a:t>
            </a:r>
            <a:r>
              <a:rPr lang="en-US" sz="2200" dirty="0" smtClean="0"/>
              <a:t>budget</a:t>
            </a:r>
            <a:endParaRPr lang="cs-CZ" sz="2200"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46647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r>
              <a:rPr lang="en-US" altLang="cs-CZ" smtClean="0"/>
              <a:t>Define footer - Name of the presentation / Your name / Unit, Office</a:t>
            </a:r>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p:txBody>
          <a:bodyPr/>
          <a:lstStyle/>
          <a:p>
            <a:r>
              <a:rPr lang="cs-CZ" dirty="0" err="1" smtClean="0"/>
              <a:t>Objects</a:t>
            </a:r>
            <a:r>
              <a:rPr lang="cs-CZ" dirty="0" smtClean="0"/>
              <a:t> </a:t>
            </a:r>
            <a:r>
              <a:rPr lang="cs-CZ" dirty="0" err="1" smtClean="0"/>
              <a:t>of</a:t>
            </a:r>
            <a:r>
              <a:rPr lang="cs-CZ" dirty="0" smtClean="0"/>
              <a:t> PIT</a:t>
            </a:r>
            <a:endParaRPr lang="cs-CZ" altLang="cs-CZ" dirty="0"/>
          </a:p>
        </p:txBody>
      </p:sp>
      <p:sp>
        <p:nvSpPr>
          <p:cNvPr id="96259" name="Rectangle 3"/>
          <p:cNvSpPr>
            <a:spLocks noGrp="1" noChangeArrowheads="1"/>
          </p:cNvSpPr>
          <p:nvPr>
            <p:ph type="body" idx="1"/>
          </p:nvPr>
        </p:nvSpPr>
        <p:spPr/>
        <p:txBody>
          <a:bodyPr/>
          <a:lstStyle/>
          <a:p>
            <a:pPr lvl="0"/>
            <a:r>
              <a:rPr lang="en-US" dirty="0"/>
              <a:t>Income from dependent activity (employment), incl. emoluments of office-holders (function benefits);</a:t>
            </a:r>
            <a:endParaRPr lang="cs-CZ" dirty="0"/>
          </a:p>
          <a:p>
            <a:pPr lvl="0"/>
            <a:r>
              <a:rPr lang="en-US" dirty="0"/>
              <a:t>Income from independent (i.e. business other gainful) activity;</a:t>
            </a:r>
            <a:endParaRPr lang="cs-CZ" dirty="0"/>
          </a:p>
          <a:p>
            <a:pPr lvl="0"/>
            <a:r>
              <a:rPr lang="en-US" dirty="0"/>
              <a:t>Capital (property) income;</a:t>
            </a:r>
            <a:endParaRPr lang="cs-CZ" dirty="0"/>
          </a:p>
          <a:p>
            <a:pPr lvl="0"/>
            <a:r>
              <a:rPr lang="en-US" dirty="0"/>
              <a:t>Rental (lease) income;</a:t>
            </a:r>
            <a:endParaRPr lang="cs-CZ" dirty="0"/>
          </a:p>
          <a:p>
            <a:pPr lvl="0"/>
            <a:r>
              <a:rPr lang="en-US" dirty="0"/>
              <a:t>Other income.</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275" y="765178"/>
            <a:ext cx="8086635" cy="647700"/>
          </a:xfrm>
        </p:spPr>
        <p:txBody>
          <a:bodyPr/>
          <a:lstStyle/>
          <a:p>
            <a:r>
              <a:rPr lang="cs-CZ" dirty="0" err="1" smtClean="0"/>
              <a:t>Conclusions</a:t>
            </a:r>
            <a:r>
              <a:rPr lang="cs-CZ" dirty="0" smtClean="0"/>
              <a:t> (de </a:t>
            </a:r>
            <a:r>
              <a:rPr lang="cs-CZ" smtClean="0"/>
              <a:t>lege ferenda?)</a:t>
            </a:r>
            <a:endParaRPr lang="cs-CZ" dirty="0"/>
          </a:p>
        </p:txBody>
      </p:sp>
      <p:sp>
        <p:nvSpPr>
          <p:cNvPr id="3" name="Zástupný symbol pro obsah 2"/>
          <p:cNvSpPr>
            <a:spLocks noGrp="1"/>
          </p:cNvSpPr>
          <p:nvPr>
            <p:ph idx="1"/>
          </p:nvPr>
        </p:nvSpPr>
        <p:spPr>
          <a:xfrm>
            <a:off x="505275" y="1401278"/>
            <a:ext cx="8082321" cy="5184159"/>
          </a:xfrm>
        </p:spPr>
        <p:txBody>
          <a:bodyPr/>
          <a:lstStyle/>
          <a:p>
            <a:r>
              <a:rPr lang="cs-CZ" dirty="0" smtClean="0"/>
              <a:t>3 </a:t>
            </a:r>
            <a:r>
              <a:rPr lang="en-US" dirty="0" smtClean="0"/>
              <a:t>partial </a:t>
            </a:r>
            <a:r>
              <a:rPr lang="en-US" dirty="0"/>
              <a:t>tax </a:t>
            </a:r>
            <a:r>
              <a:rPr lang="en-US" dirty="0" smtClean="0"/>
              <a:t>bases: </a:t>
            </a:r>
            <a:endParaRPr lang="cs-CZ" dirty="0"/>
          </a:p>
          <a:p>
            <a:pPr lvl="1"/>
            <a:r>
              <a:rPr lang="cs-CZ" dirty="0"/>
              <a:t>i</a:t>
            </a:r>
            <a:r>
              <a:rPr lang="en-US" dirty="0" err="1" smtClean="0"/>
              <a:t>ncome</a:t>
            </a:r>
            <a:r>
              <a:rPr lang="en-US" dirty="0" smtClean="0"/>
              <a:t> </a:t>
            </a:r>
            <a:r>
              <a:rPr lang="en-US" dirty="0"/>
              <a:t>from dependent activity (employment</a:t>
            </a:r>
            <a:r>
              <a:rPr lang="en-US" dirty="0" smtClean="0"/>
              <a:t>)</a:t>
            </a:r>
            <a:endParaRPr lang="cs-CZ" dirty="0"/>
          </a:p>
          <a:p>
            <a:pPr lvl="1"/>
            <a:r>
              <a:rPr lang="cs-CZ" dirty="0"/>
              <a:t>i</a:t>
            </a:r>
            <a:r>
              <a:rPr lang="en-US" dirty="0" err="1" smtClean="0"/>
              <a:t>ncome</a:t>
            </a:r>
            <a:r>
              <a:rPr lang="en-US" dirty="0" smtClean="0"/>
              <a:t> </a:t>
            </a:r>
            <a:r>
              <a:rPr lang="en-US" dirty="0"/>
              <a:t>from independent (i.e. business other gainful) activity incl. rental </a:t>
            </a:r>
            <a:r>
              <a:rPr lang="en-US" dirty="0" smtClean="0"/>
              <a:t>income</a:t>
            </a:r>
            <a:endParaRPr lang="cs-CZ" dirty="0" smtClean="0"/>
          </a:p>
          <a:p>
            <a:pPr lvl="1"/>
            <a:r>
              <a:rPr lang="cs-CZ" dirty="0" smtClean="0"/>
              <a:t>o</a:t>
            </a:r>
            <a:r>
              <a:rPr lang="en-US" dirty="0" err="1" smtClean="0"/>
              <a:t>ther</a:t>
            </a:r>
            <a:r>
              <a:rPr lang="en-US" dirty="0" smtClean="0"/>
              <a:t> </a:t>
            </a:r>
            <a:r>
              <a:rPr lang="en-US" dirty="0"/>
              <a:t>incomes incl. capital </a:t>
            </a:r>
            <a:r>
              <a:rPr lang="en-US" dirty="0" smtClean="0"/>
              <a:t>income</a:t>
            </a:r>
            <a:endParaRPr lang="cs-CZ" dirty="0"/>
          </a:p>
          <a:p>
            <a:r>
              <a:rPr lang="en-US" dirty="0" err="1" smtClean="0"/>
              <a:t>percentual</a:t>
            </a:r>
            <a:r>
              <a:rPr lang="en-US" dirty="0" smtClean="0"/>
              <a:t> progressive</a:t>
            </a:r>
            <a:r>
              <a:rPr lang="cs-CZ" dirty="0" smtClean="0"/>
              <a:t> </a:t>
            </a:r>
            <a:r>
              <a:rPr lang="en-US" dirty="0" smtClean="0"/>
              <a:t>tax </a:t>
            </a:r>
            <a:r>
              <a:rPr lang="en-US" dirty="0"/>
              <a:t>rate </a:t>
            </a:r>
            <a:endParaRPr lang="cs-CZ" dirty="0" smtClean="0"/>
          </a:p>
          <a:p>
            <a:r>
              <a:rPr lang="cs-CZ" dirty="0" smtClean="0"/>
              <a:t>limit t</a:t>
            </a:r>
            <a:r>
              <a:rPr lang="en-US" dirty="0" smtClean="0"/>
              <a:t>he </a:t>
            </a:r>
            <a:r>
              <a:rPr lang="en-US" dirty="0"/>
              <a:t>number of correction </a:t>
            </a:r>
            <a:r>
              <a:rPr lang="en-US" dirty="0" smtClean="0"/>
              <a:t>components</a:t>
            </a:r>
            <a:endParaRPr lang="cs-CZ" dirty="0" smtClean="0"/>
          </a:p>
          <a:p>
            <a:r>
              <a:rPr lang="cs-CZ" dirty="0" smtClean="0"/>
              <a:t>t</a:t>
            </a:r>
            <a:r>
              <a:rPr lang="en-US" dirty="0" smtClean="0"/>
              <a:t>he </a:t>
            </a:r>
            <a:r>
              <a:rPr lang="en-US" dirty="0"/>
              <a:t>nonsense called super gross wage must be abolished as soon as </a:t>
            </a:r>
            <a:r>
              <a:rPr lang="en-US" smtClean="0"/>
              <a:t>possible </a:t>
            </a:r>
            <a:endParaRPr lang="cs-CZ" dirty="0"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5" name="Zástupný symbol pro zápatí 4"/>
          <p:cNvSpPr>
            <a:spLocks noGrp="1"/>
          </p:cNvSpPr>
          <p:nvPr>
            <p:ph type="ftr" sz="quarter" idx="3"/>
          </p:nvPr>
        </p:nvSpPr>
        <p:spPr/>
        <p:txBody>
          <a:body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41269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altLang="cs-CZ" dirty="0" err="1" smtClean="0"/>
              <a:t>Thank</a:t>
            </a:r>
            <a:r>
              <a:rPr lang="cs-CZ" altLang="cs-CZ" dirty="0" smtClean="0"/>
              <a:t> </a:t>
            </a:r>
            <a:r>
              <a:rPr lang="cs-CZ" altLang="cs-CZ" dirty="0" err="1" smtClean="0"/>
              <a:t>you</a:t>
            </a:r>
            <a:r>
              <a:rPr lang="cs-CZ" altLang="cs-CZ" dirty="0" smtClean="0"/>
              <a:t> </a:t>
            </a:r>
            <a:r>
              <a:rPr lang="cs-CZ" altLang="cs-CZ" dirty="0" err="1" smtClean="0"/>
              <a:t>for</a:t>
            </a:r>
            <a:r>
              <a:rPr lang="cs-CZ" altLang="cs-CZ" dirty="0" smtClean="0"/>
              <a:t> </a:t>
            </a:r>
            <a:r>
              <a:rPr lang="cs-CZ" altLang="cs-CZ" dirty="0" err="1" smtClean="0"/>
              <a:t>your</a:t>
            </a:r>
            <a:r>
              <a:rPr lang="cs-CZ" altLang="cs-CZ" dirty="0" smtClean="0"/>
              <a:t> </a:t>
            </a:r>
            <a:r>
              <a:rPr lang="cs-CZ" altLang="cs-CZ" dirty="0" err="1" smtClean="0"/>
              <a:t>attention</a:t>
            </a:r>
            <a:endParaRPr lang="en-US" dirty="0"/>
          </a:p>
        </p:txBody>
      </p:sp>
      <p:sp>
        <p:nvSpPr>
          <p:cNvPr id="3" name="Zástupný symbol pro číslo snímku 2"/>
          <p:cNvSpPr>
            <a:spLocks noGrp="1"/>
          </p:cNvSpPr>
          <p:nvPr>
            <p:ph type="sldNum" sz="quarter" idx="4"/>
          </p:nvPr>
        </p:nvSpPr>
        <p:spPr/>
        <p:txBody>
          <a:bodyPr/>
          <a:lstStyle/>
          <a:p>
            <a:fld id="{0DE708CC-0C3F-4567-9698-B54C0F35BD31}" type="slidenum">
              <a:rPr lang="cs-CZ" altLang="cs-CZ" smtClean="0"/>
              <a:pPr/>
              <a:t>21</a:t>
            </a:fld>
            <a:endParaRPr lang="cs-CZ" altLang="cs-CZ" dirty="0"/>
          </a:p>
        </p:txBody>
      </p:sp>
      <p:sp>
        <p:nvSpPr>
          <p:cNvPr id="4" name="Zástupný symbol pro zápatí 3"/>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807793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Taxpayer</a:t>
            </a:r>
            <a:endParaRPr lang="en-US" dirty="0"/>
          </a:p>
        </p:txBody>
      </p:sp>
      <p:sp>
        <p:nvSpPr>
          <p:cNvPr id="3" name="Zástupný symbol pro obsah 2"/>
          <p:cNvSpPr>
            <a:spLocks noGrp="1"/>
          </p:cNvSpPr>
          <p:nvPr>
            <p:ph idx="1"/>
          </p:nvPr>
        </p:nvSpPr>
        <p:spPr>
          <a:xfrm>
            <a:off x="509589" y="2017712"/>
            <a:ext cx="8082321" cy="4611687"/>
          </a:xfrm>
        </p:spPr>
        <p:txBody>
          <a:bodyPr/>
          <a:lstStyle/>
          <a:p>
            <a:r>
              <a:rPr lang="en-US" dirty="0"/>
              <a:t>Tax residents – natural persons with a residential address in the Czech Republic or individuals who usually stay in the Czech Republic (it means for at least 183 days in the relevant calendar year, either continuously or intermittently); these persons are liable to tax on income arising from sources in both the Czech Republic and abroad;</a:t>
            </a:r>
            <a:endParaRPr lang="cs-CZ" dirty="0"/>
          </a:p>
          <a:p>
            <a:r>
              <a:rPr lang="en-US" dirty="0" smtClean="0"/>
              <a:t>Tax </a:t>
            </a:r>
            <a:r>
              <a:rPr lang="en-US" dirty="0"/>
              <a:t>non-residents – natural persons not mentioned above as tax residents, student from abroad or patients staying in the Czech Republic for the purpose of medical treatment; they are liable to tax on incomes arising only from sources in the Czech Republic</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3656438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Objects</a:t>
            </a:r>
            <a:r>
              <a:rPr lang="cs-CZ" dirty="0" smtClean="0"/>
              <a:t> </a:t>
            </a:r>
            <a:r>
              <a:rPr lang="cs-CZ" dirty="0" err="1" smtClean="0"/>
              <a:t>of</a:t>
            </a:r>
            <a:r>
              <a:rPr lang="cs-CZ" dirty="0" smtClean="0"/>
              <a:t> </a:t>
            </a:r>
            <a:r>
              <a:rPr lang="cs-CZ" dirty="0" err="1" smtClean="0"/>
              <a:t>taxation</a:t>
            </a:r>
            <a:r>
              <a:rPr lang="cs-CZ" dirty="0" smtClean="0"/>
              <a:t> </a:t>
            </a:r>
            <a:r>
              <a:rPr lang="en-US" dirty="0" smtClean="0"/>
              <a:t>in </a:t>
            </a:r>
            <a:r>
              <a:rPr lang="en-US" dirty="0"/>
              <a:t>case of employment </a:t>
            </a:r>
            <a:r>
              <a:rPr lang="en-US" dirty="0" smtClean="0"/>
              <a:t>incomes </a:t>
            </a:r>
            <a:endParaRPr lang="en-US" dirty="0"/>
          </a:p>
        </p:txBody>
      </p:sp>
      <p:sp>
        <p:nvSpPr>
          <p:cNvPr id="3" name="Zástupný symbol pro obsah 2"/>
          <p:cNvSpPr>
            <a:spLocks noGrp="1"/>
          </p:cNvSpPr>
          <p:nvPr>
            <p:ph idx="1"/>
          </p:nvPr>
        </p:nvSpPr>
        <p:spPr/>
        <p:txBody>
          <a:bodyPr/>
          <a:lstStyle/>
          <a:p>
            <a:r>
              <a:rPr lang="en-US" dirty="0" smtClean="0"/>
              <a:t>incomes </a:t>
            </a:r>
            <a:r>
              <a:rPr lang="en-US" dirty="0"/>
              <a:t>from the recent or former labour </a:t>
            </a:r>
            <a:r>
              <a:rPr lang="en-US" dirty="0" smtClean="0"/>
              <a:t>relationship</a:t>
            </a:r>
            <a:endParaRPr lang="cs-CZ" dirty="0" smtClean="0"/>
          </a:p>
          <a:p>
            <a:r>
              <a:rPr lang="en-US" dirty="0" smtClean="0"/>
              <a:t>service </a:t>
            </a:r>
            <a:r>
              <a:rPr lang="en-US" dirty="0"/>
              <a:t>relationship </a:t>
            </a:r>
            <a:endParaRPr lang="cs-CZ" dirty="0" smtClean="0"/>
          </a:p>
          <a:p>
            <a:r>
              <a:rPr lang="en-US" dirty="0" smtClean="0"/>
              <a:t>membership </a:t>
            </a:r>
            <a:r>
              <a:rPr lang="en-US" dirty="0"/>
              <a:t>relationship </a:t>
            </a:r>
            <a:endParaRPr lang="cs-CZ" dirty="0" smtClean="0"/>
          </a:p>
          <a:p>
            <a:r>
              <a:rPr lang="en-US" dirty="0" smtClean="0"/>
              <a:t>similar </a:t>
            </a:r>
            <a:r>
              <a:rPr lang="en-US" dirty="0"/>
              <a:t>relationship if the taxpayer – employee – must respect the payor’s – employer’s – commands in the course of execution of work for the </a:t>
            </a:r>
            <a:r>
              <a:rPr lang="en-US" dirty="0" smtClean="0"/>
              <a:t>payor</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001577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175970"/>
            <a:ext cx="8086635" cy="647700"/>
          </a:xfrm>
        </p:spPr>
        <p:txBody>
          <a:bodyPr/>
          <a:lstStyle/>
          <a:p>
            <a:endParaRPr lang="cs-CZ" dirty="0"/>
          </a:p>
        </p:txBody>
      </p:sp>
      <p:sp>
        <p:nvSpPr>
          <p:cNvPr id="3" name="Zástupný symbol pro obsah 2"/>
          <p:cNvSpPr>
            <a:spLocks noGrp="1"/>
          </p:cNvSpPr>
          <p:nvPr>
            <p:ph idx="1"/>
          </p:nvPr>
        </p:nvSpPr>
        <p:spPr>
          <a:xfrm>
            <a:off x="509589" y="685800"/>
            <a:ext cx="8082321" cy="5838092"/>
          </a:xfrm>
        </p:spPr>
        <p:txBody>
          <a:bodyPr/>
          <a:lstStyle/>
          <a:p>
            <a:r>
              <a:rPr lang="en-US" sz="2200" dirty="0"/>
              <a:t>incomes for work done by members of co-operatives, associates of limited liability companies and limited partners of limited partnerships</a:t>
            </a:r>
            <a:endParaRPr lang="cs-CZ" sz="2200" dirty="0"/>
          </a:p>
          <a:p>
            <a:r>
              <a:rPr lang="en-US" sz="2200" dirty="0"/>
              <a:t>incomes for work of company </a:t>
            </a:r>
            <a:r>
              <a:rPr lang="en-US" sz="2200" dirty="0" smtClean="0"/>
              <a:t>liquidators</a:t>
            </a:r>
            <a:endParaRPr lang="cs-CZ" sz="2200" dirty="0" smtClean="0"/>
          </a:p>
          <a:p>
            <a:r>
              <a:rPr lang="en-US" sz="2200" dirty="0" smtClean="0"/>
              <a:t>remunerations </a:t>
            </a:r>
            <a:r>
              <a:rPr lang="en-US" sz="2200" dirty="0"/>
              <a:t>of members of statutory bodies of legal entities </a:t>
            </a:r>
            <a:endParaRPr lang="cs-CZ" sz="2200" dirty="0" smtClean="0"/>
          </a:p>
          <a:p>
            <a:r>
              <a:rPr lang="cs-CZ" sz="2200" dirty="0"/>
              <a:t>f</a:t>
            </a:r>
            <a:r>
              <a:rPr lang="en-US" sz="2200" dirty="0" smtClean="0"/>
              <a:t>unction benefits</a:t>
            </a:r>
            <a:r>
              <a:rPr lang="cs-CZ" sz="2200" dirty="0" smtClean="0"/>
              <a:t>:</a:t>
            </a:r>
            <a:r>
              <a:rPr lang="en-US" sz="2200" dirty="0" smtClean="0"/>
              <a:t> function </a:t>
            </a:r>
            <a:r>
              <a:rPr lang="en-US" sz="2200" dirty="0"/>
              <a:t>salaries of members of the government, deputies and senators of the Parliament of the Czech Republic and salaries of chiefs of central authorities of the state administration and remunerations for execution of function in authorities of municipalities, in other authorities of territorial self-governance, state authorities, civic and professional associations, chambers and other authorities and </a:t>
            </a:r>
            <a:r>
              <a:rPr lang="en-US" sz="2200" dirty="0" smtClean="0"/>
              <a:t>institutions</a:t>
            </a:r>
            <a:endParaRPr lang="cs-CZ" sz="2200" dirty="0"/>
          </a:p>
          <a:p>
            <a:r>
              <a:rPr lang="en-US" sz="2200" dirty="0" smtClean="0"/>
              <a:t>1 </a:t>
            </a:r>
            <a:r>
              <a:rPr lang="en-US" sz="2200" dirty="0"/>
              <a:t>% (but not less than 1 000 CZK) of the input price of a motor vehicle in each month, if the employee can use it not only for business but for himself, </a:t>
            </a:r>
            <a:r>
              <a:rPr lang="en-US" sz="2200" dirty="0" smtClean="0"/>
              <a:t>too</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484131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Svarcsystem</a:t>
            </a:r>
            <a:endParaRPr lang="cs-CZ" dirty="0"/>
          </a:p>
        </p:txBody>
      </p:sp>
      <p:sp>
        <p:nvSpPr>
          <p:cNvPr id="3" name="Zástupný symbol pro obsah 2"/>
          <p:cNvSpPr>
            <a:spLocks noGrp="1"/>
          </p:cNvSpPr>
          <p:nvPr>
            <p:ph idx="1"/>
          </p:nvPr>
        </p:nvSpPr>
        <p:spPr/>
        <p:txBody>
          <a:bodyPr/>
          <a:lstStyle/>
          <a:p>
            <a:r>
              <a:rPr lang="en-US" dirty="0" smtClean="0"/>
              <a:t>incomes </a:t>
            </a:r>
            <a:r>
              <a:rPr lang="en-US" dirty="0"/>
              <a:t>from dependent activities (as defined by Income Taxes Act) include </a:t>
            </a:r>
            <a:r>
              <a:rPr lang="en-US" dirty="0" smtClean="0"/>
              <a:t>must </a:t>
            </a:r>
            <a:r>
              <a:rPr lang="en-US" dirty="0"/>
              <a:t>be explained in a broader sense than in labour </a:t>
            </a:r>
            <a:r>
              <a:rPr lang="en-US" dirty="0" smtClean="0"/>
              <a:t>law</a:t>
            </a:r>
            <a:endParaRPr lang="cs-CZ" dirty="0" smtClean="0"/>
          </a:p>
          <a:p>
            <a:r>
              <a:rPr lang="en-US" dirty="0" smtClean="0"/>
              <a:t>a </a:t>
            </a:r>
            <a:r>
              <a:rPr lang="en-US" dirty="0"/>
              <a:t>different and higher taxation of employees than </a:t>
            </a:r>
            <a:r>
              <a:rPr lang="en-US" dirty="0" smtClean="0"/>
              <a:t>entrepreneurs</a:t>
            </a:r>
            <a:r>
              <a:rPr lang="cs-CZ" dirty="0" smtClean="0"/>
              <a:t> ---- </a:t>
            </a:r>
            <a:r>
              <a:rPr lang="en-US" dirty="0" smtClean="0"/>
              <a:t>lot </a:t>
            </a:r>
            <a:r>
              <a:rPr lang="en-US" dirty="0"/>
              <a:t>of taxpayers are trying to become entrepreneurs, even if they must respect someone else´s commands in the course of execution of </a:t>
            </a:r>
            <a:r>
              <a:rPr lang="en-US" dirty="0" smtClean="0"/>
              <a:t>work</a:t>
            </a:r>
            <a:endParaRPr lang="cs-CZ" dirty="0" smtClean="0"/>
          </a:p>
          <a:p>
            <a:r>
              <a:rPr lang="en-US" dirty="0" smtClean="0"/>
              <a:t>this </a:t>
            </a:r>
            <a:r>
              <a:rPr lang="en-US" dirty="0"/>
              <a:t>practice is called </a:t>
            </a:r>
            <a:r>
              <a:rPr lang="en-US" b="1" dirty="0" err="1" smtClean="0"/>
              <a:t>Svarcsystem</a:t>
            </a:r>
            <a:endParaRPr lang="cs-CZ" b="1" dirty="0" smtClean="0"/>
          </a:p>
          <a:p>
            <a:r>
              <a:rPr lang="en-US" dirty="0" err="1"/>
              <a:t>Svarcsystem</a:t>
            </a:r>
            <a:r>
              <a:rPr lang="en-US" dirty="0"/>
              <a:t> </a:t>
            </a:r>
            <a:r>
              <a:rPr lang="en-US" dirty="0" smtClean="0"/>
              <a:t>in </a:t>
            </a:r>
            <a:r>
              <a:rPr lang="en-US" dirty="0"/>
              <a:t>the taxation of professional team sport </a:t>
            </a:r>
            <a:r>
              <a:rPr lang="en-US" b="1" dirty="0"/>
              <a:t>athletes</a:t>
            </a:r>
            <a:r>
              <a:rPr lang="en-US" dirty="0"/>
              <a:t> in </a:t>
            </a:r>
            <a:r>
              <a:rPr lang="en-US" dirty="0" err="1"/>
              <a:t>Czechia</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421115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Tax base</a:t>
            </a:r>
            <a:endParaRPr lang="cs-CZ" dirty="0"/>
          </a:p>
        </p:txBody>
      </p:sp>
      <p:sp>
        <p:nvSpPr>
          <p:cNvPr id="3" name="Zástupný symbol pro obsah 2"/>
          <p:cNvSpPr>
            <a:spLocks noGrp="1"/>
          </p:cNvSpPr>
          <p:nvPr>
            <p:ph idx="1"/>
          </p:nvPr>
        </p:nvSpPr>
        <p:spPr>
          <a:xfrm>
            <a:off x="509589" y="1773239"/>
            <a:ext cx="8082321" cy="4689107"/>
          </a:xfrm>
        </p:spPr>
        <p:txBody>
          <a:bodyPr/>
          <a:lstStyle/>
          <a:p>
            <a:r>
              <a:rPr lang="en-US" b="1" dirty="0"/>
              <a:t>Super gross wage</a:t>
            </a:r>
            <a:r>
              <a:rPr lang="en-US" dirty="0"/>
              <a:t> as a partial tax base from dependent activity (employment) is unique in the whole </a:t>
            </a:r>
            <a:r>
              <a:rPr lang="en-US" dirty="0" smtClean="0"/>
              <a:t>word</a:t>
            </a:r>
            <a:endParaRPr lang="cs-CZ" dirty="0" smtClean="0"/>
          </a:p>
          <a:p>
            <a:r>
              <a:rPr lang="en-US" dirty="0" smtClean="0"/>
              <a:t>Super </a:t>
            </a:r>
            <a:r>
              <a:rPr lang="en-US" dirty="0"/>
              <a:t>gross wage is a gross wage increased by 34 % of the gross wage as sums of social security insurance premium, contribution to the state employment policy and general health insurance premium that must be paid by the </a:t>
            </a:r>
            <a:r>
              <a:rPr lang="en-US" dirty="0" smtClean="0"/>
              <a:t>employer</a:t>
            </a:r>
            <a:endParaRPr lang="cs-CZ" dirty="0" smtClean="0"/>
          </a:p>
          <a:p>
            <a:r>
              <a:rPr lang="cs-CZ" dirty="0" smtClean="0"/>
              <a:t>i</a:t>
            </a:r>
            <a:r>
              <a:rPr lang="en-US" dirty="0" smtClean="0"/>
              <a:t>f </a:t>
            </a:r>
            <a:r>
              <a:rPr lang="en-US" dirty="0"/>
              <a:t>we accept the social security premiums (or at least social security insurance premium) as taxes, we can talk about tax on tax, i.e. double </a:t>
            </a:r>
            <a:r>
              <a:rPr lang="en-US" dirty="0" smtClean="0"/>
              <a:t>taxation</a:t>
            </a:r>
            <a:endParaRPr lang="cs-CZ" dirty="0" smtClean="0"/>
          </a:p>
          <a:p>
            <a:r>
              <a:rPr lang="cs-CZ" dirty="0" smtClean="0"/>
              <a:t>No </a:t>
            </a:r>
            <a:r>
              <a:rPr lang="cs-CZ" dirty="0" err="1" smtClean="0"/>
              <a:t>real</a:t>
            </a:r>
            <a:r>
              <a:rPr lang="cs-CZ" dirty="0" smtClean="0"/>
              <a:t> / </a:t>
            </a:r>
            <a:r>
              <a:rPr lang="en-US" dirty="0" smtClean="0"/>
              <a:t>lump </a:t>
            </a:r>
            <a:r>
              <a:rPr lang="en-US" dirty="0"/>
              <a:t>sum expenses </a:t>
            </a:r>
            <a:r>
              <a:rPr lang="en-US" dirty="0" smtClean="0"/>
              <a:t>(</a:t>
            </a:r>
            <a:r>
              <a:rPr lang="en-US" dirty="0"/>
              <a:t>travelling costs, working clothes, etc.).</a:t>
            </a:r>
            <a:endParaRPr lang="cs-CZ" dirty="0"/>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503571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Svarcsystem</a:t>
            </a:r>
            <a:r>
              <a:rPr lang="cs-CZ" dirty="0" smtClean="0"/>
              <a:t> </a:t>
            </a:r>
            <a:r>
              <a:rPr lang="cs-CZ" dirty="0" err="1" smtClean="0"/>
              <a:t>example</a:t>
            </a:r>
            <a:endParaRPr lang="cs-CZ" dirty="0"/>
          </a:p>
        </p:txBody>
      </p:sp>
      <p:pic>
        <p:nvPicPr>
          <p:cNvPr id="6" name="Zástupný symbol pro obsah 5"/>
          <p:cNvPicPr>
            <a:picLocks noGrp="1" noChangeAspect="1"/>
          </p:cNvPicPr>
          <p:nvPr>
            <p:ph idx="1"/>
          </p:nvPr>
        </p:nvPicPr>
        <p:blipFill>
          <a:blip r:embed="rId2"/>
          <a:stretch>
            <a:fillRect/>
          </a:stretch>
        </p:blipFill>
        <p:spPr>
          <a:xfrm>
            <a:off x="509590" y="2268415"/>
            <a:ext cx="7262576" cy="3042140"/>
          </a:xfrm>
          <a:prstGeom prst="rect">
            <a:avLst/>
          </a:prstGeom>
        </p:spPr>
      </p:pic>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19417836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PAYG</a:t>
            </a:r>
            <a:endParaRPr lang="cs-CZ" dirty="0"/>
          </a:p>
        </p:txBody>
      </p:sp>
      <p:sp>
        <p:nvSpPr>
          <p:cNvPr id="3" name="Zástupný symbol pro obsah 2"/>
          <p:cNvSpPr>
            <a:spLocks noGrp="1"/>
          </p:cNvSpPr>
          <p:nvPr>
            <p:ph idx="1"/>
          </p:nvPr>
        </p:nvSpPr>
        <p:spPr/>
        <p:txBody>
          <a:bodyPr/>
          <a:lstStyle/>
          <a:p>
            <a:r>
              <a:rPr lang="cs-CZ" dirty="0" err="1"/>
              <a:t>t</a:t>
            </a:r>
            <a:r>
              <a:rPr lang="cs-CZ" dirty="0" err="1" smtClean="0"/>
              <a:t>he</a:t>
            </a:r>
            <a:r>
              <a:rPr lang="cs-CZ" dirty="0" smtClean="0"/>
              <a:t> </a:t>
            </a:r>
            <a:r>
              <a:rPr lang="en-US" dirty="0" smtClean="0"/>
              <a:t>pay </a:t>
            </a:r>
            <a:r>
              <a:rPr lang="en-US" dirty="0"/>
              <a:t>as you go system (the withholding tax) is applied for income if the total amount does not exceed 10.000 CZK in the calendar month (no need to pay social security premiums), and an employee did not sign the tax declaration, i.e. he does not apply for the tax reductions and tax allowance for </a:t>
            </a:r>
            <a:r>
              <a:rPr lang="en-US" dirty="0" smtClean="0"/>
              <a:t>children</a:t>
            </a:r>
            <a:endParaRPr lang="cs-CZ" dirty="0" smtClean="0"/>
          </a:p>
          <a:p>
            <a:r>
              <a:rPr lang="cs-CZ" dirty="0"/>
              <a:t>u</a:t>
            </a:r>
            <a:r>
              <a:rPr lang="en-US" dirty="0" err="1" smtClean="0"/>
              <a:t>sually</a:t>
            </a:r>
            <a:r>
              <a:rPr lang="en-US" dirty="0" smtClean="0"/>
              <a:t> </a:t>
            </a:r>
            <a:r>
              <a:rPr lang="en-US" dirty="0"/>
              <a:t>it is used by the taxpayers in their second </a:t>
            </a:r>
            <a:r>
              <a:rPr lang="en-US" dirty="0" smtClean="0"/>
              <a:t>job</a:t>
            </a:r>
            <a:endParaRPr lang="cs-CZ" dirty="0" smtClean="0"/>
          </a:p>
          <a:p>
            <a:r>
              <a:rPr lang="cs-CZ" dirty="0"/>
              <a:t>a</a:t>
            </a:r>
            <a:r>
              <a:rPr lang="en-US" dirty="0" smtClean="0"/>
              <a:t>t </a:t>
            </a:r>
            <a:r>
              <a:rPr lang="en-US" dirty="0"/>
              <a:t>the end of the year, there is no need to include this income in the tax </a:t>
            </a:r>
            <a:r>
              <a:rPr lang="en-US" dirty="0" smtClean="0"/>
              <a:t>return</a:t>
            </a:r>
            <a:endParaRPr lang="cs-CZ" dirty="0"/>
          </a:p>
          <a:p>
            <a:pPr marL="0" indent="0">
              <a:buNone/>
            </a:pP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3"/>
          </p:nvPr>
        </p:nvSpPr>
        <p:spPr/>
        <p:txBody>
          <a:bodyPr/>
          <a:lstStyle/>
          <a:p>
            <a:r>
              <a:rPr lang="en-US" altLang="cs-CZ" smtClean="0"/>
              <a:t>Define footer - Name of the presentation / Your name / Unit, Office</a:t>
            </a:r>
            <a:endParaRPr lang="cs-CZ" altLang="cs-CZ" dirty="0"/>
          </a:p>
        </p:txBody>
      </p:sp>
    </p:spTree>
    <p:extLst>
      <p:ext uri="{BB962C8B-B14F-4D97-AF65-F5344CB8AC3E}">
        <p14:creationId xmlns:p14="http://schemas.microsoft.com/office/powerpoint/2010/main" val="2490397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law_sablona_en">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77951CFB020E6489F07F98675DC4236" ma:contentTypeVersion="10" ma:contentTypeDescription="Vytvoří nový dokument" ma:contentTypeScope="" ma:versionID="bb15ce44516d9f3e0c87717b0d0b2c2f">
  <xsd:schema xmlns:xsd="http://www.w3.org/2001/XMLSchema" xmlns:xs="http://www.w3.org/2001/XMLSchema" xmlns:p="http://schemas.microsoft.com/office/2006/metadata/properties" xmlns:ns3="27c1b692-2977-4ea6-b000-57ed6bef5cd5" targetNamespace="http://schemas.microsoft.com/office/2006/metadata/properties" ma:root="true" ma:fieldsID="9281ba657e1095531dab240d3fcea67f" ns3:_="">
    <xsd:import namespace="27c1b692-2977-4ea6-b000-57ed6bef5cd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c1b692-2977-4ea6-b000-57ed6bef5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77529F3-D9AF-4709-96D7-9893C90F97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c1b692-2977-4ea6-b000-57ed6bef5c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5356B4-3E08-4FCD-ABF4-39FDCB0C55C7}">
  <ds:schemaRefs>
    <ds:schemaRef ds:uri="http://schemas.microsoft.com/sharepoint/v3/contenttype/forms"/>
  </ds:schemaRefs>
</ds:datastoreItem>
</file>

<file path=customXml/itemProps3.xml><?xml version="1.0" encoding="utf-8"?>
<ds:datastoreItem xmlns:ds="http://schemas.openxmlformats.org/officeDocument/2006/customXml" ds:itemID="{04CD3C4B-E895-4CC5-B361-6D41A8F441D1}">
  <ds:schemaRefs>
    <ds:schemaRef ds:uri="http://purl.org/dc/terms/"/>
    <ds:schemaRef ds:uri="27c1b692-2977-4ea6-b000-57ed6bef5cd5"/>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law_sablona_en</Template>
  <TotalTime>356</TotalTime>
  <Words>1588</Words>
  <Application>Microsoft Office PowerPoint</Application>
  <PresentationFormat>Předvádění na obrazovce (4:3)</PresentationFormat>
  <Paragraphs>131</Paragraphs>
  <Slides>21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21</vt:i4>
      </vt:variant>
    </vt:vector>
  </HeadingPairs>
  <TitlesOfParts>
    <vt:vector size="25" baseType="lpstr">
      <vt:lpstr>Arial</vt:lpstr>
      <vt:lpstr>Tahoma</vt:lpstr>
      <vt:lpstr>Wingdings</vt:lpstr>
      <vt:lpstr>law_sablona_en</vt:lpstr>
      <vt:lpstr>Taxation of Employment Income in the Czech Republic    Michal Radvan</vt:lpstr>
      <vt:lpstr>Objects of PIT</vt:lpstr>
      <vt:lpstr>Taxpayer</vt:lpstr>
      <vt:lpstr>Objects of taxation in case of employment incomes </vt:lpstr>
      <vt:lpstr>Prezentace aplikace PowerPoint</vt:lpstr>
      <vt:lpstr>Svarcsystem</vt:lpstr>
      <vt:lpstr>Tax base</vt:lpstr>
      <vt:lpstr>Svarcsystem example</vt:lpstr>
      <vt:lpstr>PAYG</vt:lpstr>
      <vt:lpstr>Tax rate </vt:lpstr>
      <vt:lpstr>Example</vt:lpstr>
      <vt:lpstr>Correction Components</vt:lpstr>
      <vt:lpstr>Prezentace aplikace PowerPoint</vt:lpstr>
      <vt:lpstr>Prezentace aplikace PowerPoint</vt:lpstr>
      <vt:lpstr>Prezentace aplikace PowerPoint</vt:lpstr>
      <vt:lpstr>Prezentace aplikace PowerPoint</vt:lpstr>
      <vt:lpstr> Example (tax preference with old number, in case of self employed mason it is now possible to deduct tax preference)</vt:lpstr>
      <vt:lpstr>Advance tax payments </vt:lpstr>
      <vt:lpstr>Tax administration</vt:lpstr>
      <vt:lpstr>Conclusions (de lege ferenda?)</vt:lpstr>
      <vt:lpstr>Thank you for your attention</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Extraordinary Taxes in Europe    Michal Radvan</dc:title>
  <dc:creator>12547</dc:creator>
  <cp:lastModifiedBy>Michal Radvan</cp:lastModifiedBy>
  <cp:revision>34</cp:revision>
  <cp:lastPrinted>1601-01-01T00:00:00Z</cp:lastPrinted>
  <dcterms:created xsi:type="dcterms:W3CDTF">2016-02-21T08:55:08Z</dcterms:created>
  <dcterms:modified xsi:type="dcterms:W3CDTF">2020-03-18T12:51:10Z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0x010100C77951CFB020E6489F07F98675DC4236</vt:lpwstr>
  </property>
</Properties>
</file>