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7" r:id="rId5"/>
    <p:sldId id="256" r:id="rId6"/>
    <p:sldId id="258" r:id="rId7"/>
    <p:sldId id="269" r:id="rId8"/>
    <p:sldId id="270" r:id="rId9"/>
    <p:sldId id="271" r:id="rId10"/>
    <p:sldId id="272" r:id="rId11"/>
    <p:sldId id="273" r:id="rId12"/>
    <p:sldId id="274" r:id="rId13"/>
    <p:sldId id="278" r:id="rId14"/>
    <p:sldId id="275" r:id="rId15"/>
    <p:sldId id="279" r:id="rId16"/>
    <p:sldId id="276" r:id="rId17"/>
    <p:sldId id="277" r:id="rId18"/>
    <p:sldId id="281" r:id="rId19"/>
    <p:sldId id="280" r:id="rId20"/>
    <p:sldId id="282" r:id="rId21"/>
    <p:sldId id="283" r:id="rId22"/>
    <p:sldId id="284" r:id="rId23"/>
    <p:sldId id="265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6666666666666697E-2"/>
          <c:y val="6.8702290076335895E-2"/>
          <c:w val="0.82060503639875204"/>
          <c:h val="0.838702290076336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BE-4FB6-8784-F76522055F3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BE-4FB6-8784-F76522055F3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2BE-4FB6-8784-F76522055F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169664"/>
        <c:axId val="85171200"/>
      </c:barChart>
      <c:catAx>
        <c:axId val="851696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5171200"/>
        <c:crosses val="autoZero"/>
        <c:auto val="1"/>
        <c:lblAlgn val="ctr"/>
        <c:lblOffset val="100"/>
        <c:noMultiLvlLbl val="0"/>
      </c:catAx>
      <c:valAx>
        <c:axId val="851712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516966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cs-CZ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>
            <a:off x="0" y="3886200"/>
            <a:ext cx="9144000" cy="2971800"/>
          </a:xfrm>
          <a:prstGeom prst="rect">
            <a:avLst/>
          </a:prstGeom>
          <a:solidFill>
            <a:schemeClr val="tx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ＭＳ Ｐゴシック" pitchFamily="100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257800"/>
            <a:ext cx="7772400" cy="6858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60198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 b="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s-ES" dirty="0"/>
          </a:p>
        </p:txBody>
      </p:sp>
      <p:pic>
        <p:nvPicPr>
          <p:cNvPr id="4" name="Picture 3" descr="Screen Shot 2016-02-03 at 10.58.13 AM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74714" cy="3886200"/>
          </a:xfrm>
          <a:prstGeom prst="rect">
            <a:avLst/>
          </a:prstGeom>
        </p:spPr>
      </p:pic>
      <p:pic>
        <p:nvPicPr>
          <p:cNvPr id="9" name="Picture 8" descr="LILP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4180268"/>
            <a:ext cx="2971800" cy="860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302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INCOLN-PPT-JPG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59979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530214158"/>
              </p:ext>
            </p:extLst>
          </p:nvPr>
        </p:nvGraphicFramePr>
        <p:xfrm>
          <a:off x="533400" y="1981200"/>
          <a:ext cx="8077203" cy="37084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97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74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74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74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74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7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74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74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74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1143000"/>
            <a:ext cx="8077200" cy="838200"/>
          </a:xfrm>
          <a:prstGeom prst="rect">
            <a:avLst/>
          </a:prstGeom>
        </p:spPr>
        <p:txBody>
          <a:bodyPr/>
          <a:lstStyle>
            <a:lvl1pPr algn="l">
              <a:defRPr sz="1800" b="0" baseline="0">
                <a:solidFill>
                  <a:srgbClr val="92C82A"/>
                </a:solidFill>
              </a:defRPr>
            </a:lvl1pPr>
          </a:lstStyle>
          <a:p>
            <a:r>
              <a:rPr lang="en-US" noProof="0" dirty="0" smtClean="0"/>
              <a:t>Sample Chart Header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02642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04800" y="6553200"/>
            <a:ext cx="6477000" cy="304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sv-SE" smtClean="0"/>
              <a:t>DATE  |  PRESENTER  |  TITLE</a:t>
            </a:r>
            <a:endParaRPr lang="en-US" dirty="0"/>
          </a:p>
        </p:txBody>
      </p:sp>
      <p:pic>
        <p:nvPicPr>
          <p:cNvPr id="4" name="Picture 3" descr="LINCOLN-PPT-JPGS-7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-57269"/>
            <a:ext cx="9302766" cy="6991469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 userDrawn="1"/>
        </p:nvSpPr>
        <p:spPr bwMode="auto">
          <a:xfrm>
            <a:off x="685800" y="5638800"/>
            <a:ext cx="640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1600">
                <a:solidFill>
                  <a:srgbClr val="48535B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rgbClr val="006600"/>
                </a:solidFill>
                <a:latin typeface="+mn-lt"/>
                <a:ea typeface="MS PGothic" pitchFamily="34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rgbClr val="FF0000"/>
                </a:solidFill>
                <a:latin typeface="+mn-lt"/>
                <a:ea typeface="MS PGothic" pitchFamily="34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l" rtl="0">
              <a:lnSpc>
                <a:spcPct val="130000"/>
              </a:lnSpc>
            </a:pPr>
            <a:r>
              <a:rPr lang="en-US" sz="1200" b="0" i="0" u="none" strike="noStrike" kern="500" spc="90" baseline="30000" dirty="0" smtClean="0">
                <a:solidFill>
                  <a:schemeClr val="bg1"/>
                </a:solidFill>
                <a:latin typeface="+mn-lt"/>
                <a:ea typeface="MS PGothic" pitchFamily="34" charset="-128"/>
                <a:cs typeface="ＭＳ Ｐゴシック" charset="0"/>
              </a:rPr>
              <a:t>113 BRATTLE STREET  CAMBRIDGE, MA 02138</a:t>
            </a:r>
            <a:r>
              <a:rPr lang="en-US" sz="1200" b="0" i="0" u="none" strike="noStrike" kern="500" spc="90" baseline="0" dirty="0" smtClean="0">
                <a:solidFill>
                  <a:schemeClr val="bg1"/>
                </a:solidFill>
                <a:latin typeface="+mn-lt"/>
                <a:ea typeface="MS PGothic" pitchFamily="34" charset="-128"/>
                <a:cs typeface="ＭＳ Ｐゴシック" charset="0"/>
              </a:rPr>
              <a:t>   </a:t>
            </a:r>
            <a:r>
              <a:rPr lang="en-US" sz="1200" b="0" i="0" u="none" strike="noStrike" kern="500" spc="90" baseline="30000" dirty="0" smtClean="0">
                <a:solidFill>
                  <a:schemeClr val="bg1"/>
                </a:solidFill>
                <a:latin typeface="+mn-lt"/>
                <a:ea typeface="MS PGothic" pitchFamily="34" charset="-128"/>
                <a:cs typeface="ＭＳ Ｐゴシック" charset="0"/>
              </a:rPr>
              <a:t>@LANDPOLICY    </a:t>
            </a:r>
            <a:r>
              <a:rPr lang="en-US" sz="1200" b="0" i="0" u="none" strike="noStrike" kern="500" spc="90" baseline="30000" dirty="0" smtClean="0">
                <a:solidFill>
                  <a:schemeClr val="tx2"/>
                </a:solidFill>
                <a:latin typeface="+mn-lt"/>
                <a:ea typeface="MS PGothic" pitchFamily="34" charset="-128"/>
                <a:cs typeface="ＭＳ Ｐゴシック" charset="0"/>
              </a:rPr>
              <a:t>LINCOLNINST.EDU</a:t>
            </a:r>
          </a:p>
          <a:p>
            <a:pPr algn="l" rtl="0">
              <a:lnSpc>
                <a:spcPct val="130000"/>
              </a:lnSpc>
            </a:pPr>
            <a:endParaRPr lang="en-US" sz="1200" b="0" i="0" u="none" strike="noStrike" kern="500" spc="90" baseline="30000" dirty="0" smtClean="0">
              <a:solidFill>
                <a:schemeClr val="bg1"/>
              </a:solidFill>
              <a:latin typeface="+mn-lt"/>
              <a:ea typeface="MS PGothic" pitchFamily="34" charset="-128"/>
              <a:cs typeface="ＭＳ Ｐゴシック" charset="0"/>
            </a:endParaRPr>
          </a:p>
          <a:p>
            <a:pPr algn="l" rtl="0">
              <a:lnSpc>
                <a:spcPct val="130000"/>
              </a:lnSpc>
            </a:pPr>
            <a:endParaRPr lang="en-US" sz="1200" b="0" i="0" u="none" strike="noStrike" kern="500" spc="90" baseline="30000" dirty="0" smtClean="0">
              <a:solidFill>
                <a:schemeClr val="bg1"/>
              </a:solidFill>
              <a:latin typeface="+mn-lt"/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143000"/>
            <a:ext cx="7772400" cy="838200"/>
          </a:xfrm>
          <a:prstGeom prst="rect">
            <a:avLst/>
          </a:prstGeom>
        </p:spPr>
        <p:txBody>
          <a:bodyPr/>
          <a:lstStyle>
            <a:lvl1pPr algn="l">
              <a:defRPr sz="3600" b="0" baseline="0">
                <a:solidFill>
                  <a:srgbClr val="92C82A"/>
                </a:solidFill>
              </a:defRPr>
            </a:lvl1pPr>
          </a:lstStyle>
          <a:p>
            <a:r>
              <a:rPr lang="en-US" noProof="0" dirty="0" smtClean="0"/>
              <a:t>Thank you</a:t>
            </a:r>
            <a:endParaRPr lang="en-US" noProof="0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2209800"/>
            <a:ext cx="7772400" cy="16002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40000"/>
              </a:lnSpc>
              <a:buNone/>
              <a:defRPr sz="900" spc="10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GEORGE MCCARTHY, PRESIDENT</a:t>
            </a:r>
          </a:p>
          <a:p>
            <a:pPr lvl="0"/>
            <a:r>
              <a:rPr lang="en-US" dirty="0" smtClean="0"/>
              <a:t>LINCOLN INSTITUTE OF LAND POLICY</a:t>
            </a:r>
          </a:p>
          <a:p>
            <a:pPr lvl="0"/>
            <a:r>
              <a:rPr lang="en-US" dirty="0" smtClean="0"/>
              <a:t>GMCCARTHY@LINCOLNINST.EDU</a:t>
            </a:r>
          </a:p>
          <a:p>
            <a:pPr lvl="0"/>
            <a:r>
              <a:rPr lang="en-US" dirty="0" smtClean="0"/>
              <a:t>@GMACMCCARTHY</a:t>
            </a:r>
          </a:p>
        </p:txBody>
      </p:sp>
    </p:spTree>
    <p:extLst>
      <p:ext uri="{BB962C8B-B14F-4D97-AF65-F5344CB8AC3E}">
        <p14:creationId xmlns:p14="http://schemas.microsoft.com/office/powerpoint/2010/main" val="2095006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LINCOLN-PPT-JPGS-6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7214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038600"/>
            <a:ext cx="7772400" cy="9906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8200" y="52578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 b="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s-E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5867400"/>
            <a:ext cx="6858000" cy="457200"/>
          </a:xfrm>
          <a:prstGeom prst="rect">
            <a:avLst/>
          </a:prstGeom>
        </p:spPr>
        <p:txBody>
          <a:bodyPr vert="horz"/>
          <a:lstStyle>
            <a:lvl1pPr marL="0" indent="0" algn="l">
              <a:buFontTx/>
              <a:buNone/>
              <a:defRPr sz="800" kern="100" spc="50">
                <a:solidFill>
                  <a:schemeClr val="bg1"/>
                </a:solidFill>
              </a:defRPr>
            </a:lvl1pPr>
            <a:lvl2pPr marL="457200" indent="0" algn="l">
              <a:buFontTx/>
              <a:buNone/>
              <a:defRPr sz="800">
                <a:solidFill>
                  <a:schemeClr val="bg1"/>
                </a:solidFill>
              </a:defRPr>
            </a:lvl2pPr>
            <a:lvl3pPr marL="914400" indent="0" algn="l">
              <a:buFontTx/>
              <a:buNone/>
              <a:defRPr sz="800">
                <a:solidFill>
                  <a:schemeClr val="bg1"/>
                </a:solidFill>
              </a:defRPr>
            </a:lvl3pPr>
            <a:lvl4pPr marL="1371600" indent="0" algn="l">
              <a:buFontTx/>
              <a:buNone/>
              <a:defRPr sz="800">
                <a:solidFill>
                  <a:schemeClr val="bg1"/>
                </a:solidFill>
              </a:defRPr>
            </a:lvl4pPr>
            <a:lvl5pPr marL="1828800" indent="0" algn="l">
              <a:buFontTx/>
              <a:buNone/>
              <a:defRPr sz="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0335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143000"/>
            <a:ext cx="3886200" cy="838200"/>
          </a:xfrm>
          <a:prstGeom prst="rect">
            <a:avLst/>
          </a:prstGeom>
        </p:spPr>
        <p:txBody>
          <a:bodyPr/>
          <a:lstStyle>
            <a:lvl1pPr algn="l">
              <a:defRPr sz="1800" b="0">
                <a:solidFill>
                  <a:srgbClr val="92C82A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3886200" cy="3810000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/>
              <a:buChar char="•"/>
              <a:defRPr sz="1600">
                <a:solidFill>
                  <a:srgbClr val="48535B"/>
                </a:solidFill>
              </a:defRPr>
            </a:lvl1pPr>
            <a:lvl2pPr>
              <a:defRPr sz="1600">
                <a:solidFill>
                  <a:srgbClr val="48535B"/>
                </a:solidFill>
              </a:defRPr>
            </a:lvl2pPr>
            <a:lvl3pPr>
              <a:defRPr sz="1600">
                <a:solidFill>
                  <a:srgbClr val="48535B"/>
                </a:solidFill>
              </a:defRPr>
            </a:lvl3pPr>
            <a:lvl4pPr>
              <a:defRPr sz="1600">
                <a:solidFill>
                  <a:srgbClr val="48535B"/>
                </a:solidFill>
              </a:defRPr>
            </a:lvl4pPr>
            <a:lvl5pPr marL="2057400" indent="-228600">
              <a:buFont typeface="Arial"/>
              <a:buChar char="•"/>
              <a:defRPr sz="1600">
                <a:solidFill>
                  <a:srgbClr val="48535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ES" dirty="0"/>
          </a:p>
        </p:txBody>
      </p:sp>
      <p:pic>
        <p:nvPicPr>
          <p:cNvPr id="6" name="Picture 5" descr="LINCOLN-PPT-JPG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59979"/>
          </a:xfrm>
          <a:prstGeom prst="rect">
            <a:avLst/>
          </a:prstGeom>
        </p:spPr>
      </p:pic>
      <p:sp>
        <p:nvSpPr>
          <p:cNvPr id="8" name="Picture Placeholder 2"/>
          <p:cNvSpPr>
            <a:spLocks noGrp="1"/>
          </p:cNvSpPr>
          <p:nvPr>
            <p:ph type="pic" idx="12"/>
          </p:nvPr>
        </p:nvSpPr>
        <p:spPr>
          <a:xfrm>
            <a:off x="4648200" y="1143000"/>
            <a:ext cx="4114800" cy="4953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 smtClean="0"/>
          </a:p>
        </p:txBody>
      </p:sp>
    </p:spTree>
    <p:extLst>
      <p:ext uri="{BB962C8B-B14F-4D97-AF65-F5344CB8AC3E}">
        <p14:creationId xmlns:p14="http://schemas.microsoft.com/office/powerpoint/2010/main" val="1104730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143000"/>
            <a:ext cx="8229600" cy="838200"/>
          </a:xfrm>
          <a:prstGeom prst="rect">
            <a:avLst/>
          </a:prstGeom>
        </p:spPr>
        <p:txBody>
          <a:bodyPr/>
          <a:lstStyle>
            <a:lvl1pPr algn="l">
              <a:defRPr sz="1800" b="0">
                <a:solidFill>
                  <a:srgbClr val="92C82A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pic>
        <p:nvPicPr>
          <p:cNvPr id="9" name="Picture 8" descr="LINCOLN-PPT-JPG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59979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10000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/>
              <a:buChar char="•"/>
              <a:defRPr sz="1600">
                <a:solidFill>
                  <a:srgbClr val="48535B"/>
                </a:solidFill>
              </a:defRPr>
            </a:lvl1pPr>
            <a:lvl2pPr>
              <a:defRPr sz="1600">
                <a:solidFill>
                  <a:srgbClr val="48535B"/>
                </a:solidFill>
              </a:defRPr>
            </a:lvl2pPr>
            <a:lvl3pPr>
              <a:defRPr sz="1600">
                <a:solidFill>
                  <a:srgbClr val="48535B"/>
                </a:solidFill>
              </a:defRPr>
            </a:lvl3pPr>
            <a:lvl4pPr>
              <a:defRPr sz="1600">
                <a:solidFill>
                  <a:srgbClr val="48535B"/>
                </a:solidFill>
              </a:defRPr>
            </a:lvl4pPr>
            <a:lvl5pPr marL="2057400" indent="-228600">
              <a:buFont typeface="Arial"/>
              <a:buChar char="•"/>
              <a:defRPr sz="1600">
                <a:solidFill>
                  <a:srgbClr val="48535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05671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143000"/>
            <a:ext cx="8153400" cy="838200"/>
          </a:xfrm>
          <a:prstGeom prst="rect">
            <a:avLst/>
          </a:prstGeom>
        </p:spPr>
        <p:txBody>
          <a:bodyPr/>
          <a:lstStyle>
            <a:lvl1pPr algn="l">
              <a:defRPr sz="1800" b="0">
                <a:solidFill>
                  <a:srgbClr val="92C82A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pic>
        <p:nvPicPr>
          <p:cNvPr id="8" name="Picture 7" descr="LINCOLN-PPT-JPG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59979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3886200" cy="3810000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/>
              <a:buChar char="•"/>
              <a:defRPr sz="1600">
                <a:solidFill>
                  <a:srgbClr val="48535B"/>
                </a:solidFill>
              </a:defRPr>
            </a:lvl1pPr>
            <a:lvl2pPr>
              <a:defRPr sz="1600">
                <a:solidFill>
                  <a:srgbClr val="48535B"/>
                </a:solidFill>
              </a:defRPr>
            </a:lvl2pPr>
            <a:lvl3pPr>
              <a:defRPr sz="1600">
                <a:solidFill>
                  <a:srgbClr val="48535B"/>
                </a:solidFill>
              </a:defRPr>
            </a:lvl3pPr>
            <a:lvl4pPr>
              <a:defRPr sz="1600">
                <a:solidFill>
                  <a:srgbClr val="48535B"/>
                </a:solidFill>
              </a:defRPr>
            </a:lvl4pPr>
            <a:lvl5pPr marL="2057400" indent="-228600">
              <a:buFont typeface="Arial"/>
              <a:buChar char="•"/>
              <a:defRPr sz="1600">
                <a:solidFill>
                  <a:srgbClr val="48535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ES" dirty="0"/>
          </a:p>
        </p:txBody>
      </p:sp>
      <p:sp>
        <p:nvSpPr>
          <p:cNvPr id="10" name="Content Placeholder 2"/>
          <p:cNvSpPr>
            <a:spLocks noGrp="1"/>
          </p:cNvSpPr>
          <p:nvPr>
            <p:ph idx="12"/>
          </p:nvPr>
        </p:nvSpPr>
        <p:spPr>
          <a:xfrm>
            <a:off x="4724400" y="2286000"/>
            <a:ext cx="3886200" cy="3810000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/>
              <a:buChar char="•"/>
              <a:defRPr sz="1600">
                <a:solidFill>
                  <a:srgbClr val="48535B"/>
                </a:solidFill>
              </a:defRPr>
            </a:lvl1pPr>
            <a:lvl2pPr>
              <a:defRPr sz="1600">
                <a:solidFill>
                  <a:srgbClr val="48535B"/>
                </a:solidFill>
              </a:defRPr>
            </a:lvl2pPr>
            <a:lvl3pPr>
              <a:defRPr sz="1600">
                <a:solidFill>
                  <a:srgbClr val="48535B"/>
                </a:solidFill>
              </a:defRPr>
            </a:lvl3pPr>
            <a:lvl4pPr>
              <a:defRPr sz="1600">
                <a:solidFill>
                  <a:srgbClr val="48535B"/>
                </a:solidFill>
              </a:defRPr>
            </a:lvl4pPr>
            <a:lvl5pPr marL="2057400" indent="-228600">
              <a:buFont typeface="Arial"/>
              <a:buChar char="•"/>
              <a:defRPr sz="1600">
                <a:solidFill>
                  <a:srgbClr val="48535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18139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INCOLN-PPT-JPG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59979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143000"/>
            <a:ext cx="7772400" cy="838200"/>
          </a:xfrm>
          <a:prstGeom prst="rect">
            <a:avLst/>
          </a:prstGeom>
        </p:spPr>
        <p:txBody>
          <a:bodyPr/>
          <a:lstStyle>
            <a:lvl1pPr algn="l">
              <a:defRPr sz="1800" b="0">
                <a:solidFill>
                  <a:srgbClr val="92C82A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11" name="Title 1"/>
          <p:cNvSpPr txBox="1">
            <a:spLocks/>
          </p:cNvSpPr>
          <p:nvPr userDrawn="1"/>
        </p:nvSpPr>
        <p:spPr bwMode="auto">
          <a:xfrm>
            <a:off x="457200" y="2133600"/>
            <a:ext cx="4038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accent1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ＭＳ Ｐゴシック" pitchFamily="10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ＭＳ Ｐゴシック" pitchFamily="10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ＭＳ Ｐゴシック" pitchFamily="10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ＭＳ Ｐゴシック" pitchFamily="100" charset="-128"/>
              </a:defRPr>
            </a:lvl9pPr>
          </a:lstStyle>
          <a:p>
            <a:pPr algn="l"/>
            <a:r>
              <a:rPr lang="en-US" dirty="0" smtClean="0">
                <a:solidFill>
                  <a:schemeClr val="tx1"/>
                </a:solidFill>
              </a:rPr>
              <a:t>CLICK TO EDIT MASTER TITLE STYLE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 userDrawn="1"/>
        </p:nvSpPr>
        <p:spPr bwMode="auto">
          <a:xfrm>
            <a:off x="4648200" y="2133600"/>
            <a:ext cx="4038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accent1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ＭＳ Ｐゴシック" pitchFamily="10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ＭＳ Ｐゴシック" pitchFamily="10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ＭＳ Ｐゴシック" pitchFamily="10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ＭＳ Ｐゴシック" pitchFamily="100" charset="-128"/>
              </a:defRPr>
            </a:lvl9pPr>
          </a:lstStyle>
          <a:p>
            <a:pPr algn="l"/>
            <a:r>
              <a:rPr lang="en-US" dirty="0" smtClean="0">
                <a:solidFill>
                  <a:schemeClr val="tx1"/>
                </a:solidFill>
              </a:rPr>
              <a:t>CLICK TO EDIT MASTER TITLE STYLE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3886200" cy="3200400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/>
              <a:buChar char="•"/>
              <a:defRPr sz="1600">
                <a:solidFill>
                  <a:srgbClr val="48535B"/>
                </a:solidFill>
              </a:defRPr>
            </a:lvl1pPr>
            <a:lvl2pPr>
              <a:defRPr sz="1600">
                <a:solidFill>
                  <a:srgbClr val="48535B"/>
                </a:solidFill>
              </a:defRPr>
            </a:lvl2pPr>
            <a:lvl3pPr>
              <a:defRPr sz="1600">
                <a:solidFill>
                  <a:srgbClr val="48535B"/>
                </a:solidFill>
              </a:defRPr>
            </a:lvl3pPr>
            <a:lvl4pPr>
              <a:defRPr sz="1600">
                <a:solidFill>
                  <a:srgbClr val="48535B"/>
                </a:solidFill>
              </a:defRPr>
            </a:lvl4pPr>
            <a:lvl5pPr marL="2057400" indent="-228600">
              <a:buFont typeface="Arial"/>
              <a:buChar char="•"/>
              <a:defRPr sz="1600">
                <a:solidFill>
                  <a:srgbClr val="48535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ES" dirty="0"/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4724400" y="2895600"/>
            <a:ext cx="3886200" cy="3200400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/>
              <a:buChar char="•"/>
              <a:defRPr sz="1600">
                <a:solidFill>
                  <a:srgbClr val="48535B"/>
                </a:solidFill>
              </a:defRPr>
            </a:lvl1pPr>
            <a:lvl2pPr>
              <a:defRPr sz="1600">
                <a:solidFill>
                  <a:srgbClr val="48535B"/>
                </a:solidFill>
              </a:defRPr>
            </a:lvl2pPr>
            <a:lvl3pPr>
              <a:defRPr sz="1600">
                <a:solidFill>
                  <a:srgbClr val="48535B"/>
                </a:solidFill>
              </a:defRPr>
            </a:lvl3pPr>
            <a:lvl4pPr>
              <a:defRPr sz="1600">
                <a:solidFill>
                  <a:srgbClr val="48535B"/>
                </a:solidFill>
              </a:defRPr>
            </a:lvl4pPr>
            <a:lvl5pPr marL="2057400" indent="-228600">
              <a:buFont typeface="Arial"/>
              <a:buChar char="•"/>
              <a:defRPr sz="1600">
                <a:solidFill>
                  <a:srgbClr val="48535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60360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600200"/>
            <a:ext cx="8382000" cy="39624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748338"/>
            <a:ext cx="83820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7" name="Picture 6" descr="LINCOLN-PPT-JPG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59979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838200"/>
            <a:ext cx="8382000" cy="566738"/>
          </a:xfrm>
          <a:prstGeom prst="rect">
            <a:avLst/>
          </a:prstGeom>
        </p:spPr>
        <p:txBody>
          <a:bodyPr anchor="b"/>
          <a:lstStyle>
            <a:lvl1pPr algn="l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58323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838200"/>
            <a:ext cx="8382000" cy="566738"/>
          </a:xfrm>
          <a:prstGeom prst="rect">
            <a:avLst/>
          </a:prstGeom>
        </p:spPr>
        <p:txBody>
          <a:bodyPr anchor="b"/>
          <a:lstStyle>
            <a:lvl1pPr algn="l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E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600201"/>
            <a:ext cx="3962400" cy="3962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748338"/>
            <a:ext cx="3962400" cy="423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7" name="Picture 6" descr="LINCOLN-PPT-JPG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59979"/>
          </a:xfrm>
          <a:prstGeom prst="rect">
            <a:avLst/>
          </a:prstGeom>
        </p:spPr>
      </p:pic>
      <p:sp>
        <p:nvSpPr>
          <p:cNvPr id="6" name="Picture Placeholder 2"/>
          <p:cNvSpPr>
            <a:spLocks noGrp="1"/>
          </p:cNvSpPr>
          <p:nvPr>
            <p:ph type="pic" idx="10"/>
          </p:nvPr>
        </p:nvSpPr>
        <p:spPr>
          <a:xfrm>
            <a:off x="4800600" y="1600200"/>
            <a:ext cx="3962400" cy="39624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 smtClean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1"/>
          </p:nvPr>
        </p:nvSpPr>
        <p:spPr>
          <a:xfrm>
            <a:off x="4800600" y="5715000"/>
            <a:ext cx="3962400" cy="45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1483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INCOLN-PPT-JPG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59979"/>
          </a:xfrm>
          <a:prstGeom prst="rect">
            <a:avLst/>
          </a:prstGeom>
        </p:spPr>
      </p:pic>
      <p:graphicFrame>
        <p:nvGraphicFramePr>
          <p:cNvPr id="7" name="Chart 6"/>
          <p:cNvGraphicFramePr/>
          <p:nvPr userDrawn="1">
            <p:extLst>
              <p:ext uri="{D42A27DB-BD31-4B8C-83A1-F6EECF244321}">
                <p14:modId xmlns:p14="http://schemas.microsoft.com/office/powerpoint/2010/main" val="288762663"/>
              </p:ext>
            </p:extLst>
          </p:nvPr>
        </p:nvGraphicFramePr>
        <p:xfrm>
          <a:off x="533400" y="2514600"/>
          <a:ext cx="8077200" cy="332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143000"/>
            <a:ext cx="7772400" cy="838200"/>
          </a:xfrm>
          <a:prstGeom prst="rect">
            <a:avLst/>
          </a:prstGeom>
        </p:spPr>
        <p:txBody>
          <a:bodyPr/>
          <a:lstStyle>
            <a:lvl1pPr algn="l">
              <a:defRPr sz="1800" b="0">
                <a:solidFill>
                  <a:srgbClr val="92C82A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37096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2"/>
          <p:cNvSpPr txBox="1">
            <a:spLocks noChangeArrowheads="1"/>
          </p:cNvSpPr>
          <p:nvPr userDrawn="1"/>
        </p:nvSpPr>
        <p:spPr>
          <a:xfrm>
            <a:off x="7696200" y="6553200"/>
            <a:ext cx="1295400" cy="304800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48535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C95F0FB-10D1-4F91-96C3-7A249518A3C7}" type="slidenum">
              <a:rPr lang="en-US" altLang="en-US" sz="900" smtClean="0"/>
              <a:pPr algn="r">
                <a:defRPr/>
              </a:pPr>
              <a:t>‹#›</a:t>
            </a:fld>
            <a:endParaRPr lang="en-US" altLang="en-US" sz="900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81000" y="6477000"/>
            <a:ext cx="5638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kern="500" spc="80" dirty="0" smtClean="0"/>
              <a:t>DATE  |</a:t>
            </a:r>
            <a:r>
              <a:rPr lang="en-US" sz="800" kern="500" spc="80" baseline="0" dirty="0" smtClean="0"/>
              <a:t>  PRESENTER</a:t>
            </a:r>
            <a:endParaRPr lang="en-US" sz="800" kern="500" spc="80" dirty="0"/>
          </a:p>
        </p:txBody>
      </p:sp>
    </p:spTree>
    <p:extLst>
      <p:ext uri="{BB962C8B-B14F-4D97-AF65-F5344CB8AC3E}">
        <p14:creationId xmlns:p14="http://schemas.microsoft.com/office/powerpoint/2010/main" val="2419225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1" r:id="rId2"/>
    <p:sldLayoutId id="2147483662" r:id="rId3"/>
    <p:sldLayoutId id="2147483673" r:id="rId4"/>
    <p:sldLayoutId id="2147483664" r:id="rId5"/>
    <p:sldLayoutId id="2147483665" r:id="rId6"/>
    <p:sldLayoutId id="2147483669" r:id="rId7"/>
    <p:sldLayoutId id="2147483674" r:id="rId8"/>
    <p:sldLayoutId id="2147483676" r:id="rId9"/>
    <p:sldLayoutId id="2147483677" r:id="rId10"/>
    <p:sldLayoutId id="214748367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ＭＳ Ｐゴシック" pitchFamily="10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ＭＳ Ｐゴシック" pitchFamily="10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ＭＳ Ｐゴシック" pitchFamily="10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ＭＳ Ｐゴシック" pitchFamily="10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q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6600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257800"/>
            <a:ext cx="7772400" cy="914400"/>
          </a:xfrm>
        </p:spPr>
        <p:txBody>
          <a:bodyPr/>
          <a:lstStyle/>
          <a:p>
            <a:r>
              <a:rPr lang="en-US" dirty="0"/>
              <a:t>Transfer Taxes and Municipal User Fees/Charges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6019800"/>
            <a:ext cx="64008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83896" y="132105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17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Tax </a:t>
            </a:r>
            <a:r>
              <a:rPr lang="cs-CZ" dirty="0" err="1" smtClean="0"/>
              <a:t>Rate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76400"/>
            <a:ext cx="3886200" cy="4724400"/>
          </a:xfrm>
        </p:spPr>
        <p:txBody>
          <a:bodyPr/>
          <a:lstStyle/>
          <a:p>
            <a:r>
              <a:rPr lang="cs-CZ" altLang="cs-CZ" dirty="0"/>
              <a:t>PORT: 0-8 % </a:t>
            </a:r>
            <a:r>
              <a:rPr lang="cs-CZ" altLang="cs-CZ" dirty="0" err="1"/>
              <a:t>progressive</a:t>
            </a:r>
            <a:r>
              <a:rPr lang="cs-CZ" altLang="cs-CZ" dirty="0"/>
              <a:t>, </a:t>
            </a:r>
            <a:r>
              <a:rPr lang="cs-CZ" altLang="cs-CZ" dirty="0" err="1"/>
              <a:t>depend</a:t>
            </a:r>
            <a:r>
              <a:rPr lang="cs-CZ" altLang="cs-CZ" dirty="0"/>
              <a:t> on type of the </a:t>
            </a:r>
            <a:r>
              <a:rPr lang="cs-CZ" altLang="cs-CZ" dirty="0" err="1"/>
              <a:t>property</a:t>
            </a:r>
            <a:r>
              <a:rPr lang="cs-CZ" altLang="cs-CZ" dirty="0"/>
              <a:t> and </a:t>
            </a:r>
            <a:r>
              <a:rPr lang="cs-CZ" altLang="cs-CZ" dirty="0" err="1"/>
              <a:t>location</a:t>
            </a:r>
            <a:endParaRPr lang="cs-CZ" altLang="cs-CZ" dirty="0"/>
          </a:p>
          <a:p>
            <a:r>
              <a:rPr lang="cs-CZ" altLang="cs-CZ" dirty="0"/>
              <a:t>BUL: 0,1-3 %</a:t>
            </a:r>
          </a:p>
          <a:p>
            <a:r>
              <a:rPr lang="cs-CZ" altLang="cs-CZ" dirty="0"/>
              <a:t>IRL: 1-2 %, GB 1-15 % </a:t>
            </a:r>
            <a:r>
              <a:rPr lang="cs-CZ" altLang="cs-CZ" dirty="0" err="1"/>
              <a:t>progressive</a:t>
            </a:r>
            <a:endParaRPr lang="cs-CZ" altLang="cs-CZ" dirty="0"/>
          </a:p>
          <a:p>
            <a:r>
              <a:rPr lang="cs-CZ" altLang="cs-CZ" dirty="0"/>
              <a:t>SWE: 1,5 % for natural </a:t>
            </a:r>
            <a:r>
              <a:rPr lang="cs-CZ" altLang="cs-CZ" dirty="0" err="1"/>
              <a:t>persons</a:t>
            </a:r>
            <a:r>
              <a:rPr lang="cs-CZ" altLang="cs-CZ" dirty="0"/>
              <a:t>, 4,25 % for </a:t>
            </a:r>
            <a:r>
              <a:rPr lang="cs-CZ" altLang="cs-CZ" dirty="0" err="1"/>
              <a:t>legal</a:t>
            </a:r>
            <a:r>
              <a:rPr lang="cs-CZ" altLang="cs-CZ" dirty="0"/>
              <a:t> </a:t>
            </a:r>
            <a:r>
              <a:rPr lang="cs-CZ" altLang="cs-CZ" dirty="0" err="1"/>
              <a:t>persons</a:t>
            </a:r>
            <a:endParaRPr lang="cs-CZ" altLang="cs-CZ" dirty="0"/>
          </a:p>
          <a:p>
            <a:r>
              <a:rPr lang="cs-CZ" altLang="cs-CZ" dirty="0"/>
              <a:t>POL, SLO: 2 %</a:t>
            </a:r>
          </a:p>
          <a:p>
            <a:r>
              <a:rPr lang="cs-CZ" altLang="cs-CZ" dirty="0"/>
              <a:t>LAT: 2-6 % </a:t>
            </a:r>
            <a:r>
              <a:rPr lang="cs-CZ" altLang="cs-CZ" dirty="0" err="1"/>
              <a:t>depends</a:t>
            </a:r>
            <a:r>
              <a:rPr lang="cs-CZ" altLang="cs-CZ" dirty="0"/>
              <a:t> on type of the </a:t>
            </a:r>
            <a:r>
              <a:rPr lang="cs-CZ" altLang="cs-CZ" dirty="0" err="1"/>
              <a:t>property</a:t>
            </a:r>
            <a:r>
              <a:rPr lang="cs-CZ" altLang="cs-CZ" dirty="0"/>
              <a:t>, </a:t>
            </a:r>
            <a:r>
              <a:rPr lang="cs-CZ" altLang="cs-CZ" dirty="0" err="1"/>
              <a:t>discounts</a:t>
            </a:r>
            <a:r>
              <a:rPr lang="cs-CZ" altLang="cs-CZ" dirty="0"/>
              <a:t> for </a:t>
            </a:r>
            <a:r>
              <a:rPr lang="cs-CZ" altLang="cs-CZ" dirty="0" err="1"/>
              <a:t>relatives</a:t>
            </a:r>
            <a:endParaRPr lang="cs-CZ" altLang="cs-CZ" dirty="0"/>
          </a:p>
          <a:p>
            <a:r>
              <a:rPr lang="cs-CZ" altLang="cs-CZ" dirty="0"/>
              <a:t>GRE, ITA: 3 %</a:t>
            </a:r>
          </a:p>
          <a:p>
            <a:r>
              <a:rPr lang="cs-CZ" altLang="cs-CZ" dirty="0"/>
              <a:t>MAL: 3-5 % </a:t>
            </a:r>
            <a:r>
              <a:rPr lang="cs-CZ" altLang="cs-CZ" dirty="0" err="1" smtClean="0"/>
              <a:t>degressive</a:t>
            </a:r>
            <a:endParaRPr lang="cs-CZ" altLang="cs-CZ" dirty="0" smtClean="0"/>
          </a:p>
          <a:p>
            <a:r>
              <a:rPr lang="cs-CZ" altLang="cs-CZ" dirty="0"/>
              <a:t>AUT, GER: 3,5 % (2 % for </a:t>
            </a:r>
            <a:r>
              <a:rPr lang="cs-CZ" altLang="cs-CZ" dirty="0" err="1"/>
              <a:t>relatives</a:t>
            </a:r>
            <a:r>
              <a:rPr lang="cs-CZ" altLang="cs-CZ" dirty="0"/>
              <a:t> in AUS; </a:t>
            </a:r>
            <a:r>
              <a:rPr lang="cs-CZ" altLang="cs-CZ" dirty="0" err="1"/>
              <a:t>decision</a:t>
            </a:r>
            <a:r>
              <a:rPr lang="cs-CZ" altLang="cs-CZ" dirty="0"/>
              <a:t> of </a:t>
            </a:r>
            <a:r>
              <a:rPr lang="cs-CZ" altLang="cs-CZ" dirty="0" err="1"/>
              <a:t>lands</a:t>
            </a:r>
            <a:r>
              <a:rPr lang="cs-CZ" altLang="cs-CZ" dirty="0"/>
              <a:t> in GER)</a:t>
            </a:r>
          </a:p>
          <a:p>
            <a:r>
              <a:rPr lang="cs-CZ" altLang="cs-CZ" dirty="0"/>
              <a:t>FRA: 3,8 – 4,5 </a:t>
            </a:r>
            <a:r>
              <a:rPr lang="cs-CZ" altLang="cs-CZ" dirty="0" err="1"/>
              <a:t>depends</a:t>
            </a:r>
            <a:r>
              <a:rPr lang="cs-CZ" altLang="cs-CZ" dirty="0"/>
              <a:t> on </a:t>
            </a:r>
            <a:r>
              <a:rPr lang="cs-CZ" altLang="cs-CZ" dirty="0" err="1"/>
              <a:t>departments</a:t>
            </a:r>
            <a:r>
              <a:rPr lang="cs-CZ" altLang="cs-CZ" dirty="0"/>
              <a:t> + 1,2 % </a:t>
            </a:r>
            <a:r>
              <a:rPr lang="cs-CZ" altLang="cs-CZ" dirty="0" err="1"/>
              <a:t>additional</a:t>
            </a:r>
            <a:r>
              <a:rPr lang="cs-CZ" altLang="cs-CZ" dirty="0"/>
              <a:t> </a:t>
            </a:r>
            <a:r>
              <a:rPr lang="cs-CZ" altLang="cs-CZ" dirty="0" err="1"/>
              <a:t>local</a:t>
            </a:r>
            <a:r>
              <a:rPr lang="cs-CZ" altLang="cs-CZ" dirty="0"/>
              <a:t> tax</a:t>
            </a:r>
          </a:p>
          <a:p>
            <a:r>
              <a:rPr lang="cs-CZ" altLang="cs-CZ" dirty="0"/>
              <a:t>CZE, FIN: 4 %</a:t>
            </a:r>
          </a:p>
          <a:p>
            <a:endParaRPr lang="cs-CZ" altLang="cs-CZ" dirty="0"/>
          </a:p>
          <a:p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2"/>
          </p:nvPr>
        </p:nvSpPr>
        <p:spPr>
          <a:xfrm>
            <a:off x="4724400" y="1676400"/>
            <a:ext cx="3886200" cy="4648200"/>
          </a:xfrm>
        </p:spPr>
        <p:txBody>
          <a:bodyPr/>
          <a:lstStyle/>
          <a:p>
            <a:r>
              <a:rPr lang="cs-CZ" altLang="cs-CZ" dirty="0" smtClean="0"/>
              <a:t>CRO</a:t>
            </a:r>
            <a:r>
              <a:rPr lang="cs-CZ" altLang="cs-CZ" dirty="0"/>
              <a:t>: 5 %</a:t>
            </a:r>
          </a:p>
          <a:p>
            <a:r>
              <a:rPr lang="cs-CZ" altLang="cs-CZ" dirty="0"/>
              <a:t>BEL: 5-12,5 % </a:t>
            </a:r>
            <a:r>
              <a:rPr lang="cs-CZ" altLang="cs-CZ" dirty="0" err="1"/>
              <a:t>depends</a:t>
            </a:r>
            <a:r>
              <a:rPr lang="cs-CZ" altLang="cs-CZ" dirty="0"/>
              <a:t> on region</a:t>
            </a:r>
          </a:p>
          <a:p>
            <a:r>
              <a:rPr lang="cs-CZ" altLang="cs-CZ" dirty="0"/>
              <a:t>LUC, NETH: 6 % (2% for </a:t>
            </a:r>
            <a:r>
              <a:rPr lang="cs-CZ" altLang="cs-CZ" dirty="0" err="1"/>
              <a:t>dwellings</a:t>
            </a:r>
            <a:r>
              <a:rPr lang="cs-CZ" altLang="cs-CZ" dirty="0"/>
              <a:t> in  NETH)</a:t>
            </a:r>
          </a:p>
          <a:p>
            <a:r>
              <a:rPr lang="cs-CZ" altLang="cs-CZ" dirty="0"/>
              <a:t>SPA: 6-7 % </a:t>
            </a:r>
            <a:r>
              <a:rPr lang="cs-CZ" altLang="cs-CZ" dirty="0" err="1"/>
              <a:t>depends</a:t>
            </a:r>
            <a:r>
              <a:rPr lang="cs-CZ" altLang="cs-CZ" dirty="0"/>
              <a:t> on </a:t>
            </a:r>
            <a:r>
              <a:rPr lang="cs-CZ" altLang="cs-CZ" dirty="0" err="1"/>
              <a:t>location</a:t>
            </a:r>
            <a:endParaRPr lang="cs-CZ" altLang="cs-CZ" dirty="0"/>
          </a:p>
          <a:p>
            <a:r>
              <a:rPr lang="cs-CZ" altLang="cs-CZ" dirty="0"/>
              <a:t>CYP: 20 %</a:t>
            </a:r>
          </a:p>
          <a:p>
            <a:r>
              <a:rPr lang="cs-CZ" altLang="cs-CZ" dirty="0"/>
              <a:t>DEN: </a:t>
            </a:r>
            <a:r>
              <a:rPr lang="cs-CZ" altLang="cs-CZ" dirty="0" err="1"/>
              <a:t>taxed</a:t>
            </a:r>
            <a:r>
              <a:rPr lang="cs-CZ" altLang="cs-CZ" dirty="0"/>
              <a:t> by </a:t>
            </a:r>
            <a:r>
              <a:rPr lang="cs-CZ" altLang="cs-CZ" dirty="0" err="1"/>
              <a:t>income</a:t>
            </a:r>
            <a:r>
              <a:rPr lang="cs-CZ" altLang="cs-CZ" dirty="0"/>
              <a:t> </a:t>
            </a:r>
            <a:r>
              <a:rPr lang="cs-CZ" altLang="cs-CZ" dirty="0" err="1"/>
              <a:t>taxes</a:t>
            </a:r>
            <a:endParaRPr lang="cs-CZ" altLang="cs-CZ" dirty="0"/>
          </a:p>
          <a:p>
            <a:endParaRPr lang="cs-CZ" altLang="cs-CZ" dirty="0" smtClean="0"/>
          </a:p>
          <a:p>
            <a:r>
              <a:rPr lang="cs-CZ" altLang="cs-CZ" dirty="0" smtClean="0"/>
              <a:t>Set by:</a:t>
            </a:r>
          </a:p>
          <a:p>
            <a:pPr lvl="1"/>
            <a:r>
              <a:rPr lang="cs-CZ" altLang="cs-CZ" dirty="0" smtClean="0"/>
              <a:t>Central </a:t>
            </a:r>
            <a:r>
              <a:rPr lang="cs-CZ" altLang="cs-CZ" dirty="0" err="1"/>
              <a:t>authority</a:t>
            </a:r>
            <a:endParaRPr lang="cs-CZ" altLang="cs-CZ" dirty="0"/>
          </a:p>
          <a:p>
            <a:pPr lvl="1"/>
            <a:r>
              <a:rPr lang="cs-CZ" altLang="cs-CZ" dirty="0" smtClean="0"/>
              <a:t>BEL, </a:t>
            </a:r>
            <a:r>
              <a:rPr lang="cs-CZ" altLang="cs-CZ" dirty="0"/>
              <a:t>SPA, PORT (</a:t>
            </a:r>
            <a:r>
              <a:rPr lang="cs-CZ" altLang="cs-CZ" dirty="0" err="1"/>
              <a:t>central</a:t>
            </a:r>
            <a:r>
              <a:rPr lang="cs-CZ" altLang="cs-CZ" dirty="0"/>
              <a:t> and </a:t>
            </a:r>
            <a:r>
              <a:rPr lang="cs-CZ" altLang="cs-CZ" dirty="0" err="1"/>
              <a:t>regional</a:t>
            </a:r>
            <a:r>
              <a:rPr lang="cs-CZ" altLang="cs-CZ" dirty="0"/>
              <a:t> </a:t>
            </a:r>
            <a:r>
              <a:rPr lang="cs-CZ" altLang="cs-CZ" dirty="0" err="1"/>
              <a:t>authority</a:t>
            </a:r>
            <a:r>
              <a:rPr lang="cs-CZ" altLang="cs-CZ" dirty="0"/>
              <a:t>)</a:t>
            </a:r>
          </a:p>
          <a:p>
            <a:pPr lvl="1"/>
            <a:r>
              <a:rPr lang="cs-CZ" altLang="cs-CZ" dirty="0"/>
              <a:t>GER – </a:t>
            </a:r>
            <a:r>
              <a:rPr lang="cs-CZ" altLang="cs-CZ" dirty="0" err="1"/>
              <a:t>regional</a:t>
            </a:r>
            <a:r>
              <a:rPr lang="cs-CZ" altLang="cs-CZ" dirty="0"/>
              <a:t> </a:t>
            </a:r>
            <a:r>
              <a:rPr lang="cs-CZ" altLang="cs-CZ" dirty="0" err="1"/>
              <a:t>authority</a:t>
            </a:r>
            <a:endParaRPr lang="cs-CZ" altLang="cs-CZ" dirty="0"/>
          </a:p>
          <a:p>
            <a:pPr lvl="1"/>
            <a:r>
              <a:rPr lang="cs-CZ" altLang="cs-CZ" dirty="0"/>
              <a:t>BUL – </a:t>
            </a:r>
            <a:r>
              <a:rPr lang="cs-CZ" altLang="cs-CZ" dirty="0" err="1"/>
              <a:t>local</a:t>
            </a:r>
            <a:r>
              <a:rPr lang="cs-CZ" altLang="cs-CZ" dirty="0"/>
              <a:t> </a:t>
            </a:r>
            <a:r>
              <a:rPr lang="cs-CZ" altLang="cs-CZ" dirty="0" err="1"/>
              <a:t>authority</a:t>
            </a:r>
            <a:endParaRPr lang="cs-CZ" altLang="cs-CZ" dirty="0"/>
          </a:p>
          <a:p>
            <a:pPr lvl="1"/>
            <a:r>
              <a:rPr lang="cs-CZ" altLang="cs-CZ" dirty="0"/>
              <a:t>FRA – </a:t>
            </a:r>
            <a:r>
              <a:rPr lang="cs-CZ" altLang="cs-CZ" dirty="0" err="1"/>
              <a:t>central</a:t>
            </a:r>
            <a:r>
              <a:rPr lang="cs-CZ" altLang="cs-CZ" dirty="0"/>
              <a:t>, </a:t>
            </a:r>
            <a:r>
              <a:rPr lang="cs-CZ" altLang="cs-CZ" dirty="0" err="1"/>
              <a:t>regional</a:t>
            </a:r>
            <a:r>
              <a:rPr lang="cs-CZ" altLang="cs-CZ" dirty="0"/>
              <a:t> and </a:t>
            </a:r>
            <a:r>
              <a:rPr lang="cs-CZ" altLang="cs-CZ" dirty="0" err="1"/>
              <a:t>local</a:t>
            </a:r>
            <a:r>
              <a:rPr lang="cs-CZ" altLang="cs-CZ" dirty="0"/>
              <a:t> </a:t>
            </a:r>
            <a:r>
              <a:rPr lang="cs-CZ" altLang="cs-CZ" dirty="0" err="1"/>
              <a:t>authority</a:t>
            </a:r>
            <a:endParaRPr lang="cs-CZ" alt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71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Correction</a:t>
            </a:r>
            <a:r>
              <a:rPr lang="cs-CZ" altLang="cs-CZ" dirty="0"/>
              <a:t> </a:t>
            </a:r>
            <a:r>
              <a:rPr lang="cs-CZ" altLang="cs-CZ" dirty="0" err="1"/>
              <a:t>components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For </a:t>
            </a:r>
            <a:r>
              <a:rPr lang="cs-CZ" altLang="cs-CZ" dirty="0" err="1"/>
              <a:t>relatives</a:t>
            </a:r>
            <a:endParaRPr lang="cs-CZ" altLang="cs-CZ" dirty="0"/>
          </a:p>
          <a:p>
            <a:r>
              <a:rPr lang="cs-CZ" altLang="cs-CZ" dirty="0"/>
              <a:t>Public </a:t>
            </a:r>
            <a:r>
              <a:rPr lang="cs-CZ" altLang="cs-CZ" dirty="0" err="1"/>
              <a:t>institutions</a:t>
            </a:r>
            <a:r>
              <a:rPr lang="cs-CZ" altLang="cs-CZ" dirty="0"/>
              <a:t>, </a:t>
            </a:r>
            <a:r>
              <a:rPr lang="cs-CZ" altLang="cs-CZ" dirty="0" err="1"/>
              <a:t>charities</a:t>
            </a:r>
            <a:r>
              <a:rPr lang="cs-CZ" altLang="cs-CZ" dirty="0"/>
              <a:t>, public benefit </a:t>
            </a:r>
            <a:r>
              <a:rPr lang="cs-CZ" altLang="cs-CZ" dirty="0" err="1"/>
              <a:t>associations</a:t>
            </a:r>
            <a:r>
              <a:rPr lang="cs-CZ" altLang="cs-CZ" dirty="0"/>
              <a:t>, </a:t>
            </a:r>
            <a:r>
              <a:rPr lang="cs-CZ" altLang="cs-CZ" dirty="0" err="1"/>
              <a:t>churches</a:t>
            </a:r>
            <a:r>
              <a:rPr lang="cs-CZ" altLang="cs-CZ" dirty="0"/>
              <a:t>, </a:t>
            </a:r>
            <a:r>
              <a:rPr lang="cs-CZ" altLang="cs-CZ" dirty="0" err="1"/>
              <a:t>Red</a:t>
            </a:r>
            <a:r>
              <a:rPr lang="cs-CZ" altLang="cs-CZ" dirty="0"/>
              <a:t> </a:t>
            </a:r>
            <a:r>
              <a:rPr lang="cs-CZ" altLang="cs-CZ" dirty="0" err="1"/>
              <a:t>Cross</a:t>
            </a:r>
            <a:r>
              <a:rPr lang="cs-CZ" altLang="cs-CZ" dirty="0"/>
              <a:t>, </a:t>
            </a:r>
            <a:r>
              <a:rPr lang="cs-CZ" altLang="cs-CZ" dirty="0" err="1"/>
              <a:t>etc</a:t>
            </a:r>
            <a:r>
              <a:rPr lang="cs-CZ" altLang="cs-CZ" dirty="0"/>
              <a:t>.</a:t>
            </a:r>
          </a:p>
          <a:p>
            <a:r>
              <a:rPr lang="cs-CZ" altLang="cs-CZ" dirty="0" err="1"/>
              <a:t>Protection</a:t>
            </a:r>
            <a:r>
              <a:rPr lang="cs-CZ" altLang="cs-CZ" dirty="0"/>
              <a:t> of </a:t>
            </a:r>
            <a:r>
              <a:rPr lang="cs-CZ" altLang="cs-CZ" dirty="0" err="1"/>
              <a:t>environment</a:t>
            </a:r>
            <a:endParaRPr lang="cs-CZ" altLang="cs-CZ" dirty="0"/>
          </a:p>
          <a:p>
            <a:r>
              <a:rPr lang="cs-CZ" altLang="cs-CZ" dirty="0" err="1"/>
              <a:t>Low</a:t>
            </a:r>
            <a:r>
              <a:rPr lang="cs-CZ" altLang="cs-CZ" dirty="0"/>
              <a:t> </a:t>
            </a:r>
            <a:r>
              <a:rPr lang="cs-CZ" altLang="cs-CZ" dirty="0" err="1"/>
              <a:t>value</a:t>
            </a:r>
            <a:r>
              <a:rPr lang="cs-CZ" altLang="cs-CZ" dirty="0"/>
              <a:t>, </a:t>
            </a:r>
            <a:r>
              <a:rPr lang="cs-CZ" altLang="cs-CZ" dirty="0" err="1"/>
              <a:t>especially</a:t>
            </a:r>
            <a:r>
              <a:rPr lang="cs-CZ" altLang="cs-CZ" dirty="0"/>
              <a:t> </a:t>
            </a:r>
            <a:r>
              <a:rPr lang="cs-CZ" altLang="cs-CZ" dirty="0" err="1"/>
              <a:t>used</a:t>
            </a:r>
            <a:r>
              <a:rPr lang="cs-CZ" altLang="cs-CZ" dirty="0"/>
              <a:t> as permanent residence</a:t>
            </a:r>
          </a:p>
          <a:p>
            <a:r>
              <a:rPr lang="cs-CZ" altLang="cs-CZ" dirty="0"/>
              <a:t>In the </a:t>
            </a:r>
            <a:r>
              <a:rPr lang="cs-CZ" altLang="cs-CZ" dirty="0" err="1"/>
              <a:t>act</a:t>
            </a:r>
            <a:r>
              <a:rPr lang="cs-CZ" altLang="cs-CZ" dirty="0"/>
              <a:t>, </a:t>
            </a:r>
            <a:r>
              <a:rPr lang="cs-CZ" altLang="cs-CZ" dirty="0" err="1"/>
              <a:t>sometimes</a:t>
            </a:r>
            <a:r>
              <a:rPr lang="cs-CZ" altLang="cs-CZ" dirty="0"/>
              <a:t> </a:t>
            </a:r>
            <a:r>
              <a:rPr lang="cs-CZ" altLang="cs-CZ" dirty="0" err="1"/>
              <a:t>depend</a:t>
            </a:r>
            <a:r>
              <a:rPr lang="cs-CZ" altLang="cs-CZ" dirty="0"/>
              <a:t> on </a:t>
            </a:r>
            <a:r>
              <a:rPr lang="cs-CZ" altLang="cs-CZ" dirty="0" err="1"/>
              <a:t>local</a:t>
            </a:r>
            <a:r>
              <a:rPr lang="cs-CZ" altLang="cs-CZ" dirty="0"/>
              <a:t> </a:t>
            </a:r>
            <a:r>
              <a:rPr lang="cs-CZ" altLang="cs-CZ" dirty="0" err="1"/>
              <a:t>or</a:t>
            </a:r>
            <a:r>
              <a:rPr lang="cs-CZ" altLang="cs-CZ" dirty="0"/>
              <a:t> </a:t>
            </a:r>
            <a:r>
              <a:rPr lang="cs-CZ" altLang="cs-CZ" dirty="0" err="1"/>
              <a:t>regional</a:t>
            </a:r>
            <a:r>
              <a:rPr lang="cs-CZ" altLang="cs-CZ" dirty="0"/>
              <a:t> </a:t>
            </a:r>
            <a:r>
              <a:rPr lang="cs-CZ" altLang="cs-CZ" dirty="0" err="1" smtClean="0"/>
              <a:t>authorities</a:t>
            </a:r>
            <a:endParaRPr lang="cs-CZ" altLang="cs-CZ" dirty="0"/>
          </a:p>
          <a:p>
            <a:endParaRPr lang="cs-CZ" altLang="cs-CZ" dirty="0" smtClean="0"/>
          </a:p>
          <a:p>
            <a:r>
              <a:rPr lang="cs-CZ" altLang="cs-CZ" dirty="0" smtClean="0"/>
              <a:t>Set by:</a:t>
            </a:r>
          </a:p>
          <a:p>
            <a:pPr lvl="1"/>
            <a:r>
              <a:rPr lang="cs-CZ" altLang="cs-CZ" dirty="0"/>
              <a:t>Central </a:t>
            </a:r>
            <a:r>
              <a:rPr lang="cs-CZ" altLang="cs-CZ" dirty="0" err="1"/>
              <a:t>authority</a:t>
            </a:r>
            <a:endParaRPr lang="cs-CZ" altLang="cs-CZ" dirty="0"/>
          </a:p>
          <a:p>
            <a:pPr lvl="1"/>
            <a:r>
              <a:rPr lang="cs-CZ" altLang="cs-CZ" dirty="0"/>
              <a:t>BEL, SPA (</a:t>
            </a:r>
            <a:r>
              <a:rPr lang="cs-CZ" altLang="cs-CZ" dirty="0" err="1"/>
              <a:t>central</a:t>
            </a:r>
            <a:r>
              <a:rPr lang="cs-CZ" altLang="cs-CZ" dirty="0"/>
              <a:t> and </a:t>
            </a:r>
            <a:r>
              <a:rPr lang="cs-CZ" altLang="cs-CZ" dirty="0" err="1"/>
              <a:t>regional</a:t>
            </a:r>
            <a:r>
              <a:rPr lang="cs-CZ" altLang="cs-CZ" dirty="0"/>
              <a:t> </a:t>
            </a:r>
            <a:r>
              <a:rPr lang="cs-CZ" altLang="cs-CZ" dirty="0" err="1"/>
              <a:t>authority</a:t>
            </a:r>
            <a:r>
              <a:rPr lang="cs-CZ" altLang="cs-CZ" dirty="0"/>
              <a:t>)</a:t>
            </a:r>
          </a:p>
          <a:p>
            <a:pPr lvl="1"/>
            <a:r>
              <a:rPr lang="cs-CZ" altLang="cs-CZ" dirty="0"/>
              <a:t>FRA, PORT (</a:t>
            </a:r>
            <a:r>
              <a:rPr lang="cs-CZ" altLang="cs-CZ" dirty="0" err="1"/>
              <a:t>central</a:t>
            </a:r>
            <a:r>
              <a:rPr lang="cs-CZ" altLang="cs-CZ" dirty="0"/>
              <a:t>, </a:t>
            </a:r>
            <a:r>
              <a:rPr lang="cs-CZ" altLang="cs-CZ" dirty="0" err="1"/>
              <a:t>regional</a:t>
            </a:r>
            <a:r>
              <a:rPr lang="cs-CZ" altLang="cs-CZ" dirty="0"/>
              <a:t> and </a:t>
            </a:r>
            <a:r>
              <a:rPr lang="cs-CZ" altLang="cs-CZ" dirty="0" err="1"/>
              <a:t>local</a:t>
            </a:r>
            <a:r>
              <a:rPr lang="cs-CZ" altLang="cs-CZ" dirty="0"/>
              <a:t> </a:t>
            </a:r>
            <a:r>
              <a:rPr lang="cs-CZ" altLang="cs-CZ" dirty="0" err="1"/>
              <a:t>authority</a:t>
            </a:r>
            <a:r>
              <a:rPr lang="cs-CZ" altLang="cs-CZ" dirty="0"/>
              <a:t>)</a:t>
            </a:r>
          </a:p>
          <a:p>
            <a:pPr lvl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302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Tax </a:t>
            </a:r>
            <a:r>
              <a:rPr lang="cs-CZ" altLang="cs-CZ" dirty="0" err="1" smtClean="0"/>
              <a:t>administrator</a:t>
            </a:r>
            <a:r>
              <a:rPr lang="cs-CZ" altLang="cs-CZ" dirty="0" smtClean="0"/>
              <a:t>				</a:t>
            </a:r>
            <a:r>
              <a:rPr lang="cs-CZ" altLang="cs-CZ" dirty="0" err="1" smtClean="0"/>
              <a:t>Beneficiary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/>
              <a:t>State tax offices</a:t>
            </a:r>
          </a:p>
          <a:p>
            <a:r>
              <a:rPr lang="en-US" altLang="cs-CZ" dirty="0"/>
              <a:t>Region: FRA, GER</a:t>
            </a:r>
          </a:p>
          <a:p>
            <a:r>
              <a:rPr lang="en-US" altLang="cs-CZ" dirty="0"/>
              <a:t>Local authority: BUL, SPA</a:t>
            </a:r>
          </a:p>
          <a:p>
            <a:r>
              <a:rPr lang="en-US" altLang="cs-CZ" dirty="0"/>
              <a:t>Professional intermediaries like notaries: BEL</a:t>
            </a:r>
          </a:p>
          <a:p>
            <a:r>
              <a:rPr lang="en-US" altLang="cs-CZ" dirty="0"/>
              <a:t>Land register: LAT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en-US" altLang="cs-CZ" dirty="0"/>
              <a:t>Central authority - generally</a:t>
            </a:r>
          </a:p>
          <a:p>
            <a:r>
              <a:rPr lang="en-US" altLang="cs-CZ" dirty="0"/>
              <a:t>Regional authority – GER, SPA</a:t>
            </a:r>
          </a:p>
          <a:p>
            <a:r>
              <a:rPr lang="en-US" altLang="cs-CZ" dirty="0"/>
              <a:t>Local authority – BUL, FRA, SLO, POL, PORT</a:t>
            </a:r>
          </a:p>
          <a:p>
            <a:r>
              <a:rPr lang="en-US" altLang="cs-CZ" dirty="0"/>
              <a:t>Shared – BEL, ITA (central and regional), AUS, CRO, GRE (central and local)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6466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Municipal Fees and Charges: Do They Compete with the Property Tax?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>
                <a:latin typeface="Arial" charset="0"/>
              </a:rPr>
              <a:t>Agricultural lands </a:t>
            </a:r>
            <a:r>
              <a:rPr lang="cs-CZ" altLang="cs-CZ" dirty="0" smtClean="0">
                <a:latin typeface="Arial" charset="0"/>
              </a:rPr>
              <a:t>and </a:t>
            </a:r>
            <a:r>
              <a:rPr lang="cs-CZ" altLang="cs-CZ" dirty="0" err="1" smtClean="0">
                <a:latin typeface="Arial" charset="0"/>
              </a:rPr>
              <a:t>buildings</a:t>
            </a:r>
            <a:r>
              <a:rPr lang="cs-CZ" altLang="cs-CZ" dirty="0" smtClean="0">
                <a:latin typeface="Arial" charset="0"/>
              </a:rPr>
              <a:t> </a:t>
            </a:r>
            <a:r>
              <a:rPr lang="en-US" altLang="cs-CZ" dirty="0" smtClean="0">
                <a:latin typeface="Arial" charset="0"/>
              </a:rPr>
              <a:t>will </a:t>
            </a:r>
            <a:r>
              <a:rPr lang="en-US" altLang="cs-CZ" dirty="0">
                <a:latin typeface="Arial" charset="0"/>
              </a:rPr>
              <a:t>be taxed in different (old) way</a:t>
            </a:r>
          </a:p>
          <a:p>
            <a:r>
              <a:rPr lang="en-US" altLang="cs-CZ" dirty="0">
                <a:latin typeface="Arial" charset="0"/>
              </a:rPr>
              <a:t>Higher administrative costs </a:t>
            </a:r>
            <a:r>
              <a:rPr lang="en-US" altLang="cs-CZ" dirty="0" smtClean="0">
                <a:latin typeface="Arial" charset="0"/>
              </a:rPr>
              <a:t>mean </a:t>
            </a:r>
            <a:r>
              <a:rPr lang="en-US" altLang="cs-CZ" dirty="0">
                <a:latin typeface="Arial" charset="0"/>
              </a:rPr>
              <a:t>higher tax??? </a:t>
            </a:r>
          </a:p>
          <a:p>
            <a:r>
              <a:rPr lang="en-US" altLang="cs-CZ" dirty="0">
                <a:latin typeface="Arial" charset="0"/>
              </a:rPr>
              <a:t>Historical consequences (restitution, status </a:t>
            </a:r>
            <a:r>
              <a:rPr lang="cs-CZ" altLang="cs-CZ" dirty="0">
                <a:latin typeface="Arial" charset="0"/>
              </a:rPr>
              <a:t>quo</a:t>
            </a:r>
            <a:r>
              <a:rPr lang="en-US" altLang="cs-CZ" dirty="0">
                <a:latin typeface="Arial" charset="0"/>
              </a:rPr>
              <a:t> in real estate market, rent regulation)</a:t>
            </a:r>
          </a:p>
          <a:p>
            <a:r>
              <a:rPr lang="en-US" altLang="cs-CZ" dirty="0">
                <a:latin typeface="Arial" charset="0"/>
              </a:rPr>
              <a:t>Possibilities to appeal against the tax base</a:t>
            </a:r>
          </a:p>
          <a:p>
            <a:r>
              <a:rPr lang="en-US" altLang="cs-CZ" dirty="0">
                <a:latin typeface="Arial" charset="0"/>
              </a:rPr>
              <a:t>Competence of municipalities (6300 municipalities)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44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Local Tax vs. Local </a:t>
            </a:r>
            <a:r>
              <a:rPr lang="cs-CZ" dirty="0" err="1" smtClean="0"/>
              <a:t>Charge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/>
              <a:t>Too many different definitions</a:t>
            </a:r>
          </a:p>
          <a:p>
            <a:r>
              <a:rPr lang="en-US" altLang="cs-CZ" dirty="0"/>
              <a:t>Amount of money defined by law as a revenue of local budgets, self government unit has right to impose this tax or anyhow influence the revenue setting the tax base, tax rate, or any of correction components</a:t>
            </a:r>
          </a:p>
          <a:p>
            <a:r>
              <a:rPr lang="en-US" altLang="cs-CZ" dirty="0"/>
              <a:t>No matter if the taxpayer receives any compensation</a:t>
            </a:r>
          </a:p>
          <a:p>
            <a:r>
              <a:rPr lang="en-US" altLang="cs-CZ" dirty="0"/>
              <a:t>No matter if it is paid regularly or irregularly</a:t>
            </a:r>
          </a:p>
          <a:p>
            <a:r>
              <a:rPr lang="en-US" altLang="cs-CZ" dirty="0"/>
              <a:t>No matter who is the tax administrator</a:t>
            </a:r>
          </a:p>
          <a:p>
            <a:r>
              <a:rPr lang="en-US" altLang="cs-CZ" dirty="0"/>
              <a:t>Includes taxes sensu stricto and charges</a:t>
            </a:r>
          </a:p>
        </p:txBody>
      </p:sp>
    </p:spTree>
    <p:extLst>
      <p:ext uri="{BB962C8B-B14F-4D97-AF65-F5344CB8AC3E}">
        <p14:creationId xmlns:p14="http://schemas.microsoft.com/office/powerpoint/2010/main" val="308032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Local Taxes Sensu Largo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 dirty="0"/>
              <a:t>PIT </a:t>
            </a:r>
            <a:r>
              <a:rPr lang="en-US" altLang="en-US" dirty="0"/>
              <a:t>(shared or surcharge)</a:t>
            </a:r>
          </a:p>
          <a:p>
            <a:r>
              <a:rPr lang="cs-CZ" altLang="en-US" dirty="0"/>
              <a:t>CIT (</a:t>
            </a:r>
            <a:r>
              <a:rPr lang="cs-CZ" altLang="en-US" dirty="0" err="1"/>
              <a:t>shared</a:t>
            </a:r>
            <a:r>
              <a:rPr lang="cs-CZ" altLang="en-US" dirty="0"/>
              <a:t>)</a:t>
            </a:r>
          </a:p>
          <a:p>
            <a:r>
              <a:rPr lang="cs-CZ" altLang="en-US" dirty="0"/>
              <a:t>VAT (</a:t>
            </a:r>
            <a:r>
              <a:rPr lang="cs-CZ" altLang="en-US" dirty="0" err="1"/>
              <a:t>shared</a:t>
            </a:r>
            <a:r>
              <a:rPr lang="cs-CZ" altLang="en-US" dirty="0"/>
              <a:t>) </a:t>
            </a:r>
          </a:p>
          <a:p>
            <a:r>
              <a:rPr lang="cs-CZ" altLang="en-US" dirty="0"/>
              <a:t>Property </a:t>
            </a:r>
            <a:r>
              <a:rPr lang="cs-CZ" altLang="en-US" dirty="0" err="1"/>
              <a:t>taxes</a:t>
            </a:r>
            <a:r>
              <a:rPr lang="cs-CZ" altLang="en-US" dirty="0"/>
              <a:t> </a:t>
            </a:r>
            <a:r>
              <a:rPr lang="cs-CZ" altLang="en-US" dirty="0" err="1"/>
              <a:t>incl</a:t>
            </a:r>
            <a:r>
              <a:rPr lang="cs-CZ" altLang="en-US" dirty="0"/>
              <a:t>. transfer </a:t>
            </a:r>
            <a:r>
              <a:rPr lang="cs-CZ" altLang="en-US" dirty="0" err="1"/>
              <a:t>taxes</a:t>
            </a:r>
            <a:endParaRPr lang="cs-CZ" altLang="en-US" dirty="0"/>
          </a:p>
          <a:p>
            <a:r>
              <a:rPr lang="cs-CZ" altLang="en-US" dirty="0"/>
              <a:t>Motor </a:t>
            </a:r>
            <a:r>
              <a:rPr lang="cs-CZ" altLang="en-US" dirty="0" err="1"/>
              <a:t>vehicle</a:t>
            </a:r>
            <a:r>
              <a:rPr lang="cs-CZ" altLang="en-US" dirty="0"/>
              <a:t> </a:t>
            </a:r>
            <a:r>
              <a:rPr lang="cs-CZ" altLang="en-US" dirty="0" err="1"/>
              <a:t>taxes</a:t>
            </a:r>
            <a:endParaRPr lang="cs-CZ" altLang="en-US" dirty="0"/>
          </a:p>
          <a:p>
            <a:r>
              <a:rPr lang="cs-CZ" altLang="en-US" dirty="0"/>
              <a:t>L</a:t>
            </a:r>
            <a:r>
              <a:rPr lang="en-US" altLang="en-US" dirty="0" err="1"/>
              <a:t>ocal</a:t>
            </a:r>
            <a:r>
              <a:rPr lang="en-US" altLang="en-US" dirty="0"/>
              <a:t> excise and sales taxes</a:t>
            </a:r>
          </a:p>
          <a:p>
            <a:r>
              <a:rPr lang="cs-CZ" altLang="en-US" dirty="0"/>
              <a:t>User </a:t>
            </a:r>
            <a:r>
              <a:rPr lang="cs-CZ" altLang="en-US" dirty="0" err="1"/>
              <a:t>charges</a:t>
            </a:r>
            <a:r>
              <a:rPr lang="cs-CZ" altLang="en-US" dirty="0"/>
              <a:t> (</a:t>
            </a:r>
            <a:r>
              <a:rPr lang="cs-CZ" altLang="en-US" dirty="0" err="1"/>
              <a:t>water</a:t>
            </a:r>
            <a:r>
              <a:rPr lang="cs-CZ" altLang="en-US" dirty="0"/>
              <a:t> </a:t>
            </a:r>
            <a:r>
              <a:rPr lang="cs-CZ" altLang="en-US" dirty="0" err="1"/>
              <a:t>supply</a:t>
            </a:r>
            <a:r>
              <a:rPr lang="cs-CZ" altLang="en-US" dirty="0"/>
              <a:t> and </a:t>
            </a:r>
            <a:r>
              <a:rPr lang="cs-CZ" altLang="en-US" dirty="0" err="1"/>
              <a:t>sewerage</a:t>
            </a:r>
            <a:r>
              <a:rPr lang="cs-CZ" altLang="en-US" dirty="0"/>
              <a:t>, elektricity, </a:t>
            </a:r>
            <a:r>
              <a:rPr lang="cs-CZ" altLang="en-US" dirty="0" err="1"/>
              <a:t>gas</a:t>
            </a:r>
            <a:r>
              <a:rPr lang="cs-CZ" altLang="en-US" dirty="0"/>
              <a:t>. </a:t>
            </a:r>
            <a:r>
              <a:rPr lang="cs-CZ" altLang="en-US" dirty="0" err="1"/>
              <a:t>etc</a:t>
            </a:r>
            <a:r>
              <a:rPr lang="cs-CZ" altLang="en-US" dirty="0"/>
              <a:t>.)</a:t>
            </a:r>
          </a:p>
          <a:p>
            <a:r>
              <a:rPr lang="en-US" altLang="en-US" dirty="0"/>
              <a:t>Business registration </a:t>
            </a:r>
            <a:r>
              <a:rPr lang="cs-CZ" altLang="en-US" dirty="0"/>
              <a:t>and other </a:t>
            </a:r>
            <a:r>
              <a:rPr lang="cs-CZ" altLang="en-US" dirty="0" err="1"/>
              <a:t>registration</a:t>
            </a:r>
            <a:r>
              <a:rPr lang="cs-CZ" altLang="en-US" dirty="0"/>
              <a:t> </a:t>
            </a:r>
            <a:r>
              <a:rPr lang="en-US" altLang="en-US" dirty="0"/>
              <a:t>taxes</a:t>
            </a:r>
          </a:p>
          <a:p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altLang="en-US" dirty="0"/>
              <a:t>Tourist </a:t>
            </a:r>
            <a:r>
              <a:rPr lang="cs-CZ" altLang="en-US" dirty="0" err="1"/>
              <a:t>taxes</a:t>
            </a:r>
            <a:endParaRPr lang="cs-CZ" altLang="en-US" dirty="0"/>
          </a:p>
          <a:p>
            <a:r>
              <a:rPr lang="cs-CZ" altLang="en-US" dirty="0" err="1"/>
              <a:t>Poll</a:t>
            </a:r>
            <a:r>
              <a:rPr lang="cs-CZ" altLang="en-US" dirty="0"/>
              <a:t> </a:t>
            </a:r>
            <a:r>
              <a:rPr lang="cs-CZ" altLang="en-US" dirty="0" err="1"/>
              <a:t>taxes</a:t>
            </a:r>
            <a:endParaRPr lang="cs-CZ" altLang="en-US" dirty="0"/>
          </a:p>
          <a:p>
            <a:r>
              <a:rPr lang="cs-CZ" altLang="en-US" dirty="0" err="1"/>
              <a:t>Betterment</a:t>
            </a:r>
            <a:r>
              <a:rPr lang="cs-CZ" altLang="en-US" dirty="0"/>
              <a:t> </a:t>
            </a:r>
            <a:r>
              <a:rPr lang="cs-CZ" altLang="en-US" dirty="0" err="1"/>
              <a:t>fees</a:t>
            </a:r>
            <a:r>
              <a:rPr lang="cs-CZ" altLang="en-US" dirty="0"/>
              <a:t> </a:t>
            </a:r>
            <a:r>
              <a:rPr lang="cs-CZ" altLang="en-US" dirty="0" err="1"/>
              <a:t>incl</a:t>
            </a:r>
            <a:r>
              <a:rPr lang="cs-CZ" altLang="en-US" dirty="0"/>
              <a:t>. b</a:t>
            </a:r>
            <a:r>
              <a:rPr lang="en-US" altLang="en-US" dirty="0" err="1"/>
              <a:t>uilding</a:t>
            </a:r>
            <a:r>
              <a:rPr lang="en-US" altLang="en-US" dirty="0"/>
              <a:t> permits, planning permissions etc.</a:t>
            </a:r>
          </a:p>
          <a:p>
            <a:r>
              <a:rPr lang="cs-CZ" altLang="en-US" dirty="0"/>
              <a:t>Local </a:t>
            </a:r>
            <a:r>
              <a:rPr lang="cs-CZ" altLang="en-US" dirty="0" err="1"/>
              <a:t>wage</a:t>
            </a:r>
            <a:r>
              <a:rPr lang="cs-CZ" altLang="en-US" dirty="0"/>
              <a:t> </a:t>
            </a:r>
            <a:r>
              <a:rPr lang="cs-CZ" altLang="en-US" dirty="0" err="1"/>
              <a:t>taxes</a:t>
            </a:r>
            <a:endParaRPr lang="cs-CZ" altLang="en-US" dirty="0"/>
          </a:p>
          <a:p>
            <a:r>
              <a:rPr lang="cs-CZ" altLang="en-US" dirty="0"/>
              <a:t>Animal </a:t>
            </a:r>
            <a:r>
              <a:rPr lang="cs-CZ" altLang="en-US" dirty="0" err="1"/>
              <a:t>taxes</a:t>
            </a:r>
            <a:r>
              <a:rPr lang="cs-CZ" altLang="en-US" dirty="0"/>
              <a:t> (</a:t>
            </a:r>
            <a:r>
              <a:rPr lang="cs-CZ" altLang="en-US" dirty="0" err="1"/>
              <a:t>dogs</a:t>
            </a:r>
            <a:r>
              <a:rPr lang="cs-CZ" altLang="en-US" dirty="0"/>
              <a:t>, </a:t>
            </a:r>
            <a:r>
              <a:rPr lang="cs-CZ" altLang="en-US" dirty="0" err="1"/>
              <a:t>cows</a:t>
            </a:r>
            <a:r>
              <a:rPr lang="cs-CZ" altLang="en-US" dirty="0"/>
              <a:t>, </a:t>
            </a:r>
            <a:r>
              <a:rPr lang="cs-CZ" altLang="en-US" dirty="0" err="1"/>
              <a:t>etc</a:t>
            </a:r>
            <a:r>
              <a:rPr lang="cs-CZ" altLang="en-US" dirty="0"/>
              <a:t>.)</a:t>
            </a:r>
          </a:p>
          <a:p>
            <a:r>
              <a:rPr lang="cs-CZ" altLang="en-US" dirty="0" err="1"/>
              <a:t>Etc</a:t>
            </a:r>
            <a:r>
              <a:rPr lang="cs-CZ" alt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82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 err="1"/>
              <a:t>Limitations</a:t>
            </a:r>
            <a:r>
              <a:rPr lang="cs-CZ" altLang="en-US" dirty="0"/>
              <a:t> of </a:t>
            </a:r>
            <a:r>
              <a:rPr lang="cs-CZ" altLang="en-US" dirty="0" err="1"/>
              <a:t>charges</a:t>
            </a:r>
            <a:r>
              <a:rPr lang="cs-CZ" altLang="en-US" dirty="0"/>
              <a:t> in </a:t>
            </a:r>
            <a:r>
              <a:rPr lang="cs-CZ" altLang="en-US" dirty="0" err="1"/>
              <a:t>act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YES – limited </a:t>
            </a:r>
            <a:r>
              <a:rPr lang="cs-CZ" altLang="cs-CZ" dirty="0" err="1"/>
              <a:t>self</a:t>
            </a:r>
            <a:r>
              <a:rPr lang="cs-CZ" altLang="cs-CZ" dirty="0"/>
              <a:t> </a:t>
            </a:r>
            <a:r>
              <a:rPr lang="cs-CZ" altLang="cs-CZ" dirty="0" err="1"/>
              <a:t>government</a:t>
            </a:r>
            <a:r>
              <a:rPr lang="cs-CZ" altLang="cs-CZ" dirty="0"/>
              <a:t> </a:t>
            </a:r>
            <a:r>
              <a:rPr lang="cs-CZ" altLang="cs-CZ" dirty="0" err="1"/>
              <a:t>authonomy</a:t>
            </a:r>
            <a:endParaRPr lang="cs-CZ" altLang="cs-CZ" dirty="0"/>
          </a:p>
          <a:p>
            <a:r>
              <a:rPr lang="cs-CZ" altLang="cs-CZ" dirty="0"/>
              <a:t>NO – full </a:t>
            </a:r>
            <a:r>
              <a:rPr lang="cs-CZ" altLang="cs-CZ" dirty="0" err="1"/>
              <a:t>economic</a:t>
            </a:r>
            <a:r>
              <a:rPr lang="cs-CZ" altLang="cs-CZ" dirty="0"/>
              <a:t> </a:t>
            </a:r>
            <a:r>
              <a:rPr lang="cs-CZ" altLang="cs-CZ" dirty="0" err="1"/>
              <a:t>authonomy</a:t>
            </a:r>
            <a:r>
              <a:rPr lang="cs-CZ" altLang="cs-CZ" dirty="0"/>
              <a:t> of </a:t>
            </a:r>
            <a:r>
              <a:rPr lang="cs-CZ" altLang="cs-CZ" dirty="0" err="1"/>
              <a:t>local</a:t>
            </a:r>
            <a:r>
              <a:rPr lang="cs-CZ" altLang="cs-CZ" dirty="0"/>
              <a:t> </a:t>
            </a:r>
            <a:r>
              <a:rPr lang="cs-CZ" altLang="cs-CZ" dirty="0" err="1"/>
              <a:t>self</a:t>
            </a:r>
            <a:r>
              <a:rPr lang="cs-CZ" altLang="cs-CZ" dirty="0"/>
              <a:t> </a:t>
            </a:r>
            <a:r>
              <a:rPr lang="cs-CZ" altLang="cs-CZ" dirty="0" err="1"/>
              <a:t>governemnt</a:t>
            </a:r>
            <a:endParaRPr lang="cs-CZ" altLang="cs-CZ" dirty="0"/>
          </a:p>
          <a:p>
            <a:r>
              <a:rPr lang="cs-CZ" altLang="en-US" dirty="0" err="1"/>
              <a:t>Voluntary</a:t>
            </a:r>
            <a:r>
              <a:rPr lang="cs-CZ" altLang="en-US" dirty="0"/>
              <a:t> </a:t>
            </a:r>
            <a:r>
              <a:rPr lang="cs-CZ" altLang="en-US" dirty="0" err="1"/>
              <a:t>or</a:t>
            </a:r>
            <a:r>
              <a:rPr lang="cs-CZ" altLang="en-US" dirty="0"/>
              <a:t> </a:t>
            </a:r>
            <a:r>
              <a:rPr lang="cs-CZ" altLang="en-US" dirty="0" err="1"/>
              <a:t>compulsory</a:t>
            </a:r>
            <a:r>
              <a:rPr lang="cs-CZ" altLang="en-US" dirty="0"/>
              <a:t>?</a:t>
            </a:r>
          </a:p>
          <a:p>
            <a:r>
              <a:rPr lang="cs-CZ" altLang="en-US" dirty="0" err="1"/>
              <a:t>How</a:t>
            </a:r>
            <a:r>
              <a:rPr lang="cs-CZ" altLang="en-US" dirty="0"/>
              <a:t>: </a:t>
            </a:r>
            <a:r>
              <a:rPr lang="cs-CZ" altLang="en-US" dirty="0" err="1"/>
              <a:t>municipal</a:t>
            </a:r>
            <a:r>
              <a:rPr lang="cs-CZ" altLang="en-US" dirty="0"/>
              <a:t> by-law</a:t>
            </a:r>
          </a:p>
          <a:p>
            <a:endParaRPr lang="cs-CZ" altLang="en-US" dirty="0"/>
          </a:p>
          <a:p>
            <a:r>
              <a:rPr lang="en-US" altLang="cs-CZ" dirty="0"/>
              <a:t>8 charges </a:t>
            </a:r>
            <a:r>
              <a:rPr lang="cs-CZ" altLang="cs-CZ" dirty="0"/>
              <a:t>in the Czech Republic </a:t>
            </a:r>
            <a:r>
              <a:rPr lang="en-US" altLang="cs-CZ" dirty="0"/>
              <a:t>(dogs, waste, </a:t>
            </a:r>
            <a:r>
              <a:rPr lang="cs-CZ" altLang="cs-CZ" dirty="0"/>
              <a:t>2x </a:t>
            </a:r>
            <a:r>
              <a:rPr lang="en-US" altLang="cs-CZ" dirty="0"/>
              <a:t>tourism, public places using, entrance, </a:t>
            </a:r>
            <a:r>
              <a:rPr lang="cs-CZ" altLang="cs-CZ" dirty="0" err="1"/>
              <a:t>entry</a:t>
            </a:r>
            <a:r>
              <a:rPr lang="cs-CZ" altLang="cs-CZ" dirty="0"/>
              <a:t> </a:t>
            </a:r>
            <a:r>
              <a:rPr lang="cs-CZ" altLang="cs-CZ" dirty="0" err="1"/>
              <a:t>permit</a:t>
            </a:r>
            <a:r>
              <a:rPr lang="cs-CZ" altLang="cs-CZ" dirty="0"/>
              <a:t>, </a:t>
            </a:r>
            <a:r>
              <a:rPr lang="cs-CZ" altLang="en-US" dirty="0" err="1"/>
              <a:t>evaluation</a:t>
            </a:r>
            <a:r>
              <a:rPr lang="cs-CZ" altLang="en-US" dirty="0"/>
              <a:t> of </a:t>
            </a:r>
            <a:r>
              <a:rPr lang="cs-CZ" altLang="en-US" dirty="0" err="1"/>
              <a:t>building</a:t>
            </a:r>
            <a:r>
              <a:rPr lang="cs-CZ" altLang="en-US" dirty="0"/>
              <a:t> </a:t>
            </a:r>
            <a:r>
              <a:rPr lang="cs-CZ" altLang="en-US" dirty="0" err="1"/>
              <a:t>land</a:t>
            </a:r>
            <a:r>
              <a:rPr lang="en-US" altLang="cs-CZ" dirty="0"/>
              <a:t>)</a:t>
            </a:r>
          </a:p>
          <a:p>
            <a:endParaRPr lang="cs-CZ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4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 err="1"/>
              <a:t>Who</a:t>
            </a:r>
            <a:r>
              <a:rPr lang="cs-CZ" altLang="en-US" dirty="0"/>
              <a:t> </a:t>
            </a:r>
            <a:r>
              <a:rPr lang="cs-CZ" altLang="en-US" dirty="0" err="1"/>
              <a:t>is</a:t>
            </a:r>
            <a:r>
              <a:rPr lang="cs-CZ" altLang="en-US" dirty="0"/>
              <a:t> the </a:t>
            </a:r>
            <a:r>
              <a:rPr lang="cs-CZ" altLang="en-US" dirty="0" err="1" smtClean="0"/>
              <a:t>taxpayer</a:t>
            </a:r>
            <a:r>
              <a:rPr lang="cs-CZ" altLang="en-US" dirty="0" smtClean="0"/>
              <a:t>			</a:t>
            </a:r>
            <a:r>
              <a:rPr lang="cs-CZ" altLang="en-US" dirty="0" err="1"/>
              <a:t>What</a:t>
            </a:r>
            <a:r>
              <a:rPr lang="cs-CZ" altLang="en-US" dirty="0"/>
              <a:t> </a:t>
            </a:r>
            <a:r>
              <a:rPr lang="cs-CZ" altLang="en-US" dirty="0" err="1"/>
              <a:t>is</a:t>
            </a:r>
            <a:r>
              <a:rPr lang="cs-CZ" altLang="en-US" dirty="0"/>
              <a:t> the tax base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 dirty="0"/>
              <a:t>In the </a:t>
            </a:r>
            <a:r>
              <a:rPr lang="cs-CZ" altLang="en-US" dirty="0" err="1"/>
              <a:t>act</a:t>
            </a:r>
            <a:r>
              <a:rPr lang="cs-CZ" altLang="en-US" dirty="0"/>
              <a:t> </a:t>
            </a:r>
            <a:r>
              <a:rPr lang="cs-CZ" altLang="en-US" dirty="0" err="1"/>
              <a:t>or</a:t>
            </a:r>
            <a:r>
              <a:rPr lang="cs-CZ" altLang="en-US" dirty="0"/>
              <a:t> by the municipality?</a:t>
            </a:r>
          </a:p>
          <a:p>
            <a:r>
              <a:rPr lang="cs-CZ" altLang="en-US" dirty="0" err="1"/>
              <a:t>Possible</a:t>
            </a:r>
            <a:r>
              <a:rPr lang="cs-CZ" altLang="en-US" dirty="0"/>
              <a:t> </a:t>
            </a:r>
            <a:r>
              <a:rPr lang="cs-CZ" altLang="en-US" dirty="0" err="1"/>
              <a:t>correction</a:t>
            </a:r>
            <a:r>
              <a:rPr lang="cs-CZ" altLang="en-US" dirty="0"/>
              <a:t> </a:t>
            </a:r>
            <a:r>
              <a:rPr lang="cs-CZ" altLang="en-US" dirty="0" err="1"/>
              <a:t>components</a:t>
            </a:r>
            <a:r>
              <a:rPr lang="cs-CZ" altLang="en-US" dirty="0"/>
              <a:t>?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In the </a:t>
            </a:r>
            <a:r>
              <a:rPr lang="cs-CZ" dirty="0" err="1"/>
              <a:t>act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by the municipality?</a:t>
            </a:r>
          </a:p>
          <a:p>
            <a:pPr>
              <a:defRPr/>
            </a:pPr>
            <a:r>
              <a:rPr lang="cs-CZ" dirty="0" err="1"/>
              <a:t>Possible</a:t>
            </a:r>
            <a:r>
              <a:rPr lang="cs-CZ" dirty="0"/>
              <a:t> </a:t>
            </a:r>
            <a:r>
              <a:rPr lang="cs-CZ" dirty="0" err="1"/>
              <a:t>correction</a:t>
            </a:r>
            <a:r>
              <a:rPr lang="cs-CZ" dirty="0"/>
              <a:t> </a:t>
            </a:r>
            <a:r>
              <a:rPr lang="cs-CZ" dirty="0" err="1"/>
              <a:t>components</a:t>
            </a:r>
            <a:r>
              <a:rPr lang="cs-CZ" dirty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70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the tax </a:t>
            </a:r>
            <a:r>
              <a:rPr lang="cs-CZ" dirty="0" err="1" smtClean="0"/>
              <a:t>rate</a:t>
            </a:r>
            <a:r>
              <a:rPr lang="cs-CZ" dirty="0" smtClean="0"/>
              <a:t>			Administration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 the act or by the municipality?</a:t>
            </a:r>
          </a:p>
          <a:p>
            <a:r>
              <a:rPr lang="en-US" altLang="en-US" dirty="0"/>
              <a:t>Maximum rate?</a:t>
            </a:r>
          </a:p>
          <a:p>
            <a:r>
              <a:rPr lang="en-US" altLang="en-US" dirty="0"/>
              <a:t>Minimum rate?</a:t>
            </a:r>
          </a:p>
          <a:p>
            <a:r>
              <a:rPr lang="en-US" altLang="en-US" dirty="0"/>
              <a:t>Possible correction components?</a:t>
            </a:r>
          </a:p>
          <a:p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en-US" altLang="en-US" dirty="0"/>
              <a:t>State or local self government?</a:t>
            </a:r>
          </a:p>
          <a:p>
            <a:r>
              <a:rPr lang="en-US" altLang="en-US" dirty="0"/>
              <a:t>What are the costs?</a:t>
            </a:r>
          </a:p>
          <a:p>
            <a:pPr lvl="1"/>
            <a:r>
              <a:rPr lang="en-US" altLang="en-US" dirty="0"/>
              <a:t>Mostly high costs compared to the revenue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84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Solutions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altLang="en-US" dirty="0"/>
              <a:t>Choose „the best“ charges</a:t>
            </a:r>
          </a:p>
          <a:p>
            <a:r>
              <a:rPr lang="en-US" altLang="en-US" dirty="0"/>
              <a:t>Remember other functions of the tax (repressive, stimulation)</a:t>
            </a:r>
          </a:p>
          <a:p>
            <a:r>
              <a:rPr lang="en-US" altLang="en-US" dirty="0"/>
              <a:t>Replace local taxes administered by municipality for centrally administered taxes, if there is any possible surcharge</a:t>
            </a:r>
          </a:p>
          <a:p>
            <a:pPr lvl="1"/>
            <a:r>
              <a:rPr lang="en-US" altLang="en-US" dirty="0"/>
              <a:t>PIT, CIT, VAT, Excises</a:t>
            </a:r>
          </a:p>
          <a:p>
            <a:pPr lvl="1"/>
            <a:r>
              <a:rPr lang="en-US" altLang="en-US" dirty="0"/>
              <a:t>Property taxes </a:t>
            </a:r>
          </a:p>
          <a:p>
            <a:r>
              <a:rPr lang="cs-CZ" dirty="0" smtClean="0"/>
              <a:t>For the Czech Republic:</a:t>
            </a:r>
          </a:p>
          <a:p>
            <a:pPr lvl="1"/>
            <a:r>
              <a:rPr lang="en-US" altLang="en-US" dirty="0"/>
              <a:t>Immovable property tax</a:t>
            </a:r>
          </a:p>
          <a:p>
            <a:pPr lvl="2"/>
            <a:r>
              <a:rPr lang="en-US" altLang="en-US" dirty="0"/>
              <a:t>Coefficients, especially local coefficient for higher revenue</a:t>
            </a:r>
          </a:p>
          <a:p>
            <a:pPr lvl="2"/>
            <a:r>
              <a:rPr lang="en-US" altLang="en-US" dirty="0"/>
              <a:t>Administered by state tax office</a:t>
            </a:r>
          </a:p>
          <a:p>
            <a:pPr lvl="2"/>
            <a:r>
              <a:rPr lang="en-US" altLang="en-US" dirty="0"/>
              <a:t>Abolish taxation of waste</a:t>
            </a:r>
          </a:p>
          <a:p>
            <a:pPr lvl="1"/>
            <a:r>
              <a:rPr lang="en-US" altLang="en-US" dirty="0"/>
              <a:t>Adopt tax on nuclear facilities</a:t>
            </a:r>
          </a:p>
          <a:p>
            <a:pPr lvl="1"/>
            <a:r>
              <a:rPr lang="en-US" altLang="en-US" dirty="0"/>
              <a:t>Adopt advertisement tax</a:t>
            </a:r>
          </a:p>
          <a:p>
            <a:pPr lvl="1"/>
            <a:r>
              <a:rPr lang="en-US" altLang="en-US" dirty="0"/>
              <a:t>Adopt just one tourist tax</a:t>
            </a:r>
          </a:p>
          <a:p>
            <a:pPr lvl="1"/>
            <a:r>
              <a:rPr lang="en-US" altLang="en-US" dirty="0"/>
              <a:t>Adopt general infrastructure tax</a:t>
            </a:r>
          </a:p>
          <a:p>
            <a:pPr lvl="1"/>
            <a:r>
              <a:rPr lang="en-US" altLang="en-US" dirty="0"/>
              <a:t>„Regional“ tax on motor vehicles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87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Transfer Taxes and Municipal User Fees/Charges</a:t>
            </a:r>
          </a:p>
        </p:txBody>
      </p:sp>
      <p:sp>
        <p:nvSpPr>
          <p:cNvPr id="18" name="Subtitle 1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19/5/2016 </a:t>
            </a:r>
            <a:r>
              <a:rPr lang="en-US" dirty="0" smtClean="0"/>
              <a:t>|</a:t>
            </a:r>
            <a:r>
              <a:rPr lang="cs-CZ" dirty="0" smtClean="0"/>
              <a:t> Michal Radvan</a:t>
            </a:r>
            <a:r>
              <a:rPr lang="en-US" dirty="0" smtClean="0"/>
              <a:t> |  </a:t>
            </a:r>
            <a:r>
              <a:rPr lang="cs-CZ" dirty="0" err="1" smtClean="0"/>
              <a:t>Faculty</a:t>
            </a:r>
            <a:r>
              <a:rPr lang="cs-CZ" dirty="0" smtClean="0"/>
              <a:t> of Law, Masaryk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62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DATE  |  PRESENTER  |  TITLE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cs-CZ" dirty="0" smtClean="0"/>
              <a:t>Michal Radvan</a:t>
            </a:r>
            <a:r>
              <a:rPr lang="en-US" dirty="0" smtClean="0"/>
              <a:t>, </a:t>
            </a:r>
            <a:r>
              <a:rPr lang="cs-CZ" dirty="0" err="1" smtClean="0"/>
              <a:t>Assoc</a:t>
            </a:r>
            <a:r>
              <a:rPr lang="cs-CZ" dirty="0" smtClean="0"/>
              <a:t>. Prof.</a:t>
            </a:r>
            <a:endParaRPr lang="en-US" dirty="0"/>
          </a:p>
          <a:p>
            <a:pPr lvl="0"/>
            <a:r>
              <a:rPr lang="cs-CZ" dirty="0" err="1" smtClean="0"/>
              <a:t>Faculty</a:t>
            </a:r>
            <a:r>
              <a:rPr lang="cs-CZ" dirty="0" smtClean="0"/>
              <a:t> of Law, Masaryk University</a:t>
            </a:r>
            <a:endParaRPr lang="en-US" dirty="0"/>
          </a:p>
          <a:p>
            <a:pPr lvl="0"/>
            <a:r>
              <a:rPr lang="cs-CZ" dirty="0" smtClean="0"/>
              <a:t>michal.radvan@law.muni.cz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03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Property Transfer Taxes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cs-CZ" dirty="0"/>
              <a:t>VAT (NETH, SPA – rules to avoid double taxation)</a:t>
            </a:r>
          </a:p>
          <a:p>
            <a:pPr eaLnBrk="1" hangingPunct="1"/>
            <a:r>
              <a:rPr lang="en-US" altLang="cs-CZ" dirty="0"/>
              <a:t>Stamp duties</a:t>
            </a:r>
          </a:p>
          <a:p>
            <a:pPr eaLnBrk="1" hangingPunct="1"/>
            <a:r>
              <a:rPr lang="en-US" altLang="cs-CZ" dirty="0"/>
              <a:t>Inheritance tax</a:t>
            </a:r>
          </a:p>
          <a:p>
            <a:pPr eaLnBrk="1" hangingPunct="1"/>
            <a:r>
              <a:rPr lang="en-US" altLang="cs-CZ" dirty="0"/>
              <a:t>Gift tax</a:t>
            </a:r>
          </a:p>
          <a:p>
            <a:pPr eaLnBrk="1" hangingPunct="1"/>
            <a:r>
              <a:rPr lang="en-US" altLang="cs-CZ" dirty="0"/>
              <a:t>Income taxes</a:t>
            </a:r>
          </a:p>
          <a:p>
            <a:pPr eaLnBrk="1" hangingPunct="1"/>
            <a:r>
              <a:rPr lang="en-US" altLang="cs-CZ" dirty="0"/>
              <a:t>Property-value </a:t>
            </a:r>
            <a:r>
              <a:rPr lang="en-US" altLang="cs-CZ" dirty="0" err="1"/>
              <a:t>increasement</a:t>
            </a:r>
            <a:r>
              <a:rPr lang="en-US" altLang="cs-CZ" dirty="0"/>
              <a:t> taxes</a:t>
            </a:r>
          </a:p>
          <a:p>
            <a:pPr eaLnBrk="1" hangingPunct="1"/>
            <a:endParaRPr lang="en-US" altLang="cs-CZ" dirty="0"/>
          </a:p>
          <a:p>
            <a:pPr eaLnBrk="1" hangingPunct="1"/>
            <a:r>
              <a:rPr lang="en-US" altLang="cs-CZ" dirty="0"/>
              <a:t>PROPERTY TRANSFER TAXES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74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Advantages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Property is immovable - fixed in location</a:t>
            </a:r>
          </a:p>
          <a:p>
            <a:pPr>
              <a:defRPr/>
            </a:pPr>
            <a:r>
              <a:rPr lang="en-US" dirty="0"/>
              <a:t>It is impossible to hide the property</a:t>
            </a:r>
          </a:p>
          <a:p>
            <a:pPr>
              <a:defRPr/>
            </a:pPr>
            <a:r>
              <a:rPr lang="en-US" dirty="0"/>
              <a:t>There is always a value of the property</a:t>
            </a:r>
          </a:p>
          <a:p>
            <a:pPr>
              <a:defRPr/>
            </a:pPr>
            <a:r>
              <a:rPr lang="en-US" dirty="0"/>
              <a:t>Property is registered</a:t>
            </a:r>
          </a:p>
          <a:p>
            <a:pPr lvl="1">
              <a:defRPr/>
            </a:pPr>
            <a:r>
              <a:rPr lang="en-US" dirty="0"/>
              <a:t>Transfers are public and registered</a:t>
            </a:r>
          </a:p>
          <a:p>
            <a:pPr lvl="1">
              <a:defRPr/>
            </a:pPr>
            <a:r>
              <a:rPr lang="en-US" dirty="0"/>
              <a:t>Taxpayers are easily identifiable</a:t>
            </a:r>
          </a:p>
          <a:p>
            <a:pPr>
              <a:defRPr/>
            </a:pPr>
            <a:r>
              <a:rPr lang="en-US" dirty="0"/>
              <a:t>Is the property transfer registered before or after the payment?</a:t>
            </a:r>
          </a:p>
          <a:p>
            <a:pPr>
              <a:defRPr/>
            </a:pPr>
            <a:r>
              <a:rPr lang="en-US" dirty="0"/>
              <a:t>Easy to administer, low administration </a:t>
            </a:r>
            <a:r>
              <a:rPr lang="en-US" dirty="0" smtClean="0"/>
              <a:t>cost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60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Disadvantages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/>
              <a:t>Second tax (income tax, annual property tax, VAT)</a:t>
            </a:r>
          </a:p>
          <a:p>
            <a:r>
              <a:rPr lang="en-US" altLang="cs-CZ" dirty="0"/>
              <a:t>Unfair tax: the decision of Czech Constitutional Court argued that this is </a:t>
            </a:r>
            <a:r>
              <a:rPr lang="cs-CZ" altLang="cs-CZ" dirty="0"/>
              <a:t>a </a:t>
            </a:r>
            <a:r>
              <a:rPr lang="en-US" altLang="cs-CZ" dirty="0" err="1"/>
              <a:t>politicum</a:t>
            </a:r>
            <a:endParaRPr lang="en-US" altLang="cs-CZ" dirty="0"/>
          </a:p>
          <a:p>
            <a:r>
              <a:rPr lang="en-US" altLang="cs-CZ" dirty="0"/>
              <a:t>Benefits for taxpayer??? – Registration and protection of rights</a:t>
            </a:r>
          </a:p>
          <a:p>
            <a:r>
              <a:rPr lang="en-US" altLang="cs-CZ" dirty="0"/>
              <a:t>Other legal acts not to tax property transfers</a:t>
            </a:r>
          </a:p>
          <a:p>
            <a:r>
              <a:rPr lang="en-US" altLang="cs-CZ" dirty="0"/>
              <a:t>Undervaluation of property</a:t>
            </a:r>
          </a:p>
          <a:p>
            <a:r>
              <a:rPr lang="en-US" altLang="cs-CZ" dirty="0"/>
              <a:t>Deformed </a:t>
            </a:r>
            <a:r>
              <a:rPr lang="en-US" altLang="cs-CZ" dirty="0" smtClean="0"/>
              <a:t>market</a:t>
            </a:r>
            <a:endParaRPr lang="cs-CZ" altLang="cs-CZ" dirty="0" smtClean="0"/>
          </a:p>
          <a:p>
            <a:endParaRPr lang="cs-CZ" altLang="cs-CZ" dirty="0"/>
          </a:p>
          <a:p>
            <a:r>
              <a:rPr lang="cs-CZ" altLang="cs-CZ" dirty="0" err="1"/>
              <a:t>Movable</a:t>
            </a:r>
            <a:r>
              <a:rPr lang="cs-CZ" altLang="cs-CZ" dirty="0"/>
              <a:t> </a:t>
            </a:r>
            <a:r>
              <a:rPr lang="cs-CZ" altLang="cs-CZ" dirty="0" err="1"/>
              <a:t>property</a:t>
            </a:r>
            <a:r>
              <a:rPr lang="cs-CZ" altLang="cs-CZ" dirty="0"/>
              <a:t> transfer </a:t>
            </a:r>
            <a:r>
              <a:rPr lang="cs-CZ" altLang="cs-CZ" dirty="0" smtClean="0"/>
              <a:t>tax</a:t>
            </a:r>
          </a:p>
          <a:p>
            <a:pPr lvl="1"/>
            <a:r>
              <a:rPr lang="en-US" altLang="cs-CZ" dirty="0"/>
              <a:t>Easy to avoid taxation</a:t>
            </a:r>
          </a:p>
          <a:p>
            <a:pPr lvl="1"/>
            <a:r>
              <a:rPr lang="en-US" altLang="cs-CZ" dirty="0"/>
              <a:t>What is to be taxed? </a:t>
            </a:r>
          </a:p>
          <a:p>
            <a:pPr lvl="1"/>
            <a:r>
              <a:rPr lang="en-US" altLang="cs-CZ" dirty="0"/>
              <a:t>What is the value?</a:t>
            </a:r>
          </a:p>
          <a:p>
            <a:pPr lvl="1"/>
            <a:endParaRPr lang="en-US" alt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33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Types</a:t>
            </a:r>
            <a:r>
              <a:rPr lang="cs-CZ" altLang="cs-CZ" dirty="0"/>
              <a:t> of </a:t>
            </a:r>
            <a:r>
              <a:rPr lang="cs-CZ" altLang="cs-CZ" dirty="0" err="1"/>
              <a:t>property</a:t>
            </a:r>
            <a:r>
              <a:rPr lang="cs-CZ" altLang="cs-CZ" dirty="0"/>
              <a:t> transfer </a:t>
            </a:r>
            <a:r>
              <a:rPr lang="cs-CZ" altLang="cs-CZ" dirty="0" err="1"/>
              <a:t>taxes</a:t>
            </a:r>
            <a:r>
              <a:rPr lang="cs-CZ" altLang="cs-CZ" dirty="0"/>
              <a:t> in EU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191000"/>
          </a:xfrm>
        </p:spPr>
        <p:txBody>
          <a:bodyPr/>
          <a:lstStyle/>
          <a:p>
            <a:r>
              <a:rPr lang="en-US" altLang="cs-CZ" dirty="0"/>
              <a:t>Transfer tax: AUS, CRO, GER, FIN, GRE, HUN, NETH, POL, PORT, SLO</a:t>
            </a:r>
          </a:p>
          <a:p>
            <a:r>
              <a:rPr lang="en-US" altLang="cs-CZ" dirty="0"/>
              <a:t>Registration tax: BEL, FRA, ITA, </a:t>
            </a:r>
            <a:r>
              <a:rPr lang="cs-CZ" altLang="cs-CZ" dirty="0"/>
              <a:t>LUX</a:t>
            </a:r>
            <a:endParaRPr lang="en-US" altLang="cs-CZ" dirty="0"/>
          </a:p>
          <a:p>
            <a:r>
              <a:rPr lang="en-US" altLang="cs-CZ" dirty="0"/>
              <a:t>Acquisition tax: BUL, CZE</a:t>
            </a:r>
          </a:p>
          <a:p>
            <a:r>
              <a:rPr lang="en-US" altLang="cs-CZ" dirty="0"/>
              <a:t>Capital Tax: CYP (capital gains), </a:t>
            </a:r>
            <a:r>
              <a:rPr lang="cs-CZ" altLang="cs-CZ" dirty="0"/>
              <a:t>SPA</a:t>
            </a:r>
            <a:r>
              <a:rPr lang="en-US" altLang="cs-CZ" dirty="0"/>
              <a:t> (capital transfers)</a:t>
            </a:r>
          </a:p>
          <a:p>
            <a:r>
              <a:rPr lang="en-US" altLang="cs-CZ" dirty="0"/>
              <a:t>Stamp duty: GB (land tax), IRL, SWE</a:t>
            </a:r>
          </a:p>
          <a:p>
            <a:r>
              <a:rPr lang="en-US" altLang="cs-CZ" dirty="0"/>
              <a:t>Tax on sale: DEN</a:t>
            </a:r>
          </a:p>
          <a:p>
            <a:r>
              <a:rPr lang="en-US" altLang="cs-CZ" dirty="0"/>
              <a:t>Duty: LAT (for consolidation of ownership), MAL (property transfers)</a:t>
            </a:r>
          </a:p>
          <a:p>
            <a:r>
              <a:rPr lang="en-US" altLang="cs-CZ" dirty="0"/>
              <a:t>No </a:t>
            </a:r>
            <a:r>
              <a:rPr lang="cs-CZ" altLang="cs-CZ" dirty="0"/>
              <a:t>transfer </a:t>
            </a:r>
            <a:r>
              <a:rPr lang="en-US" altLang="cs-CZ" dirty="0"/>
              <a:t>tax</a:t>
            </a:r>
            <a:r>
              <a:rPr lang="cs-CZ" altLang="cs-CZ" dirty="0" err="1"/>
              <a:t>ation</a:t>
            </a:r>
            <a:r>
              <a:rPr lang="en-US" altLang="cs-CZ" dirty="0"/>
              <a:t>: EST, LIT, ROM, </a:t>
            </a:r>
            <a:r>
              <a:rPr lang="en-US" altLang="cs-CZ" dirty="0" smtClean="0"/>
              <a:t>SVK</a:t>
            </a:r>
            <a:endParaRPr lang="cs-CZ" altLang="cs-CZ" dirty="0" smtClean="0"/>
          </a:p>
          <a:p>
            <a:endParaRPr lang="cs-CZ" altLang="cs-CZ" dirty="0"/>
          </a:p>
          <a:p>
            <a:r>
              <a:rPr lang="cs-CZ" altLang="cs-CZ" dirty="0" smtClean="0"/>
              <a:t>CZK </a:t>
            </a:r>
            <a:r>
              <a:rPr lang="cs-CZ" altLang="cs-CZ" dirty="0" err="1" smtClean="0"/>
              <a:t>will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probably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cancel</a:t>
            </a:r>
            <a:r>
              <a:rPr lang="cs-CZ" altLang="cs-CZ" dirty="0" smtClean="0"/>
              <a:t> the </a:t>
            </a:r>
            <a:r>
              <a:rPr lang="cs-CZ" altLang="cs-CZ" dirty="0" err="1" smtClean="0"/>
              <a:t>property</a:t>
            </a:r>
            <a:r>
              <a:rPr lang="cs-CZ" altLang="cs-CZ" dirty="0" smtClean="0"/>
              <a:t> transfer tax very </a:t>
            </a:r>
            <a:r>
              <a:rPr lang="cs-CZ" altLang="cs-CZ" dirty="0" err="1" smtClean="0"/>
              <a:t>soon</a:t>
            </a:r>
            <a:r>
              <a:rPr lang="cs-CZ" altLang="cs-CZ" dirty="0" smtClean="0"/>
              <a:t> – </a:t>
            </a:r>
            <a:r>
              <a:rPr lang="cs-CZ" altLang="cs-CZ" dirty="0" err="1" smtClean="0"/>
              <a:t>now</a:t>
            </a:r>
            <a:r>
              <a:rPr lang="cs-CZ" altLang="cs-CZ" dirty="0" smtClean="0"/>
              <a:t> in the </a:t>
            </a:r>
            <a:r>
              <a:rPr lang="cs-CZ" altLang="cs-CZ" dirty="0" err="1" smtClean="0"/>
              <a:t>Parliament</a:t>
            </a:r>
            <a:r>
              <a:rPr lang="cs-CZ" altLang="cs-CZ" dirty="0" smtClean="0"/>
              <a:t> – </a:t>
            </a:r>
            <a:r>
              <a:rPr lang="cs-CZ" altLang="cs-CZ" dirty="0" err="1" smtClean="0"/>
              <a:t>due</a:t>
            </a:r>
            <a:r>
              <a:rPr lang="cs-CZ" altLang="cs-CZ" dirty="0" smtClean="0"/>
              <a:t> to the C-19</a:t>
            </a:r>
            <a:endParaRPr lang="en-US" alt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5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Taxpayer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/>
              <a:t>Buyer: BEL, BUL, CRO, FIN, FRA, GRE, IRL, LAT, LUX, MALT, NETH,</a:t>
            </a:r>
            <a:r>
              <a:rPr lang="cs-CZ" altLang="cs-CZ" dirty="0"/>
              <a:t> POL,</a:t>
            </a:r>
            <a:r>
              <a:rPr lang="en-US" altLang="cs-CZ" dirty="0"/>
              <a:t> PORT, SPA, SWE, GB</a:t>
            </a:r>
          </a:p>
          <a:p>
            <a:r>
              <a:rPr lang="en-US" altLang="cs-CZ" dirty="0"/>
              <a:t>Seller: DEN, CYP, CZE, SLO</a:t>
            </a:r>
          </a:p>
          <a:p>
            <a:r>
              <a:rPr lang="en-US" altLang="cs-CZ" dirty="0"/>
              <a:t>Both: AUT, GER, ITA</a:t>
            </a:r>
          </a:p>
          <a:p>
            <a:r>
              <a:rPr lang="en-US" altLang="cs-CZ" dirty="0"/>
              <a:t>Contract?: BUL, CZE, GER</a:t>
            </a:r>
          </a:p>
          <a:p>
            <a:r>
              <a:rPr lang="en-US" altLang="cs-CZ" dirty="0"/>
              <a:t>Surety?: BUL (in case of contract buyer), CZE (</a:t>
            </a:r>
            <a:r>
              <a:rPr lang="en-US" altLang="cs-CZ" dirty="0" err="1"/>
              <a:t>byuer</a:t>
            </a:r>
            <a:r>
              <a:rPr lang="en-US" alt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6958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Object</a:t>
            </a:r>
            <a:r>
              <a:rPr lang="cs-CZ" altLang="cs-CZ" dirty="0"/>
              <a:t> of taxation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/>
              <a:t>Transfer / Acquisition of the property</a:t>
            </a:r>
          </a:p>
          <a:p>
            <a:r>
              <a:rPr lang="en-US" altLang="cs-CZ" dirty="0"/>
              <a:t>Transfer of the title to property</a:t>
            </a:r>
          </a:p>
          <a:p>
            <a:r>
              <a:rPr lang="en-US" altLang="cs-CZ" dirty="0"/>
              <a:t>Sale by pubic auction</a:t>
            </a:r>
          </a:p>
        </p:txBody>
      </p:sp>
    </p:spTree>
    <p:extLst>
      <p:ext uri="{BB962C8B-B14F-4D97-AF65-F5344CB8AC3E}">
        <p14:creationId xmlns:p14="http://schemas.microsoft.com/office/powerpoint/2010/main" val="258933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Tax base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/>
              <a:t>Contract price: AUS, BEL, DEN, GB, GER, IRL, LAT, MAL, SLO, SPA, SWE</a:t>
            </a:r>
          </a:p>
          <a:p>
            <a:r>
              <a:rPr lang="en-US" altLang="cs-CZ" dirty="0"/>
              <a:t>Price vs. Market value: FIN, FRA, GRE, NETH</a:t>
            </a:r>
          </a:p>
          <a:p>
            <a:r>
              <a:rPr lang="en-US" altLang="cs-CZ" dirty="0"/>
              <a:t>Price vs. Taxable value: PORT</a:t>
            </a:r>
          </a:p>
          <a:p>
            <a:r>
              <a:rPr lang="en-US" altLang="cs-CZ" dirty="0"/>
              <a:t>Assessed value: BUL</a:t>
            </a:r>
          </a:p>
          <a:p>
            <a:r>
              <a:rPr lang="en-US" altLang="cs-CZ" dirty="0"/>
              <a:t>Market value: CRO, ITA, LUX, POL</a:t>
            </a:r>
          </a:p>
          <a:p>
            <a:r>
              <a:rPr lang="en-US" altLang="cs-CZ" dirty="0"/>
              <a:t>Re-evaluation of the cadastral income: ITA for houses purchased by private persons</a:t>
            </a:r>
          </a:p>
          <a:p>
            <a:r>
              <a:rPr lang="en-US" altLang="cs-CZ" dirty="0"/>
              <a:t>Net profit: disposal proceeds less the greater of the cost or market value as at 1st Jan. 1980 as adjusted for inflation: CYP</a:t>
            </a:r>
          </a:p>
          <a:p>
            <a:r>
              <a:rPr lang="en-US" altLang="cs-CZ" dirty="0"/>
              <a:t>Costs are often deductible from the tax </a:t>
            </a:r>
            <a:r>
              <a:rPr lang="en-US" altLang="cs-CZ" dirty="0" smtClean="0"/>
              <a:t>base</a:t>
            </a:r>
            <a:endParaRPr lang="cs-CZ" altLang="cs-CZ" dirty="0" smtClean="0"/>
          </a:p>
          <a:p>
            <a:endParaRPr lang="cs-CZ" altLang="cs-CZ" dirty="0"/>
          </a:p>
          <a:p>
            <a:r>
              <a:rPr lang="cs-CZ" altLang="cs-CZ" dirty="0" smtClean="0"/>
              <a:t>Set by: </a:t>
            </a:r>
          </a:p>
          <a:p>
            <a:pPr lvl="1"/>
            <a:r>
              <a:rPr lang="cs-CZ" altLang="cs-CZ" dirty="0" smtClean="0"/>
              <a:t>Central </a:t>
            </a:r>
            <a:r>
              <a:rPr lang="cs-CZ" altLang="cs-CZ" dirty="0" err="1"/>
              <a:t>authority</a:t>
            </a:r>
            <a:endParaRPr lang="cs-CZ" altLang="cs-CZ" dirty="0"/>
          </a:p>
          <a:p>
            <a:pPr lvl="1"/>
            <a:r>
              <a:rPr lang="cs-CZ" altLang="cs-CZ" dirty="0"/>
              <a:t>BEL(</a:t>
            </a:r>
            <a:r>
              <a:rPr lang="cs-CZ" altLang="cs-CZ" dirty="0" err="1"/>
              <a:t>central</a:t>
            </a:r>
            <a:r>
              <a:rPr lang="cs-CZ" altLang="cs-CZ" dirty="0"/>
              <a:t> and </a:t>
            </a:r>
            <a:r>
              <a:rPr lang="cs-CZ" altLang="cs-CZ" dirty="0" err="1"/>
              <a:t>regional</a:t>
            </a:r>
            <a:r>
              <a:rPr lang="cs-CZ" altLang="cs-CZ" dirty="0"/>
              <a:t> </a:t>
            </a:r>
            <a:r>
              <a:rPr lang="cs-CZ" altLang="cs-CZ" dirty="0" err="1"/>
              <a:t>authority</a:t>
            </a:r>
            <a:r>
              <a:rPr lang="cs-CZ" altLang="cs-CZ" dirty="0"/>
              <a:t>)</a:t>
            </a:r>
          </a:p>
          <a:p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141775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Lincon Institute">
      <a:dk1>
        <a:srgbClr val="48535B"/>
      </a:dk1>
      <a:lt1>
        <a:srgbClr val="FFFFFF"/>
      </a:lt1>
      <a:dk2>
        <a:srgbClr val="92C82A"/>
      </a:dk2>
      <a:lt2>
        <a:srgbClr val="EFF5DA"/>
      </a:lt2>
      <a:accent1>
        <a:srgbClr val="92C82A"/>
      </a:accent1>
      <a:accent2>
        <a:srgbClr val="008A77"/>
      </a:accent2>
      <a:accent3>
        <a:srgbClr val="59B691"/>
      </a:accent3>
      <a:accent4>
        <a:srgbClr val="C9DC5D"/>
      </a:accent4>
      <a:accent5>
        <a:srgbClr val="EFF5DA"/>
      </a:accent5>
      <a:accent6>
        <a:srgbClr val="FFD546"/>
      </a:accent6>
      <a:hlink>
        <a:srgbClr val="59B691"/>
      </a:hlink>
      <a:folHlink>
        <a:srgbClr val="008A77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ea typeface="ＭＳ Ｐゴシック" pitchFamily="10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ea typeface="ＭＳ Ｐゴシック" pitchFamily="10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7951CFB020E6489F07F98675DC4236" ma:contentTypeVersion="10" ma:contentTypeDescription="Vytvoří nový dokument" ma:contentTypeScope="" ma:versionID="bb15ce44516d9f3e0c87717b0d0b2c2f">
  <xsd:schema xmlns:xsd="http://www.w3.org/2001/XMLSchema" xmlns:xs="http://www.w3.org/2001/XMLSchema" xmlns:p="http://schemas.microsoft.com/office/2006/metadata/properties" xmlns:ns3="27c1b692-2977-4ea6-b000-57ed6bef5cd5" targetNamespace="http://schemas.microsoft.com/office/2006/metadata/properties" ma:root="true" ma:fieldsID="9281ba657e1095531dab240d3fcea67f" ns3:_="">
    <xsd:import namespace="27c1b692-2977-4ea6-b000-57ed6bef5cd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c1b692-2977-4ea6-b000-57ed6bef5c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6722EC0-3777-48B4-B34D-F083C09E4F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c1b692-2977-4ea6-b000-57ed6bef5cd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A1E1135-20E6-4CB8-AA00-FCE16B9237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62CEE7-188E-4271-B18F-C31EA2C9B2C5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27c1b692-2977-4ea6-b000-57ed6bef5cd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</TotalTime>
  <Words>1305</Words>
  <Application>Microsoft Office PowerPoint</Application>
  <PresentationFormat>Předvádění na obrazovce (4:3)</PresentationFormat>
  <Paragraphs>182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ＭＳ Ｐゴシック</vt:lpstr>
      <vt:lpstr>ＭＳ Ｐゴシック</vt:lpstr>
      <vt:lpstr>Arial</vt:lpstr>
      <vt:lpstr>Comic Sans MS</vt:lpstr>
      <vt:lpstr>News Gothic MT</vt:lpstr>
      <vt:lpstr>Wingdings</vt:lpstr>
      <vt:lpstr>Blank Presentation</vt:lpstr>
      <vt:lpstr>Transfer Taxes and Municipal User Fees/Charges</vt:lpstr>
      <vt:lpstr>Transfer Taxes and Municipal User Fees/Charges</vt:lpstr>
      <vt:lpstr>Property Transfer Taxes</vt:lpstr>
      <vt:lpstr>Advantages</vt:lpstr>
      <vt:lpstr>Disadvantages</vt:lpstr>
      <vt:lpstr>Types of property transfer taxes in EU</vt:lpstr>
      <vt:lpstr>Taxpayer</vt:lpstr>
      <vt:lpstr>Object of taxation</vt:lpstr>
      <vt:lpstr>Tax base</vt:lpstr>
      <vt:lpstr>Tax Rate</vt:lpstr>
      <vt:lpstr>Correction components</vt:lpstr>
      <vt:lpstr>Tax administrator    Beneficiary</vt:lpstr>
      <vt:lpstr>Municipal Fees and Charges: Do They Compete with the Property Tax?</vt:lpstr>
      <vt:lpstr>Local Tax vs. Local Charge</vt:lpstr>
      <vt:lpstr>Local Taxes Sensu Largo</vt:lpstr>
      <vt:lpstr>Limitations of charges in act</vt:lpstr>
      <vt:lpstr>Who is the taxpayer   What is the tax base</vt:lpstr>
      <vt:lpstr>What is the tax rate   Administration</vt:lpstr>
      <vt:lpstr>Solutions</vt:lpstr>
      <vt:lpstr>Thank you </vt:lpstr>
    </vt:vector>
  </TitlesOfParts>
  <Company>Hewlett-Packard Company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Jason</dc:creator>
  <cp:lastModifiedBy>Michal Radvan</cp:lastModifiedBy>
  <cp:revision>52</cp:revision>
  <dcterms:created xsi:type="dcterms:W3CDTF">2016-01-18T15:29:13Z</dcterms:created>
  <dcterms:modified xsi:type="dcterms:W3CDTF">2020-04-22T08:34:04Z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0x010100C77951CFB020E6489F07F98675DC4236</vt:lpwstr>
  </property>
</Properties>
</file>