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1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20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11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1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34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8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42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0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0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46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1C03-7E84-4DD5-85A7-EE5ECA46DBB2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BE1EA-7001-4BF2-86BB-C3AC31DCE2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05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 Treatment, Prohibition of Discrimination in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Emloyment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Occupation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62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discrimination,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Harassment,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to discriminate (EU law makes references to national law or practice)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87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– less favourable treatment – (in the past, at present, hypothetical)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discrimination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 situation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6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Apparently neutral of provision of law, criterion or practice,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prohibited grounds of discrimination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with other persons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effect – put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person into disadvantage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1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Harassment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Unwanted conduct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 of a person recognised as a ground of discrimination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purpose or effect – violation the dignity of a person and creation an intimidating, hostile, degrading, humiliating or offensive environment</a:t>
            </a:r>
          </a:p>
          <a:p>
            <a:pPr marL="514350" indent="-514350">
              <a:buAutoNum type="arabicPeriod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 link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1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Harassment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A</a:t>
            </a:r>
            <a:r>
              <a:rPr lang="en-GB" dirty="0" err="1" smtClean="0"/>
              <a:t>ny</a:t>
            </a:r>
            <a:r>
              <a:rPr lang="en-GB" dirty="0" smtClean="0"/>
              <a:t> form of unwanted verbal, non-verbal or physical conduct of a sexual nature</a:t>
            </a:r>
          </a:p>
          <a:p>
            <a:pPr marL="514350" indent="-514350">
              <a:buAutoNum type="arabicPeriod"/>
            </a:pPr>
            <a:r>
              <a:rPr lang="en-GB" dirty="0" smtClean="0"/>
              <a:t>Negative purpose or effect - of violating the dignity of a person, in particular when creating an intimidating, hostile, degrading, humiliating or offensive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79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 Accommodation for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Disabilities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– to comply with the principle of equal treatment with persons with disabilities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employer’s obligation to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measures where needed in a particular case, to enable a person with a disability to have access to, participate in, or advance in employment, or to undergo training, unless such measures would impose a disproportionate burden on the employer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burden shall not be disproportionate when it is sufficiently remedied by measures existing within the framework of the disability policy of the Member State concerned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576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Prohibition of Discrimination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Occupational requirements</a:t>
            </a:r>
          </a:p>
          <a:p>
            <a:r>
              <a:rPr lang="en-GB" dirty="0" smtClean="0"/>
              <a:t>Religion or belief – possibility of a Member State to maintain the legislation concerning occupation within churches and other public or private organisations the ethos </a:t>
            </a:r>
            <a:r>
              <a:rPr lang="cs-CZ" smtClean="0"/>
              <a:t>o</a:t>
            </a:r>
            <a:r>
              <a:rPr lang="en-GB" smtClean="0"/>
              <a:t>f </a:t>
            </a:r>
            <a:r>
              <a:rPr lang="en-GB" dirty="0" smtClean="0"/>
              <a:t>which is based on religion or belief,</a:t>
            </a:r>
          </a:p>
          <a:p>
            <a:r>
              <a:rPr lang="en-GB" dirty="0" smtClean="0"/>
              <a:t>Possibility of a Member State to exclude the part armed force with respect to age and disability</a:t>
            </a:r>
          </a:p>
          <a:p>
            <a:r>
              <a:rPr lang="en-GB" dirty="0" smtClean="0"/>
              <a:t>Justifications of </a:t>
            </a:r>
            <a:r>
              <a:rPr lang="en-GB" dirty="0" err="1" smtClean="0"/>
              <a:t>of</a:t>
            </a:r>
            <a:r>
              <a:rPr lang="en-GB" dirty="0" smtClean="0"/>
              <a:t> differences of treatment on grounds of age  - legitimate aim e. g. legitimate employment policy, labour market and vocational training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0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backrounds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concerning fight against discrimination in employment and occupation,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discrimination,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from prohibition of discrimination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(justifications of unequal treatment)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23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Grounds of Discrimination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primary and secondary law recognises following grounds of discrimination: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ethnic origin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or belief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orientation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8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backrounds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Establishing the European Economic Community (Treaty of Rome) – the right to equal pay for men and women for equal work or for work of equal value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1970s directives concerning equal opportunities and equal remuneration for men and women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of Amsterdam (entered into force 1999) – new competences for EU institutions to adopt secondary law with respect to other prohibited grounds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– Racial Equality Directive (race, ethnic origin) Employment Equality Directive (religion or belief, age, disability, sexual orientation)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December 2009 Charter of Fundamental Rights of the Union – part of primary law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9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Primary Law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19 of TFEU– legal base for adoption of secondary legislation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157 of TFEU – equal pay for men and women for equal work or for work of equal value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Charter of Fundamental Rights of the Union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7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legislation – secondary law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2006/54 of the European Parliament and of the Council of 5 July 2006 on the implementation of the principle of equal opportunities and equal treatment of men and women in matters of employment and occupation (Gender Equality Directive)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2000/43/EC of the Council of 29 June 2000 implementing the principle of equal treatment between persons irrespective of racial or ethnic origin (Racial Equality Directive)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2000/78/EC of the Council establishing a general framework for equal treatment in employment and occupation (Framework Equality Directive)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35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(2006/54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directives adopted in 1970s, implements the case-law of the ECJ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- to ensure gender equality in working life.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employment, including promotion, and to vocational training;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conditions, including pay;</a:t>
            </a:r>
          </a:p>
          <a:p>
            <a:pPr lvl="1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social security schemes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74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Race Equality Directive (2000/43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effect in the Member States the principle of equal treatment</a:t>
            </a:r>
          </a:p>
          <a:p>
            <a:pPr marL="0" indent="0">
              <a:buNone/>
            </a:pPr>
            <a:r>
              <a:rPr lang="en-GB" sz="3800" dirty="0" smtClean="0"/>
              <a:t>Scope of Application:</a:t>
            </a:r>
          </a:p>
          <a:p>
            <a:r>
              <a:rPr lang="en-GB" sz="3800" dirty="0" smtClean="0"/>
              <a:t>(a) Conditions for access to employment, to self-employment and to occupation, including selection criteria and recruitment conditions, whatever the branch of activity and at all levels of the professional hierarchy, including promotion;</a:t>
            </a:r>
          </a:p>
          <a:p>
            <a:r>
              <a:rPr lang="en-GB" sz="3800" dirty="0" smtClean="0"/>
              <a:t>(b) Access to all types and to all levels of vocational guidance, vocational training, advanced vocational training and retraining, including practical work experience;</a:t>
            </a:r>
          </a:p>
          <a:p>
            <a:r>
              <a:rPr lang="en-GB" sz="3800" dirty="0" smtClean="0"/>
              <a:t>(c) Employment and working conditions, including dismissals and pay;</a:t>
            </a:r>
          </a:p>
          <a:p>
            <a:r>
              <a:rPr lang="en-GB" sz="3800" dirty="0" smtClean="0"/>
              <a:t>(d) Membership of and involvement in an organisation of workers or employers, or any organisation whose members carry on a particular profession, including the benefits provided for by such organisations;</a:t>
            </a:r>
          </a:p>
          <a:p>
            <a:r>
              <a:rPr lang="en-GB" sz="3800" dirty="0" smtClean="0"/>
              <a:t>(e) Social protection, including social security and healthcare;</a:t>
            </a:r>
          </a:p>
          <a:p>
            <a:r>
              <a:rPr lang="en-GB" sz="3800" dirty="0" smtClean="0"/>
              <a:t>(f) Social advantages;</a:t>
            </a:r>
          </a:p>
          <a:p>
            <a:r>
              <a:rPr lang="en-GB" sz="3800" dirty="0" smtClean="0"/>
              <a:t>(g) Education;</a:t>
            </a:r>
          </a:p>
          <a:p>
            <a:r>
              <a:rPr lang="en-GB" sz="3800" dirty="0" smtClean="0"/>
              <a:t>(h) Access to and supply of goods and services which are available to the public, including housing.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76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Equality Directive (2000/78)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– to put into the effect in the Member States the principle of equal treatment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Conditions for access to employment, to self-employment or to occupation, including selection criteria and recruitment conditions, whatever the branch of activity and at all levels of the professional hierarchy, including promotion;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Access to all types and to all levels of vocational guidance, vocational training, advanced vocational training and retraining, including practical work experience;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Employment and working conditions, including dismissals and pay;</a:t>
            </a:r>
          </a:p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Membership of, and involvement in, an organisation of workers or employers, or any organisation whose members carry on a particular profession, including the benefits provided for by such organisations.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752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1086</Words>
  <Application>Microsoft Office PowerPoint</Application>
  <PresentationFormat>Předvádění na obrazovce (4:3)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Equal Treatment, Prohibition of Discrimination in Emloyment and Occupation</vt:lpstr>
      <vt:lpstr>Programme</vt:lpstr>
      <vt:lpstr>Prohibited Grounds of Discrimination</vt:lpstr>
      <vt:lpstr>Historical backrounds</vt:lpstr>
      <vt:lpstr>EU legislation – Primary Law</vt:lpstr>
      <vt:lpstr>EU legislation – secondary law</vt:lpstr>
      <vt:lpstr>Gender Equality Directive (2006/54)</vt:lpstr>
      <vt:lpstr>Race Equality Directive (2000/43)</vt:lpstr>
      <vt:lpstr>Employment Equality Directive (2000/78)</vt:lpstr>
      <vt:lpstr>Forms of Discrimination</vt:lpstr>
      <vt:lpstr>Direct Discrimination</vt:lpstr>
      <vt:lpstr>Indirect Discrimination</vt:lpstr>
      <vt:lpstr>Harassment</vt:lpstr>
      <vt:lpstr>Sexual Harassment</vt:lpstr>
      <vt:lpstr>Reasonable Accommodation for Persons with Disabilities</vt:lpstr>
      <vt:lpstr>Exceptions from Prohibition of Discrimination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 Treatment, Prohibition of Discrimination in Emloyment and Occupation</dc:title>
  <dc:creator>Jana Komendová</dc:creator>
  <cp:lastModifiedBy>40001</cp:lastModifiedBy>
  <cp:revision>18</cp:revision>
  <dcterms:created xsi:type="dcterms:W3CDTF">2019-03-18T16:12:19Z</dcterms:created>
  <dcterms:modified xsi:type="dcterms:W3CDTF">2020-03-26T16:52:41Z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