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>
        <p:scale>
          <a:sx n="56" d="100"/>
          <a:sy n="56" d="100"/>
        </p:scale>
        <p:origin x="211" y="13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 smtClean="0"/>
              <a:t>European</a:t>
            </a:r>
            <a:r>
              <a:rPr lang="cs-CZ" noProof="0" dirty="0" smtClean="0"/>
              <a:t> </a:t>
            </a:r>
            <a:r>
              <a:rPr lang="cs-CZ" noProof="0" dirty="0" err="1" smtClean="0"/>
              <a:t>Labour</a:t>
            </a:r>
            <a:r>
              <a:rPr lang="cs-CZ" noProof="0" dirty="0" smtClean="0"/>
              <a:t> </a:t>
            </a:r>
            <a:r>
              <a:rPr lang="cs-CZ" noProof="0" dirty="0" err="1" smtClean="0"/>
              <a:t>Law</a:t>
            </a:r>
            <a:r>
              <a:rPr lang="cs-CZ" noProof="0" dirty="0" smtClean="0"/>
              <a:t> – </a:t>
            </a:r>
            <a:r>
              <a:rPr lang="cs-CZ" noProof="0" dirty="0" err="1" smtClean="0"/>
              <a:t>European</a:t>
            </a:r>
            <a:r>
              <a:rPr lang="cs-CZ" noProof="0" dirty="0" smtClean="0"/>
              <a:t> </a:t>
            </a:r>
            <a:r>
              <a:rPr lang="cs-CZ" noProof="0" dirty="0" err="1" smtClean="0"/>
              <a:t>Social</a:t>
            </a:r>
            <a:r>
              <a:rPr lang="cs-CZ" noProof="0" dirty="0" smtClean="0"/>
              <a:t> </a:t>
            </a:r>
            <a:r>
              <a:rPr lang="cs-CZ" noProof="0" dirty="0" err="1" smtClean="0"/>
              <a:t>Dialogue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Dialogue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Partners</a:t>
            </a:r>
            <a:endParaRPr lang="cs-CZ" dirty="0" smtClean="0"/>
          </a:p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Dialogue</a:t>
            </a:r>
            <a:endParaRPr lang="cs-CZ" dirty="0" smtClean="0"/>
          </a:p>
          <a:p>
            <a:r>
              <a:rPr lang="cs-CZ" dirty="0" smtClean="0"/>
              <a:t>Framework </a:t>
            </a:r>
            <a:r>
              <a:rPr lang="cs-CZ" dirty="0" err="1" smtClean="0"/>
              <a:t>Agreements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319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Agreements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which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have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become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directives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1995 – Framework Agreement on Parental Leave</a:t>
            </a:r>
          </a:p>
          <a:p>
            <a:r>
              <a:rPr lang="en-US" dirty="0"/>
              <a:t>1997 – Framework Agreement on Part-time Work</a:t>
            </a:r>
          </a:p>
          <a:p>
            <a:r>
              <a:rPr lang="en-US" dirty="0"/>
              <a:t>1999 – Framework Agreement on Fixed-term Work</a:t>
            </a:r>
          </a:p>
          <a:p>
            <a:r>
              <a:rPr lang="en-US" dirty="0"/>
              <a:t>1998 - European Agreement on the </a:t>
            </a:r>
            <a:r>
              <a:rPr lang="en-US" dirty="0" err="1"/>
              <a:t>Organisation</a:t>
            </a:r>
            <a:r>
              <a:rPr lang="en-US" dirty="0"/>
              <a:t> of Working Time of Seafarers</a:t>
            </a:r>
          </a:p>
          <a:p>
            <a:r>
              <a:rPr lang="en-US" dirty="0"/>
              <a:t>2000 - European Agreement on the </a:t>
            </a:r>
            <a:r>
              <a:rPr lang="en-US" dirty="0" err="1"/>
              <a:t>Organisation</a:t>
            </a:r>
            <a:r>
              <a:rPr lang="en-US" dirty="0"/>
              <a:t> of Working Time of Mobile Workers in Civil Aviation</a:t>
            </a:r>
          </a:p>
          <a:p>
            <a:r>
              <a:rPr lang="en-US" dirty="0"/>
              <a:t>2004 - European Agreement on the Certain Aspects of the Working Conditions of Mobile Workers Assigned to Interoperable Cross-Border Services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70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Autonomous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implementation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practices specific for social partners (especially collective bargaining).</a:t>
            </a:r>
          </a:p>
          <a:p>
            <a:r>
              <a:rPr lang="en-US" dirty="0"/>
              <a:t>Social partners themselves are obliged to perform the content of the agreements without any necessary action taken by Council or Commission.</a:t>
            </a:r>
          </a:p>
          <a:p>
            <a:r>
              <a:rPr lang="en-US" dirty="0"/>
              <a:t>Agreements are called Autonomous Agreements.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51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Agreements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2002 - Framework Agreement on Telework: Jose Maria</a:t>
            </a:r>
          </a:p>
          <a:p>
            <a:r>
              <a:rPr lang="en-US" dirty="0"/>
              <a:t>2004 - Framework Agreement on Work-Related Stress</a:t>
            </a:r>
          </a:p>
          <a:p>
            <a:r>
              <a:rPr lang="en-US" dirty="0"/>
              <a:t>2007 - Framework Agreement on Harassment and Violence at Work</a:t>
            </a:r>
          </a:p>
          <a:p>
            <a:r>
              <a:rPr lang="en-US" dirty="0"/>
              <a:t>2010 - Framework Agreement on Inclusive </a:t>
            </a:r>
            <a:r>
              <a:rPr lang="en-US" dirty="0" err="1"/>
              <a:t>Labour</a:t>
            </a:r>
            <a:r>
              <a:rPr lang="en-US" dirty="0"/>
              <a:t> Markets of 2010.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4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Dialogue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Any communication activity involving social partners intended to influence the arrangement and development of work related issues.</a:t>
            </a:r>
          </a:p>
          <a:p>
            <a:r>
              <a:rPr lang="en-US" dirty="0"/>
              <a:t>Forms of social dialogue:</a:t>
            </a:r>
          </a:p>
          <a:p>
            <a:pPr lvl="1"/>
            <a:r>
              <a:rPr lang="en-US" dirty="0" err="1"/>
              <a:t>Biletaral</a:t>
            </a:r>
            <a:endParaRPr lang="en-US" dirty="0"/>
          </a:p>
          <a:p>
            <a:pPr lvl="1"/>
            <a:r>
              <a:rPr lang="en-US" dirty="0"/>
              <a:t>Trilateral (Workers + Employers + Public Authority)</a:t>
            </a:r>
          </a:p>
          <a:p>
            <a:r>
              <a:rPr lang="en-US" dirty="0"/>
              <a:t>Levels of social dialogue:</a:t>
            </a:r>
          </a:p>
          <a:p>
            <a:pPr lvl="1"/>
            <a:r>
              <a:rPr lang="en-US" dirty="0"/>
              <a:t>Company</a:t>
            </a:r>
          </a:p>
          <a:p>
            <a:pPr lvl="1"/>
            <a:r>
              <a:rPr lang="en-US" dirty="0"/>
              <a:t>Branch/Sectoral</a:t>
            </a:r>
          </a:p>
          <a:p>
            <a:pPr lvl="1"/>
            <a:r>
              <a:rPr lang="en-US" dirty="0"/>
              <a:t>Regional</a:t>
            </a:r>
          </a:p>
          <a:p>
            <a:pPr lvl="1"/>
            <a:r>
              <a:rPr lang="en-US" dirty="0"/>
              <a:t>National</a:t>
            </a:r>
          </a:p>
          <a:p>
            <a:pPr lvl="1"/>
            <a:r>
              <a:rPr lang="en-US" dirty="0"/>
              <a:t>European/International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Parties</a:t>
            </a:r>
            <a:r>
              <a:rPr lang="cs-CZ" altLang="cs-CZ" dirty="0">
                <a:latin typeface="Calibri" panose="020F0502020204030204" pitchFamily="34" charset="0"/>
              </a:rPr>
              <a:t> to </a:t>
            </a:r>
            <a:r>
              <a:rPr lang="cs-CZ" altLang="cs-CZ" dirty="0" err="1">
                <a:latin typeface="Calibri" panose="020F0502020204030204" pitchFamily="34" charset="0"/>
              </a:rPr>
              <a:t>the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European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Social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Dialogue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Representatives of workers and employers, who operate one the European level.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Workers</a:t>
            </a:r>
            <a:r>
              <a:rPr lang="cs-CZ" altLang="cs-CZ" dirty="0">
                <a:latin typeface="Calibri" panose="020F0502020204030204" pitchFamily="34" charset="0"/>
              </a:rPr>
              <a:t>‘</a:t>
            </a:r>
            <a:r>
              <a:rPr lang="en-US" altLang="cs-CZ" dirty="0">
                <a:latin typeface="Calibri" panose="020F0502020204030204" pitchFamily="34" charset="0"/>
              </a:rPr>
              <a:t> side: ETUC 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Employers</a:t>
            </a:r>
            <a:r>
              <a:rPr lang="cs-CZ" altLang="cs-CZ" dirty="0">
                <a:latin typeface="Calibri" panose="020F0502020204030204" pitchFamily="34" charset="0"/>
              </a:rPr>
              <a:t>‘</a:t>
            </a:r>
            <a:r>
              <a:rPr lang="en-US" altLang="cs-CZ" dirty="0">
                <a:latin typeface="Calibri" panose="020F0502020204030204" pitchFamily="34" charset="0"/>
              </a:rPr>
              <a:t> side:</a:t>
            </a: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CEEP</a:t>
            </a: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BUSINESSEUROPE</a:t>
            </a: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UEAPME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36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History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of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the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European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Social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Dialogue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1986 – The Single European Act:</a:t>
            </a:r>
          </a:p>
          <a:p>
            <a:pPr lvl="1">
              <a:buFontTx/>
              <a:buChar char="•"/>
            </a:pPr>
            <a:r>
              <a:rPr lang="cs-CZ" altLang="cs-CZ" dirty="0">
                <a:latin typeface="Calibri" panose="020F0502020204030204" pitchFamily="34" charset="0"/>
              </a:rPr>
              <a:t>S</a:t>
            </a:r>
            <a:r>
              <a:rPr lang="en-US" altLang="cs-CZ" dirty="0" err="1">
                <a:latin typeface="Calibri" panose="020F0502020204030204" pitchFamily="34" charset="0"/>
              </a:rPr>
              <a:t>ocial</a:t>
            </a:r>
            <a:r>
              <a:rPr lang="en-US" altLang="cs-CZ" dirty="0">
                <a:latin typeface="Calibri" panose="020F0502020204030204" pitchFamily="34" charset="0"/>
              </a:rPr>
              <a:t> dialogue </a:t>
            </a:r>
            <a:r>
              <a:rPr lang="en-US" altLang="cs-CZ" dirty="0" err="1">
                <a:latin typeface="Calibri" panose="020F0502020204030204" pitchFamily="34" charset="0"/>
              </a:rPr>
              <a:t>recognised</a:t>
            </a:r>
            <a:r>
              <a:rPr lang="en-US" altLang="cs-CZ" dirty="0">
                <a:latin typeface="Calibri" panose="020F0502020204030204" pitchFamily="34" charset="0"/>
              </a:rPr>
              <a:t> in the EC Treaty</a:t>
            </a: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Bipartite documents with no legally binding force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1991 – Protocol on Social Policy</a:t>
            </a: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Annexed to Maastricht Treaty</a:t>
            </a:r>
          </a:p>
          <a:p>
            <a:pPr lvl="1">
              <a:buFontTx/>
              <a:buChar char="•"/>
            </a:pPr>
            <a:r>
              <a:rPr lang="cs-CZ" altLang="cs-CZ" dirty="0">
                <a:latin typeface="Calibri" panose="020F0502020204030204" pitchFamily="34" charset="0"/>
              </a:rPr>
              <a:t>F</a:t>
            </a:r>
            <a:r>
              <a:rPr lang="en-US" altLang="cs-CZ" dirty="0" err="1">
                <a:latin typeface="Calibri" panose="020F0502020204030204" pitchFamily="34" charset="0"/>
              </a:rPr>
              <a:t>ormal</a:t>
            </a:r>
            <a:r>
              <a:rPr lang="en-US" altLang="cs-CZ" dirty="0">
                <a:latin typeface="Calibri" panose="020F0502020204030204" pitchFamily="34" charset="0"/>
              </a:rPr>
              <a:t> recognition of the right of the European social partners to negotiate binding framework agreements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2001 – Autonomous Social </a:t>
            </a:r>
            <a:r>
              <a:rPr lang="en-US" altLang="cs-CZ" dirty="0" smtClean="0">
                <a:latin typeface="Calibri" panose="020F0502020204030204" pitchFamily="34" charset="0"/>
              </a:rPr>
              <a:t>Dialogue</a:t>
            </a:r>
            <a:endParaRPr lang="en-US" alt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6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Instruments </a:t>
            </a:r>
            <a:r>
              <a:rPr lang="cs-CZ" altLang="cs-CZ" dirty="0" err="1">
                <a:latin typeface="Calibri" panose="020F0502020204030204" pitchFamily="34" charset="0"/>
              </a:rPr>
              <a:t>of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the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European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Social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Dialogue</a:t>
            </a:r>
            <a:endParaRPr lang="en-US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Framework of Actions</a:t>
            </a:r>
          </a:p>
          <a:p>
            <a:r>
              <a:rPr lang="en-US" dirty="0"/>
              <a:t>Joint texts</a:t>
            </a:r>
          </a:p>
          <a:p>
            <a:r>
              <a:rPr lang="en-US" dirty="0"/>
              <a:t>Resolutions</a:t>
            </a:r>
          </a:p>
          <a:p>
            <a:r>
              <a:rPr lang="en-US" dirty="0"/>
              <a:t>Agreements</a:t>
            </a:r>
          </a:p>
        </p:txBody>
      </p:sp>
    </p:spTree>
    <p:extLst>
      <p:ext uri="{BB962C8B-B14F-4D97-AF65-F5344CB8AC3E}">
        <p14:creationId xmlns:p14="http://schemas.microsoft.com/office/powerpoint/2010/main" val="61326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Legal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Basis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of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the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European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Social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Dialogue</a:t>
            </a:r>
            <a:endParaRPr lang="en-US" alt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Articles 154 and 155 TFEU</a:t>
            </a:r>
          </a:p>
          <a:p>
            <a:r>
              <a:rPr lang="en-US" dirty="0"/>
              <a:t>Procedures of involvement of the European Social Partners to the legislation process:</a:t>
            </a:r>
          </a:p>
          <a:p>
            <a:pPr lvl="1"/>
            <a:r>
              <a:rPr lang="en-US" dirty="0"/>
              <a:t>Consultation</a:t>
            </a:r>
          </a:p>
          <a:p>
            <a:pPr lvl="1"/>
            <a:r>
              <a:rPr lang="en-US" dirty="0"/>
              <a:t>Direct regulation via Agreement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782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Consultation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procedure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Commission must consult management and </a:t>
            </a:r>
            <a:r>
              <a:rPr lang="en-US" dirty="0" err="1"/>
              <a:t>labour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every proposal in social policy field</a:t>
            </a:r>
          </a:p>
          <a:p>
            <a:pPr lvl="1"/>
            <a:r>
              <a:rPr lang="en-US" dirty="0"/>
              <a:t>content of the proposal</a:t>
            </a:r>
          </a:p>
          <a:p>
            <a:r>
              <a:rPr lang="en-US" dirty="0"/>
              <a:t>Consultation may lead to the adoption of opinions or recommendations.</a:t>
            </a:r>
          </a:p>
          <a:p>
            <a:r>
              <a:rPr lang="en-US" dirty="0"/>
              <a:t>European Social Partners must be asked if they want to regulate the issue by agreement.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67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Autonomous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agreement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Social partners wishes so, the negotiation procedure is launched.</a:t>
            </a:r>
          </a:p>
          <a:p>
            <a:r>
              <a:rPr lang="en-US" dirty="0"/>
              <a:t>They are given 9 months.</a:t>
            </a:r>
          </a:p>
          <a:p>
            <a:r>
              <a:rPr lang="en-US" dirty="0"/>
              <a:t>If they fail to reach an agreement, the procedure falls back to the Commission.</a:t>
            </a:r>
          </a:p>
          <a:p>
            <a:r>
              <a:rPr lang="en-US" dirty="0"/>
              <a:t>If they success, their agreement is legally binding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30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latin typeface="Calibri" panose="020F0502020204030204" pitchFamily="34" charset="0"/>
              </a:rPr>
              <a:t>Implementing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of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cs-CZ" altLang="cs-CZ" dirty="0" err="1">
                <a:latin typeface="Calibri" panose="020F0502020204030204" pitchFamily="34" charset="0"/>
              </a:rPr>
              <a:t>Agreements</a:t>
            </a:r>
            <a:r>
              <a:rPr lang="cs-CZ" altLang="cs-CZ" dirty="0">
                <a:latin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</a:rPr>
              <a:t/>
            </a:r>
            <a:br>
              <a:rPr lang="en-US" altLang="cs-CZ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possible ways of implementation:</a:t>
            </a:r>
          </a:p>
          <a:p>
            <a:pPr lvl="1"/>
            <a:r>
              <a:rPr lang="en-US" dirty="0"/>
              <a:t>transformation into a directive</a:t>
            </a:r>
          </a:p>
          <a:p>
            <a:pPr lvl="1"/>
            <a:r>
              <a:rPr lang="en-US" dirty="0"/>
              <a:t>autonomous way</a:t>
            </a:r>
          </a:p>
          <a:p>
            <a:r>
              <a:rPr lang="en-US" dirty="0"/>
              <a:t>If the fist way was chosen, Council is asked to issue a Directive by Commission and Social partners. Council must decide and approve.</a:t>
            </a:r>
          </a:p>
          <a:p>
            <a:r>
              <a:rPr lang="en-US" dirty="0"/>
              <a:t>Agreements concluded within 1995 and 2004 were usually implemented via Council decision as directives.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18279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 Social Dialogue_ENG</Template>
  <TotalTime>11</TotalTime>
  <Words>595</Words>
  <Application>Microsoft Office PowerPoint</Application>
  <PresentationFormat>Širokoúhlá obrazovka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Presentation_MU_EN</vt:lpstr>
      <vt:lpstr>European Social Dialogue</vt:lpstr>
      <vt:lpstr>Social Dialogue</vt:lpstr>
      <vt:lpstr>Parties to the European Social Dialogue </vt:lpstr>
      <vt:lpstr>History of the European Social Dialogue </vt:lpstr>
      <vt:lpstr>Instruments of the European Social Dialogue</vt:lpstr>
      <vt:lpstr>Legal Basis of the European Social Dialogue</vt:lpstr>
      <vt:lpstr>Consultation procedure </vt:lpstr>
      <vt:lpstr>Autonomous agreement </vt:lpstr>
      <vt:lpstr>Implementing of Agreements  </vt:lpstr>
      <vt:lpstr>Agreements which have become directives </vt:lpstr>
      <vt:lpstr>Autonomous implementation </vt:lpstr>
      <vt:lpstr>Autonomous Agreements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Social Dialogue</dc:title>
  <dc:creator>104220</dc:creator>
  <cp:lastModifiedBy>104220</cp:lastModifiedBy>
  <cp:revision>3</cp:revision>
  <cp:lastPrinted>1601-01-01T00:00:00Z</cp:lastPrinted>
  <dcterms:created xsi:type="dcterms:W3CDTF">2020-05-10T19:03:01Z</dcterms:created>
  <dcterms:modified xsi:type="dcterms:W3CDTF">2020-05-10T19:14:13Z</dcterms:modified>
</cp:coreProperties>
</file>