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7" d="100"/>
          <a:sy n="57" d="100"/>
        </p:scale>
        <p:origin x="53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0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69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31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767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46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376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84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2153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852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2309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4872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493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049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77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39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21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073794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2439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25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89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39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41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3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75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DED14-FF13-4314-812C-C844289C668E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61758-0D88-47AF-B2F4-C9BBC28E20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95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  <p:extLst>
      <p:ext uri="{BB962C8B-B14F-4D97-AF65-F5344CB8AC3E}">
        <p14:creationId xmlns:p14="http://schemas.microsoft.com/office/powerpoint/2010/main" val="304810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E708CC-0C3F-4567-9698-B54C0F35BD3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Worker</a:t>
            </a:r>
            <a:r>
              <a:rPr lang="cs-CZ" altLang="cs-CZ" dirty="0">
                <a:latin typeface="Calibri" panose="020F0502020204030204" pitchFamily="34" charset="0"/>
              </a:rPr>
              <a:t>s</a:t>
            </a:r>
            <a:r>
              <a:rPr lang="en-US" altLang="cs-CZ" dirty="0">
                <a:latin typeface="Calibri" panose="020F0502020204030204" pitchFamily="34" charset="0"/>
              </a:rPr>
              <a:t>' Participation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cs-CZ" dirty="0" smtClean="0">
                <a:latin typeface="Calibri" panose="020F0502020204030204" pitchFamily="34" charset="0"/>
              </a:rPr>
              <a:t>Right </a:t>
            </a:r>
            <a:r>
              <a:rPr lang="en-US" altLang="cs-CZ" dirty="0">
                <a:latin typeface="Calibri" panose="020F0502020204030204" pitchFamily="34" charset="0"/>
              </a:rPr>
              <a:t>to Information</a:t>
            </a:r>
            <a:br>
              <a:rPr lang="en-US" altLang="cs-CZ" dirty="0">
                <a:latin typeface="Calibri" panose="020F0502020204030204" pitchFamily="34" charset="0"/>
              </a:rPr>
            </a:br>
            <a:r>
              <a:rPr lang="en-US" altLang="cs-CZ" dirty="0">
                <a:latin typeface="Calibri" panose="020F0502020204030204" pitchFamily="34" charset="0"/>
              </a:rPr>
              <a:t>Right to Consultation</a:t>
            </a:r>
            <a:br>
              <a:rPr lang="en-US" altLang="cs-CZ" dirty="0">
                <a:latin typeface="Calibri" panose="020F0502020204030204" pitchFamily="34" charset="0"/>
              </a:rPr>
            </a:br>
            <a:r>
              <a:rPr lang="en-US" altLang="cs-CZ" dirty="0">
                <a:latin typeface="Calibri" panose="020F0502020204030204" pitchFamily="34" charset="0"/>
              </a:rPr>
              <a:t>European Works Councils</a:t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91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employees</a:t>
            </a:r>
            <a:r>
              <a:rPr lang="cs-CZ" dirty="0" smtClean="0"/>
              <a:t>´ </a:t>
            </a:r>
            <a:r>
              <a:rPr lang="cs-CZ" dirty="0" err="1" smtClean="0"/>
              <a:t>representatives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Calibri" panose="020F0502020204030204" pitchFamily="34" charset="0"/>
              </a:rPr>
              <a:t>Art. 7 </a:t>
            </a:r>
            <a:r>
              <a:rPr lang="cs-CZ" altLang="cs-CZ" dirty="0" err="1">
                <a:latin typeface="Calibri" panose="020F0502020204030204" pitchFamily="34" charset="0"/>
              </a:rPr>
              <a:t>of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</a:rPr>
              <a:t>Directive</a:t>
            </a:r>
            <a:r>
              <a:rPr lang="cs-CZ" altLang="cs-CZ" dirty="0">
                <a:latin typeface="Calibri" panose="020F0502020204030204" pitchFamily="34" charset="0"/>
              </a:rPr>
              <a:t> 2002/14/EC: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>
                <a:latin typeface="Calibri" panose="020F0502020204030204" pitchFamily="34" charset="0"/>
              </a:rPr>
              <a:t>Member States shall ensure that employees' representatives,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when carrying out their functions, enjoy adequate protection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and guarantees to enable them to perform properly the duties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which have been assigned to them.</a:t>
            </a:r>
            <a:endParaRPr lang="cs-CZ" dirty="0">
              <a:latin typeface="Calibri" panose="020F050202020403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u="sng" dirty="0">
                <a:latin typeface="Calibri" panose="020F0502020204030204" pitchFamily="34" charset="0"/>
              </a:rPr>
              <a:t>Case </a:t>
            </a:r>
            <a:r>
              <a:rPr lang="cs-CZ" altLang="cs-CZ" u="sng" dirty="0" err="1">
                <a:latin typeface="Calibri" panose="020F0502020204030204" pitchFamily="34" charset="0"/>
              </a:rPr>
              <a:t>presentation</a:t>
            </a:r>
            <a:r>
              <a:rPr lang="cs-CZ" altLang="cs-CZ" u="sng" dirty="0">
                <a:latin typeface="Calibri" panose="020F0502020204030204" pitchFamily="34" charset="0"/>
              </a:rPr>
              <a:t>: C-405/08 - Daniel</a:t>
            </a:r>
          </a:p>
        </p:txBody>
      </p:sp>
    </p:spTree>
    <p:extLst>
      <p:ext uri="{BB962C8B-B14F-4D97-AF65-F5344CB8AC3E}">
        <p14:creationId xmlns:p14="http://schemas.microsoft.com/office/powerpoint/2010/main" val="777998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Works </a:t>
            </a:r>
            <a:r>
              <a:rPr lang="cs-CZ" dirty="0" err="1" smtClean="0"/>
              <a:t>Council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cs-CZ" sz="3200" dirty="0">
                <a:latin typeface="Calibri" panose="020F0502020204030204" pitchFamily="34" charset="0"/>
              </a:rPr>
              <a:t>Information and consultation in community-scale undertaking or group of undertaking</a:t>
            </a:r>
            <a:r>
              <a:rPr lang="cs-CZ" altLang="cs-CZ" sz="3200" dirty="0">
                <a:latin typeface="Calibri" panose="020F0502020204030204" pitchFamily="34" charset="0"/>
              </a:rPr>
              <a:t>s.</a:t>
            </a:r>
            <a:endParaRPr lang="en-US" altLang="cs-CZ" sz="3200" dirty="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en-US" altLang="cs-CZ" sz="3200" dirty="0">
                <a:latin typeface="Calibri" panose="020F0502020204030204" pitchFamily="34" charset="0"/>
              </a:rPr>
              <a:t>Community scale undertaking: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</a:rPr>
              <a:t>a</a:t>
            </a:r>
            <a:r>
              <a:rPr lang="en-US" altLang="cs-CZ" sz="2800" dirty="0">
                <a:latin typeface="Calibri" panose="020F0502020204030204" pitchFamily="34" charset="0"/>
              </a:rPr>
              <a:t>t least 1 000 employees within the Member States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</a:rPr>
              <a:t>a</a:t>
            </a:r>
            <a:r>
              <a:rPr lang="en-US" altLang="cs-CZ" sz="2800" dirty="0">
                <a:latin typeface="Calibri" panose="020F0502020204030204" pitchFamily="34" charset="0"/>
              </a:rPr>
              <a:t>t least 150 employees in each of at least two Member States</a:t>
            </a:r>
          </a:p>
        </p:txBody>
      </p:sp>
    </p:spTree>
    <p:extLst>
      <p:ext uri="{BB962C8B-B14F-4D97-AF65-F5344CB8AC3E}">
        <p14:creationId xmlns:p14="http://schemas.microsoft.com/office/powerpoint/2010/main" val="1425007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European Works Councils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cs-CZ" sz="3200" dirty="0">
                <a:latin typeface="Calibri" panose="020F0502020204030204" pitchFamily="34" charset="0"/>
              </a:rPr>
              <a:t>Four steps to ensure information and consultation: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r</a:t>
            </a:r>
            <a:r>
              <a:rPr lang="en-US" altLang="cs-CZ" sz="2800" dirty="0" err="1">
                <a:latin typeface="Calibri" panose="020F0502020204030204" pitchFamily="34" charset="0"/>
                <a:ea typeface="+mn-ea"/>
                <a:cs typeface="+mn-cs"/>
              </a:rPr>
              <a:t>equest</a:t>
            </a:r>
            <a:r>
              <a:rPr lang="en-US" altLang="cs-CZ" sz="2800" dirty="0">
                <a:latin typeface="Calibri" panose="020F0502020204030204" pitchFamily="34" charset="0"/>
                <a:ea typeface="+mn-ea"/>
                <a:cs typeface="+mn-cs"/>
              </a:rPr>
              <a:t> to initiate negotiations</a:t>
            </a: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,</a:t>
            </a:r>
            <a:endParaRPr lang="en-US" altLang="cs-CZ" sz="2800" dirty="0"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e</a:t>
            </a:r>
            <a:r>
              <a:rPr lang="en-US" altLang="cs-CZ" sz="2800" dirty="0" err="1">
                <a:latin typeface="Calibri" panose="020F0502020204030204" pitchFamily="34" charset="0"/>
                <a:ea typeface="+mn-ea"/>
                <a:cs typeface="+mn-cs"/>
              </a:rPr>
              <a:t>stablishment</a:t>
            </a:r>
            <a:r>
              <a:rPr lang="en-US" altLang="cs-CZ" sz="2800" dirty="0">
                <a:latin typeface="Calibri" panose="020F0502020204030204" pitchFamily="34" charset="0"/>
                <a:ea typeface="+mn-ea"/>
                <a:cs typeface="+mn-cs"/>
              </a:rPr>
              <a:t> of the negotiating body</a:t>
            </a: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,</a:t>
            </a:r>
            <a:endParaRPr lang="en-US" altLang="cs-CZ" sz="2800" dirty="0"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t</a:t>
            </a:r>
            <a:r>
              <a:rPr lang="en-US" altLang="cs-CZ" sz="2800" dirty="0">
                <a:latin typeface="Calibri" panose="020F0502020204030204" pitchFamily="34" charset="0"/>
                <a:ea typeface="+mn-ea"/>
                <a:cs typeface="+mn-cs"/>
              </a:rPr>
              <a:t>he negotiating meeting</a:t>
            </a: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,</a:t>
            </a:r>
            <a:endParaRPr lang="en-US" altLang="cs-CZ" sz="2800" dirty="0"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t</a:t>
            </a:r>
            <a:r>
              <a:rPr lang="en-US" altLang="cs-CZ" sz="2800" dirty="0">
                <a:latin typeface="Calibri" panose="020F0502020204030204" pitchFamily="34" charset="0"/>
                <a:ea typeface="+mn-ea"/>
                <a:cs typeface="+mn-cs"/>
              </a:rPr>
              <a:t>he conclusion</a:t>
            </a:r>
            <a:endParaRPr lang="cs-CZ" sz="2800" dirty="0"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08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European Works Councils</a:t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Tx/>
              <a:buChar char="•"/>
            </a:pPr>
            <a:r>
              <a:rPr lang="en-US" altLang="cs-CZ" sz="3200" dirty="0">
                <a:latin typeface="Calibri" panose="020F0502020204030204" pitchFamily="34" charset="0"/>
              </a:rPr>
              <a:t>Basic ways of ensuring the transnational information </a:t>
            </a:r>
            <a:r>
              <a:rPr lang="en-US" altLang="cs-CZ" sz="3200" dirty="0" smtClean="0">
                <a:latin typeface="Calibri" panose="020F0502020204030204" pitchFamily="34" charset="0"/>
              </a:rPr>
              <a:t>and</a:t>
            </a:r>
            <a:r>
              <a:rPr lang="cs-CZ" altLang="cs-CZ" sz="3200" dirty="0" smtClean="0">
                <a:latin typeface="Calibri" panose="020F0502020204030204" pitchFamily="34" charset="0"/>
              </a:rPr>
              <a:t> c</a:t>
            </a:r>
            <a:r>
              <a:rPr lang="en-US" altLang="cs-CZ" sz="3200" dirty="0" err="1" smtClean="0">
                <a:latin typeface="Calibri" panose="020F0502020204030204" pitchFamily="34" charset="0"/>
              </a:rPr>
              <a:t>onsultation</a:t>
            </a:r>
            <a:r>
              <a:rPr lang="en-US" altLang="cs-CZ" sz="3200" dirty="0">
                <a:latin typeface="Calibri" panose="020F0502020204030204" pitchFamily="34" charset="0"/>
              </a:rPr>
              <a:t>: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Creating European Works Council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Another Procedure</a:t>
            </a:r>
          </a:p>
          <a:p>
            <a:pPr>
              <a:buFontTx/>
              <a:buChar char="•"/>
            </a:pPr>
            <a:r>
              <a:rPr lang="en-US" altLang="cs-CZ" sz="3200" dirty="0">
                <a:latin typeface="Calibri" panose="020F0502020204030204" pitchFamily="34" charset="0"/>
              </a:rPr>
              <a:t>Another procedure concluded b</a:t>
            </a:r>
            <a:r>
              <a:rPr lang="cs-CZ" altLang="cs-CZ" sz="3200" dirty="0">
                <a:latin typeface="Calibri" panose="020F0502020204030204" pitchFamily="34" charset="0"/>
              </a:rPr>
              <a:t>y</a:t>
            </a:r>
            <a:r>
              <a:rPr lang="en-US" altLang="cs-CZ" sz="3200" dirty="0">
                <a:latin typeface="Calibri" panose="020F0502020204030204" pitchFamily="34" charset="0"/>
              </a:rPr>
              <a:t> the parties has a </a:t>
            </a:r>
            <a:r>
              <a:rPr lang="en-US" altLang="cs-CZ" sz="3200" dirty="0" err="1">
                <a:latin typeface="Calibri" panose="020F0502020204030204" pitchFamily="34" charset="0"/>
              </a:rPr>
              <a:t>pr</a:t>
            </a:r>
            <a:r>
              <a:rPr lang="cs-CZ" altLang="cs-CZ" sz="3200" dirty="0">
                <a:latin typeface="Calibri" panose="020F0502020204030204" pitchFamily="34" charset="0"/>
              </a:rPr>
              <a:t>i</a:t>
            </a:r>
            <a:r>
              <a:rPr lang="en-US" altLang="cs-CZ" sz="3200" dirty="0" err="1">
                <a:latin typeface="Calibri" panose="020F0502020204030204" pitchFamily="34" charset="0"/>
              </a:rPr>
              <a:t>orit</a:t>
            </a:r>
            <a:r>
              <a:rPr lang="cs-CZ" altLang="cs-CZ" sz="3200" dirty="0">
                <a:latin typeface="Calibri" panose="020F0502020204030204" pitchFamily="34" charset="0"/>
              </a:rPr>
              <a:t>y</a:t>
            </a:r>
            <a:r>
              <a:rPr lang="cs-CZ" altLang="cs-CZ" sz="3200" dirty="0" smtClean="0">
                <a:latin typeface="Calibri" panose="020F0502020204030204" pitchFamily="34" charset="0"/>
              </a:rPr>
              <a:t>.</a:t>
            </a:r>
            <a:endParaRPr lang="en-US" alt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14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err="1">
                <a:latin typeface="Calibri" panose="020F0502020204030204" pitchFamily="34" charset="0"/>
              </a:rPr>
              <a:t>Societas</a:t>
            </a:r>
            <a:r>
              <a:rPr lang="en-US" altLang="cs-CZ" dirty="0">
                <a:latin typeface="Calibri" panose="020F0502020204030204" pitchFamily="34" charset="0"/>
              </a:rPr>
              <a:t> </a:t>
            </a:r>
            <a:r>
              <a:rPr lang="en-US" altLang="cs-CZ" dirty="0" err="1">
                <a:latin typeface="Calibri" panose="020F0502020204030204" pitchFamily="34" charset="0"/>
              </a:rPr>
              <a:t>Europea</a:t>
            </a:r>
            <a:r>
              <a:rPr lang="cs-CZ" altLang="cs-CZ" dirty="0">
                <a:latin typeface="Calibri" panose="020F0502020204030204" pitchFamily="34" charset="0"/>
              </a:rPr>
              <a:t> (SE)</a:t>
            </a:r>
            <a:endParaRPr lang="en-US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Spec</a:t>
            </a:r>
            <a:r>
              <a:rPr lang="cs-CZ" altLang="cs-CZ" dirty="0">
                <a:latin typeface="Calibri" panose="020F0502020204030204" pitchFamily="34" charset="0"/>
              </a:rPr>
              <a:t>i</a:t>
            </a:r>
            <a:r>
              <a:rPr lang="en-US" altLang="cs-CZ" dirty="0">
                <a:latin typeface="Calibri" panose="020F0502020204030204" pitchFamily="34" charset="0"/>
              </a:rPr>
              <a:t>al kin</a:t>
            </a:r>
            <a:r>
              <a:rPr lang="cs-CZ" altLang="cs-CZ" dirty="0">
                <a:latin typeface="Calibri" panose="020F0502020204030204" pitchFamily="34" charset="0"/>
              </a:rPr>
              <a:t>d</a:t>
            </a:r>
            <a:r>
              <a:rPr lang="en-US" altLang="cs-CZ" dirty="0">
                <a:latin typeface="Calibri" panose="020F0502020204030204" pitchFamily="34" charset="0"/>
              </a:rPr>
              <a:t> of company</a:t>
            </a:r>
            <a:r>
              <a:rPr lang="cs-CZ" altLang="cs-CZ" dirty="0">
                <a:latin typeface="Calibri" panose="020F0502020204030204" pitchFamily="34" charset="0"/>
              </a:rPr>
              <a:t>.</a:t>
            </a:r>
          </a:p>
          <a:p>
            <a:pPr>
              <a:buFontTx/>
              <a:buChar char="•"/>
            </a:pPr>
            <a:r>
              <a:rPr lang="cs-CZ" altLang="cs-CZ" dirty="0" err="1">
                <a:latin typeface="Calibri" panose="020F0502020204030204" pitchFamily="34" charset="0"/>
              </a:rPr>
              <a:t>Council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Regulation</a:t>
            </a:r>
            <a:r>
              <a:rPr lang="cs-CZ" altLang="cs-CZ" dirty="0">
                <a:latin typeface="Calibri" panose="020F0502020204030204" pitchFamily="34" charset="0"/>
              </a:rPr>
              <a:t> (EC) No 2157/2001 on </a:t>
            </a:r>
            <a:r>
              <a:rPr lang="cs-CZ" altLang="cs-CZ" dirty="0" err="1">
                <a:latin typeface="Calibri" panose="020F0502020204030204" pitchFamily="34" charset="0"/>
              </a:rPr>
              <a:t>the</a:t>
            </a:r>
            <a:r>
              <a:rPr lang="cs-CZ" altLang="cs-CZ" dirty="0">
                <a:latin typeface="Calibri" panose="020F0502020204030204" pitchFamily="34" charset="0"/>
              </a:rPr>
              <a:t> Statute </a:t>
            </a:r>
            <a:r>
              <a:rPr lang="cs-CZ" altLang="cs-CZ" dirty="0" err="1">
                <a:latin typeface="Calibri" panose="020F0502020204030204" pitchFamily="34" charset="0"/>
              </a:rPr>
              <a:t>for</a:t>
            </a:r>
            <a:r>
              <a:rPr lang="cs-CZ" altLang="cs-CZ" dirty="0">
                <a:latin typeface="Calibri" panose="020F0502020204030204" pitchFamily="34" charset="0"/>
              </a:rPr>
              <a:t> a </a:t>
            </a:r>
            <a:r>
              <a:rPr lang="cs-CZ" altLang="cs-CZ" dirty="0" err="1">
                <a:latin typeface="Calibri" panose="020F0502020204030204" pitchFamily="34" charset="0"/>
              </a:rPr>
              <a:t>European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company</a:t>
            </a:r>
            <a:r>
              <a:rPr lang="cs-CZ" altLang="cs-CZ" dirty="0">
                <a:latin typeface="Calibri" panose="020F0502020204030204" pitchFamily="34" charset="0"/>
              </a:rPr>
              <a:t> (SE).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Directive 2001/86/EC supplementing the Statute for a European company with regard to the involvement of employees</a:t>
            </a:r>
            <a:r>
              <a:rPr lang="cs-CZ" altLang="cs-CZ" dirty="0">
                <a:latin typeface="Calibri" panose="020F0502020204030204" pitchFamily="34" charset="0"/>
              </a:rPr>
              <a:t>.</a:t>
            </a:r>
            <a:endParaRPr lang="en-US" altLang="cs-CZ" dirty="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In ever</a:t>
            </a:r>
            <a:r>
              <a:rPr lang="cs-CZ" altLang="cs-CZ" dirty="0">
                <a:latin typeface="Calibri" panose="020F0502020204030204" pitchFamily="34" charset="0"/>
              </a:rPr>
              <a:t>y</a:t>
            </a:r>
            <a:r>
              <a:rPr lang="en-US" altLang="cs-CZ" dirty="0">
                <a:latin typeface="Calibri" panose="020F0502020204030204" pitchFamily="34" charset="0"/>
              </a:rPr>
              <a:t> SE the workers' involvement arrangements must be established</a:t>
            </a:r>
            <a:r>
              <a:rPr lang="cs-CZ" altLang="cs-CZ" dirty="0">
                <a:latin typeface="Calibri" panose="020F0502020204030204" pitchFamily="34" charset="0"/>
              </a:rPr>
              <a:t>.</a:t>
            </a:r>
            <a:endParaRPr lang="en-US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51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Collective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Labour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Law</a:t>
            </a: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sz="3000" dirty="0">
                <a:latin typeface="Calibri" panose="020F0502020204030204" pitchFamily="34" charset="0"/>
              </a:rPr>
              <a:t>Worker</a:t>
            </a:r>
            <a:r>
              <a:rPr lang="cs-CZ" altLang="cs-CZ" sz="3000" dirty="0">
                <a:latin typeface="Calibri" panose="020F0502020204030204" pitchFamily="34" charset="0"/>
              </a:rPr>
              <a:t>s</a:t>
            </a:r>
            <a:r>
              <a:rPr lang="en-US" altLang="cs-CZ" sz="3000" dirty="0">
                <a:latin typeface="Calibri" panose="020F0502020204030204" pitchFamily="34" charset="0"/>
              </a:rPr>
              <a:t>'</a:t>
            </a:r>
            <a:r>
              <a:rPr lang="cs-CZ" altLang="cs-CZ" sz="3000" dirty="0">
                <a:latin typeface="Calibri" panose="020F0502020204030204" pitchFamily="34" charset="0"/>
              </a:rPr>
              <a:t> </a:t>
            </a:r>
            <a:r>
              <a:rPr lang="cs-CZ" altLang="cs-CZ" sz="3000" dirty="0" err="1">
                <a:latin typeface="Calibri" panose="020F0502020204030204" pitchFamily="34" charset="0"/>
              </a:rPr>
              <a:t>participation</a:t>
            </a:r>
            <a:r>
              <a:rPr lang="cs-CZ" altLang="cs-CZ" sz="3000" dirty="0">
                <a:latin typeface="Calibri" panose="020F0502020204030204" pitchFamily="34" charset="0"/>
              </a:rPr>
              <a:t> </a:t>
            </a:r>
            <a:r>
              <a:rPr lang="cs-CZ" altLang="cs-CZ" sz="3000" dirty="0" err="1">
                <a:latin typeface="Calibri" panose="020F0502020204030204" pitchFamily="34" charset="0"/>
              </a:rPr>
              <a:t>falls</a:t>
            </a:r>
            <a:r>
              <a:rPr lang="cs-CZ" altLang="cs-CZ" sz="3000" dirty="0">
                <a:latin typeface="Calibri" panose="020F0502020204030204" pitchFamily="34" charset="0"/>
              </a:rPr>
              <a:t> </a:t>
            </a:r>
            <a:r>
              <a:rPr lang="cs-CZ" altLang="cs-CZ" sz="3000" dirty="0" err="1">
                <a:latin typeface="Calibri" panose="020F0502020204030204" pitchFamily="34" charset="0"/>
              </a:rPr>
              <a:t>within</a:t>
            </a:r>
            <a:r>
              <a:rPr lang="cs-CZ" altLang="cs-CZ" sz="3000" dirty="0">
                <a:latin typeface="Calibri" panose="020F0502020204030204" pitchFamily="34" charset="0"/>
              </a:rPr>
              <a:t> </a:t>
            </a:r>
            <a:r>
              <a:rPr lang="cs-CZ" altLang="cs-CZ" sz="3000" dirty="0" err="1">
                <a:latin typeface="Calibri" panose="020F0502020204030204" pitchFamily="34" charset="0"/>
              </a:rPr>
              <a:t>the</a:t>
            </a:r>
            <a:r>
              <a:rPr lang="cs-CZ" altLang="cs-CZ" sz="3000" dirty="0">
                <a:latin typeface="Calibri" panose="020F0502020204030204" pitchFamily="34" charset="0"/>
              </a:rPr>
              <a:t> </a:t>
            </a:r>
            <a:r>
              <a:rPr lang="cs-CZ" altLang="cs-CZ" sz="3000" dirty="0" err="1">
                <a:latin typeface="Calibri" panose="020F0502020204030204" pitchFamily="34" charset="0"/>
              </a:rPr>
              <a:t>scope</a:t>
            </a:r>
            <a:r>
              <a:rPr lang="cs-CZ" altLang="cs-CZ" sz="3000" dirty="0">
                <a:latin typeface="Calibri" panose="020F0502020204030204" pitchFamily="34" charset="0"/>
              </a:rPr>
              <a:t> </a:t>
            </a:r>
            <a:r>
              <a:rPr lang="cs-CZ" altLang="cs-CZ" sz="3000" dirty="0" err="1">
                <a:latin typeface="Calibri" panose="020F0502020204030204" pitchFamily="34" charset="0"/>
              </a:rPr>
              <a:t>of</a:t>
            </a:r>
            <a:r>
              <a:rPr lang="cs-CZ" altLang="cs-CZ" sz="3000" dirty="0">
                <a:latin typeface="Calibri" panose="020F0502020204030204" pitchFamily="34" charset="0"/>
              </a:rPr>
              <a:t> </a:t>
            </a:r>
            <a:r>
              <a:rPr lang="en-US" altLang="cs-CZ" sz="3000" dirty="0">
                <a:latin typeface="Calibri" panose="020F0502020204030204" pitchFamily="34" charset="0"/>
              </a:rPr>
              <a:t>Collective </a:t>
            </a:r>
            <a:r>
              <a:rPr lang="cs-CZ" altLang="cs-CZ" sz="3000" dirty="0">
                <a:latin typeface="Calibri" panose="020F0502020204030204" pitchFamily="34" charset="0"/>
              </a:rPr>
              <a:t>l</a:t>
            </a:r>
            <a:r>
              <a:rPr lang="en-US" altLang="cs-CZ" sz="3000" dirty="0" err="1">
                <a:latin typeface="Calibri" panose="020F0502020204030204" pitchFamily="34" charset="0"/>
              </a:rPr>
              <a:t>abour</a:t>
            </a:r>
            <a:r>
              <a:rPr lang="en-US" altLang="cs-CZ" sz="3000" dirty="0">
                <a:latin typeface="Calibri" panose="020F0502020204030204" pitchFamily="34" charset="0"/>
              </a:rPr>
              <a:t> law</a:t>
            </a:r>
            <a:r>
              <a:rPr lang="cs-CZ" altLang="cs-CZ" sz="3000" dirty="0">
                <a:latin typeface="Calibri" panose="020F0502020204030204" pitchFamily="34" charset="0"/>
              </a:rPr>
              <a:t>.</a:t>
            </a:r>
            <a:endParaRPr lang="en-US" altLang="cs-CZ" sz="300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sz="3000" dirty="0">
                <a:latin typeface="Calibri" panose="020F0502020204030204" pitchFamily="34" charset="0"/>
              </a:rPr>
              <a:t>Collective </a:t>
            </a:r>
            <a:r>
              <a:rPr lang="cs-CZ" altLang="cs-CZ" sz="3000" dirty="0">
                <a:latin typeface="Calibri" panose="020F0502020204030204" pitchFamily="34" charset="0"/>
              </a:rPr>
              <a:t>l</a:t>
            </a:r>
            <a:r>
              <a:rPr lang="en-US" altLang="cs-CZ" sz="3000" dirty="0" err="1">
                <a:latin typeface="Calibri" panose="020F0502020204030204" pitchFamily="34" charset="0"/>
              </a:rPr>
              <a:t>abour</a:t>
            </a:r>
            <a:r>
              <a:rPr lang="en-US" altLang="cs-CZ" sz="3000" dirty="0">
                <a:latin typeface="Calibri" panose="020F0502020204030204" pitchFamily="34" charset="0"/>
              </a:rPr>
              <a:t> </a:t>
            </a:r>
            <a:r>
              <a:rPr lang="cs-CZ" altLang="cs-CZ" sz="3000" dirty="0">
                <a:latin typeface="Calibri" panose="020F0502020204030204" pitchFamily="34" charset="0"/>
              </a:rPr>
              <a:t>l</a:t>
            </a:r>
            <a:r>
              <a:rPr lang="en-US" altLang="cs-CZ" sz="3000" dirty="0">
                <a:latin typeface="Calibri" panose="020F0502020204030204" pitchFamily="34" charset="0"/>
              </a:rPr>
              <a:t>aw deals with relations between an employer and the collective of his employees represented by a worker’s representative</a:t>
            </a:r>
            <a:r>
              <a:rPr lang="cs-CZ" altLang="cs-CZ" sz="3000" dirty="0">
                <a:latin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sz="3000" dirty="0">
                <a:latin typeface="Calibri" panose="020F0502020204030204" pitchFamily="34" charset="0"/>
              </a:rPr>
              <a:t>Parties to the collective </a:t>
            </a:r>
            <a:r>
              <a:rPr lang="en-US" altLang="cs-CZ" sz="3000" dirty="0" err="1">
                <a:latin typeface="Calibri" panose="020F0502020204030204" pitchFamily="34" charset="0"/>
              </a:rPr>
              <a:t>labour</a:t>
            </a:r>
            <a:r>
              <a:rPr lang="en-US" altLang="cs-CZ" sz="3000" dirty="0">
                <a:latin typeface="Calibri" panose="020F0502020204030204" pitchFamily="34" charset="0"/>
              </a:rPr>
              <a:t> relations</a:t>
            </a:r>
            <a:r>
              <a:rPr lang="cs-CZ" altLang="cs-CZ" sz="3000" dirty="0">
                <a:latin typeface="Calibri" panose="020F050202020403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3000" dirty="0">
                <a:latin typeface="Calibri" panose="020F0502020204030204" pitchFamily="34" charset="0"/>
              </a:rPr>
              <a:t>e</a:t>
            </a:r>
            <a:r>
              <a:rPr lang="en-US" altLang="cs-CZ" sz="3000" dirty="0" err="1">
                <a:latin typeface="Calibri" panose="020F0502020204030204" pitchFamily="34" charset="0"/>
              </a:rPr>
              <a:t>mployer</a:t>
            </a:r>
            <a:r>
              <a:rPr lang="cs-CZ" altLang="cs-CZ" sz="3000" dirty="0">
                <a:latin typeface="Calibri" panose="020F0502020204030204" pitchFamily="34" charset="0"/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3000" dirty="0">
                <a:latin typeface="Calibri" panose="020F0502020204030204" pitchFamily="34" charset="0"/>
              </a:rPr>
              <a:t>workers' representative</a:t>
            </a:r>
            <a:r>
              <a:rPr lang="cs-CZ" altLang="cs-CZ" sz="3000" dirty="0" smtClean="0">
                <a:latin typeface="Calibri" panose="020F0502020204030204" pitchFamily="34" charset="0"/>
              </a:rPr>
              <a:t>.</a:t>
            </a:r>
            <a:endParaRPr lang="en-US" altLang="cs-CZ" sz="3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6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Worker</a:t>
            </a:r>
            <a:r>
              <a:rPr lang="cs-CZ" altLang="cs-CZ" dirty="0">
                <a:latin typeface="Calibri" panose="020F0502020204030204" pitchFamily="34" charset="0"/>
              </a:rPr>
              <a:t>s</a:t>
            </a:r>
            <a:r>
              <a:rPr lang="en-US" altLang="cs-CZ" dirty="0">
                <a:latin typeface="Calibri" panose="020F0502020204030204" pitchFamily="34" charset="0"/>
              </a:rPr>
              <a:t>' </a:t>
            </a:r>
            <a:r>
              <a:rPr lang="cs-CZ" altLang="cs-CZ" dirty="0" err="1">
                <a:latin typeface="Calibri" panose="020F0502020204030204" pitchFamily="34" charset="0"/>
              </a:rPr>
              <a:t>representatives</a:t>
            </a:r>
            <a:endParaRPr lang="cs-CZ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Types of workers’ representatives: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Trade unions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Works council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European works council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Other representatives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27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Trade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unions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Association of workers 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Freedom of Association</a:t>
            </a:r>
            <a:r>
              <a:rPr lang="cs-CZ" altLang="cs-CZ" dirty="0">
                <a:latin typeface="Calibri" panose="020F050202020403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>
                <a:latin typeface="Calibri" panose="020F0502020204030204" pitchFamily="34" charset="0"/>
              </a:rPr>
              <a:t>ILO </a:t>
            </a:r>
            <a:r>
              <a:rPr lang="en-US" altLang="cs-CZ" sz="2600" dirty="0">
                <a:latin typeface="Calibri" panose="020F0502020204030204" pitchFamily="34" charset="0"/>
              </a:rPr>
              <a:t>Convention</a:t>
            </a:r>
            <a:r>
              <a:rPr lang="cs-CZ" altLang="cs-CZ" sz="2600" dirty="0">
                <a:latin typeface="Calibri" panose="020F0502020204030204" pitchFamily="34" charset="0"/>
              </a:rPr>
              <a:t> No. 87 - </a:t>
            </a:r>
            <a:r>
              <a:rPr lang="en-US" altLang="cs-CZ" sz="2800" dirty="0">
                <a:latin typeface="Calibri" panose="020F0502020204030204" pitchFamily="34" charset="0"/>
              </a:rPr>
              <a:t>Freedom of Association and Protection of the Right to Organize </a:t>
            </a:r>
            <a:r>
              <a:rPr lang="cs-CZ" altLang="cs-CZ" sz="2800" dirty="0">
                <a:latin typeface="Calibri" panose="020F0502020204030204" pitchFamily="34" charset="0"/>
              </a:rPr>
              <a:t>(1948)</a:t>
            </a:r>
            <a:endParaRPr lang="en-US" altLang="cs-CZ" sz="280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Trade union organizations </a:t>
            </a:r>
            <a:r>
              <a:rPr lang="cs-CZ" altLang="cs-CZ" dirty="0">
                <a:latin typeface="Calibri" panose="020F0502020204030204" pitchFamily="34" charset="0"/>
              </a:rPr>
              <a:t>and </a:t>
            </a:r>
            <a:r>
              <a:rPr lang="en-US" altLang="cs-CZ" dirty="0">
                <a:latin typeface="Calibri" panose="020F0502020204030204" pitchFamily="34" charset="0"/>
              </a:rPr>
              <a:t>employer</a:t>
            </a:r>
            <a:r>
              <a:rPr lang="cs-CZ" altLang="cs-CZ" dirty="0">
                <a:latin typeface="Calibri" panose="020F0502020204030204" pitchFamily="34" charset="0"/>
              </a:rPr>
              <a:t>s</a:t>
            </a:r>
            <a:r>
              <a:rPr lang="en-US" altLang="cs-CZ" dirty="0">
                <a:latin typeface="Calibri" panose="020F0502020204030204" pitchFamily="34" charset="0"/>
              </a:rPr>
              <a:t>'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</a:rPr>
              <a:t>organizations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</a:rPr>
              <a:t>can associate to create federations and confederations</a:t>
            </a:r>
            <a:r>
              <a:rPr lang="en-US" altLang="cs-CZ" dirty="0" smtClean="0">
                <a:latin typeface="Calibri" panose="020F0502020204030204" pitchFamily="34" charset="0"/>
              </a:rPr>
              <a:t>.</a:t>
            </a:r>
            <a:endParaRPr lang="en-US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1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Worker</a:t>
            </a:r>
            <a:r>
              <a:rPr lang="cs-CZ" altLang="cs-CZ" dirty="0">
                <a:latin typeface="Calibri" panose="020F0502020204030204" pitchFamily="34" charset="0"/>
              </a:rPr>
              <a:t>s</a:t>
            </a:r>
            <a:r>
              <a:rPr lang="en-US" altLang="cs-CZ" dirty="0">
                <a:latin typeface="Calibri" panose="020F0502020204030204" pitchFamily="34" charset="0"/>
              </a:rPr>
              <a:t>' </a:t>
            </a:r>
            <a:r>
              <a:rPr lang="cs-CZ" altLang="cs-CZ" dirty="0" err="1">
                <a:latin typeface="Calibri" panose="020F0502020204030204" pitchFamily="34" charset="0"/>
              </a:rPr>
              <a:t>participation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Any mechanism,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 dirty="0">
                <a:latin typeface="Calibri" panose="020F0502020204030204" pitchFamily="34" charset="0"/>
              </a:rPr>
              <a:t>information,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 dirty="0">
                <a:latin typeface="Calibri" panose="020F0502020204030204" pitchFamily="34" charset="0"/>
              </a:rPr>
              <a:t>consultation,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 dirty="0">
                <a:latin typeface="Calibri" panose="020F0502020204030204" pitchFamily="34" charset="0"/>
              </a:rPr>
              <a:t>negotiation,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 dirty="0" err="1">
                <a:latin typeface="Calibri" panose="020F0502020204030204" pitchFamily="34" charset="0"/>
              </a:rPr>
              <a:t>other</a:t>
            </a:r>
            <a:r>
              <a:rPr lang="cs-CZ" altLang="cs-CZ" sz="2600" dirty="0">
                <a:latin typeface="Calibri" panose="020F0502020204030204" pitchFamily="34" charset="0"/>
              </a:rPr>
              <a:t> </a:t>
            </a:r>
            <a:r>
              <a:rPr lang="cs-CZ" altLang="cs-CZ" sz="2600" dirty="0" err="1">
                <a:latin typeface="Calibri" panose="020F0502020204030204" pitchFamily="34" charset="0"/>
              </a:rPr>
              <a:t>kind</a:t>
            </a:r>
            <a:r>
              <a:rPr lang="cs-CZ" altLang="cs-CZ" sz="2600" dirty="0">
                <a:latin typeface="Calibri" panose="020F0502020204030204" pitchFamily="34" charset="0"/>
              </a:rPr>
              <a:t> </a:t>
            </a:r>
            <a:r>
              <a:rPr lang="cs-CZ" altLang="cs-CZ" sz="2600" dirty="0" err="1">
                <a:latin typeface="Calibri" panose="020F0502020204030204" pitchFamily="34" charset="0"/>
              </a:rPr>
              <a:t>of</a:t>
            </a:r>
            <a:r>
              <a:rPr lang="cs-CZ" altLang="cs-CZ" sz="2600" dirty="0">
                <a:latin typeface="Calibri" panose="020F0502020204030204" pitchFamily="34" charset="0"/>
              </a:rPr>
              <a:t> </a:t>
            </a:r>
            <a:r>
              <a:rPr lang="en-US" altLang="cs-CZ" sz="2600" dirty="0">
                <a:latin typeface="Calibri" panose="020F0502020204030204" pitchFamily="34" charset="0"/>
              </a:rPr>
              <a:t>participation,</a:t>
            </a:r>
          </a:p>
          <a:p>
            <a:pPr>
              <a:buNone/>
            </a:pPr>
            <a:r>
              <a:rPr lang="en-US" altLang="cs-CZ" sz="2900" dirty="0">
                <a:latin typeface="Calibri" panose="020F0502020204030204" pitchFamily="34" charset="0"/>
              </a:rPr>
              <a:t>	through which workers</a:t>
            </a:r>
            <a:r>
              <a:rPr lang="en-US" altLang="cs-CZ" dirty="0">
                <a:latin typeface="Calibri" panose="020F0502020204030204" pitchFamily="34" charset="0"/>
              </a:rPr>
              <a:t>'</a:t>
            </a:r>
            <a:r>
              <a:rPr lang="en-US" altLang="cs-CZ" sz="2900" dirty="0">
                <a:latin typeface="Calibri" panose="020F0502020204030204" pitchFamily="34" charset="0"/>
              </a:rPr>
              <a:t> representative may exercise an influence on decisions to be taken within the company</a:t>
            </a:r>
            <a:r>
              <a:rPr lang="en-US" altLang="cs-CZ" sz="2900" dirty="0" smtClean="0">
                <a:latin typeface="Calibri" panose="020F0502020204030204" pitchFamily="34" charset="0"/>
              </a:rPr>
              <a:t>.</a:t>
            </a:r>
            <a:endParaRPr lang="en-US" altLang="cs-CZ" sz="29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2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Workers representatives' rights</a:t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Workers' participation is a controversial topic.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Some say it is an obstacle for the decision making process in companies.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Reasons </a:t>
            </a:r>
            <a:r>
              <a:rPr lang="cs-CZ" altLang="cs-CZ" dirty="0" err="1">
                <a:latin typeface="Calibri" panose="020F0502020204030204" pitchFamily="34" charset="0"/>
              </a:rPr>
              <a:t>for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</a:rPr>
              <a:t>importance of the workers' participation: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700" dirty="0">
                <a:latin typeface="Calibri" panose="020F0502020204030204" pitchFamily="34" charset="0"/>
              </a:rPr>
              <a:t>protection of workers</a:t>
            </a:r>
            <a:r>
              <a:rPr lang="en-US" altLang="cs-CZ" sz="2800" dirty="0">
                <a:latin typeface="Calibri" panose="020F0502020204030204" pitchFamily="34" charset="0"/>
              </a:rPr>
              <a:t>'</a:t>
            </a:r>
            <a:r>
              <a:rPr lang="en-US" altLang="cs-CZ" sz="2700" dirty="0">
                <a:latin typeface="Calibri" panose="020F0502020204030204" pitchFamily="34" charset="0"/>
              </a:rPr>
              <a:t> rights,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700" dirty="0">
                <a:latin typeface="Calibri" panose="020F0502020204030204" pitchFamily="34" charset="0"/>
              </a:rPr>
              <a:t>benefits for the companies.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009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Workers representatives' rights</a:t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sz="3200" dirty="0">
                <a:latin typeface="Calibri" panose="020F0502020204030204" pitchFamily="34" charset="0"/>
              </a:rPr>
              <a:t>Forms of participation: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</a:rPr>
              <a:t>r</a:t>
            </a:r>
            <a:r>
              <a:rPr lang="en-US" altLang="cs-CZ" sz="2800" dirty="0" err="1">
                <a:latin typeface="Calibri" panose="020F0502020204030204" pitchFamily="34" charset="0"/>
              </a:rPr>
              <a:t>ight</a:t>
            </a:r>
            <a:r>
              <a:rPr lang="en-US" altLang="cs-CZ" sz="2800" dirty="0">
                <a:latin typeface="Calibri" panose="020F0502020204030204" pitchFamily="34" charset="0"/>
              </a:rPr>
              <a:t> to information</a:t>
            </a:r>
            <a:r>
              <a:rPr lang="cs-CZ" altLang="cs-CZ" sz="2800" dirty="0">
                <a:latin typeface="Calibri" panose="020F0502020204030204" pitchFamily="34" charset="0"/>
              </a:rPr>
              <a:t>,</a:t>
            </a:r>
            <a:endParaRPr lang="en-US" altLang="cs-CZ" sz="2800" dirty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</a:rPr>
              <a:t>r</a:t>
            </a:r>
            <a:r>
              <a:rPr lang="en-US" altLang="cs-CZ" sz="2800" dirty="0" err="1">
                <a:latin typeface="Calibri" panose="020F0502020204030204" pitchFamily="34" charset="0"/>
              </a:rPr>
              <a:t>ight</a:t>
            </a:r>
            <a:r>
              <a:rPr lang="en-US" altLang="cs-CZ" sz="2800" dirty="0">
                <a:latin typeface="Calibri" panose="020F0502020204030204" pitchFamily="34" charset="0"/>
              </a:rPr>
              <a:t> to consultation</a:t>
            </a:r>
            <a:r>
              <a:rPr lang="cs-CZ" altLang="cs-CZ" sz="2800" dirty="0">
                <a:latin typeface="Calibri" panose="020F0502020204030204" pitchFamily="34" charset="0"/>
              </a:rPr>
              <a:t>,</a:t>
            </a:r>
            <a:endParaRPr lang="en-US" altLang="cs-CZ" sz="2800" dirty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</a:rPr>
              <a:t>j</a:t>
            </a:r>
            <a:r>
              <a:rPr lang="en-US" altLang="cs-CZ" sz="2800" dirty="0" err="1">
                <a:latin typeface="Calibri" panose="020F0502020204030204" pitchFamily="34" charset="0"/>
              </a:rPr>
              <a:t>oint</a:t>
            </a:r>
            <a:r>
              <a:rPr lang="en-US" altLang="cs-CZ" sz="2800" dirty="0">
                <a:latin typeface="Calibri" panose="020F0502020204030204" pitchFamily="34" charset="0"/>
              </a:rPr>
              <a:t> decision making (codetermination)</a:t>
            </a:r>
            <a:r>
              <a:rPr lang="cs-CZ" altLang="cs-CZ" sz="2800" dirty="0">
                <a:latin typeface="Calibri" panose="020F0502020204030204" pitchFamily="34" charset="0"/>
              </a:rPr>
              <a:t>,</a:t>
            </a:r>
            <a:endParaRPr lang="en-US" altLang="cs-CZ" sz="2800" dirty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Calibri" panose="020F0502020204030204" pitchFamily="34" charset="0"/>
              </a:rPr>
              <a:t>c</a:t>
            </a:r>
            <a:r>
              <a:rPr lang="en-US" altLang="cs-CZ" sz="2800" dirty="0" err="1">
                <a:latin typeface="Calibri" panose="020F0502020204030204" pitchFamily="34" charset="0"/>
              </a:rPr>
              <a:t>ollective</a:t>
            </a:r>
            <a:r>
              <a:rPr lang="en-US" altLang="cs-CZ" sz="2800" dirty="0">
                <a:latin typeface="Calibri" panose="020F0502020204030204" pitchFamily="34" charset="0"/>
              </a:rPr>
              <a:t> bargaining</a:t>
            </a:r>
            <a:r>
              <a:rPr lang="cs-CZ" altLang="cs-CZ" sz="2800" dirty="0">
                <a:latin typeface="Calibri" panose="020F0502020204030204" pitchFamily="34" charset="0"/>
              </a:rPr>
              <a:t>.</a:t>
            </a:r>
            <a:endParaRPr lang="en-US" altLang="cs-CZ" sz="28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99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Workers' participation in </a:t>
            </a:r>
            <a:r>
              <a:rPr lang="cs-CZ" altLang="cs-CZ" dirty="0">
                <a:latin typeface="Calibri" panose="020F0502020204030204" pitchFamily="34" charset="0"/>
              </a:rPr>
              <a:t>E</a:t>
            </a:r>
            <a:r>
              <a:rPr lang="en-US" altLang="cs-CZ" dirty="0">
                <a:latin typeface="Calibri" panose="020F0502020204030204" pitchFamily="34" charset="0"/>
              </a:rPr>
              <a:t>U law</a:t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Directive 20</a:t>
            </a:r>
            <a:r>
              <a:rPr lang="cs-CZ" altLang="cs-CZ" dirty="0">
                <a:latin typeface="Calibri" panose="020F0502020204030204" pitchFamily="34" charset="0"/>
              </a:rPr>
              <a:t>0</a:t>
            </a:r>
            <a:r>
              <a:rPr lang="en-US" altLang="cs-CZ" dirty="0">
                <a:latin typeface="Calibri" panose="020F0502020204030204" pitchFamily="34" charset="0"/>
              </a:rPr>
              <a:t>2/14/EC establishing a general framework for informing and consulting employees in the European Community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Directive 2009/</a:t>
            </a:r>
            <a:r>
              <a:rPr lang="cs-CZ" altLang="cs-CZ" dirty="0">
                <a:latin typeface="Calibri" panose="020F0502020204030204" pitchFamily="34" charset="0"/>
              </a:rPr>
              <a:t>38</a:t>
            </a:r>
            <a:r>
              <a:rPr lang="en-US" altLang="cs-CZ" dirty="0">
                <a:latin typeface="Calibri" panose="020F0502020204030204" pitchFamily="34" charset="0"/>
              </a:rPr>
              <a:t>/EC on the establishment of a European Works Council or a procedure in Community-scale undertakings and Community-scale groups of undertakings for the purposes of informing and consulting employees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Directive 2001/86/EC supplementing the Statute for a European company with regard to the involvement of </a:t>
            </a:r>
            <a:r>
              <a:rPr lang="en-US" altLang="cs-CZ" dirty="0" smtClean="0">
                <a:latin typeface="Calibri" panose="020F0502020204030204" pitchFamily="34" charset="0"/>
              </a:rPr>
              <a:t>employees</a:t>
            </a:r>
            <a:endParaRPr lang="en-US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90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European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Workers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´ </a:t>
            </a:r>
            <a:r>
              <a:rPr kumimoji="0" lang="cs-CZ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Participation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>
                <a:latin typeface="Calibri" panose="020F0502020204030204" pitchFamily="34" charset="0"/>
              </a:rPr>
              <a:t>Inform</a:t>
            </a:r>
            <a:r>
              <a:rPr lang="cs-CZ" altLang="cs-CZ" dirty="0" err="1">
                <a:latin typeface="Calibri" panose="020F0502020204030204" pitchFamily="34" charset="0"/>
              </a:rPr>
              <a:t>ation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</a:rPr>
              <a:t>an</a:t>
            </a:r>
            <a:r>
              <a:rPr lang="cs-CZ" altLang="cs-CZ" dirty="0">
                <a:latin typeface="Calibri" panose="020F0502020204030204" pitchFamily="34" charset="0"/>
              </a:rPr>
              <a:t>d</a:t>
            </a:r>
            <a:r>
              <a:rPr lang="en-US" altLang="cs-CZ" dirty="0">
                <a:latin typeface="Calibri" panose="020F0502020204030204" pitchFamily="34" charset="0"/>
              </a:rPr>
              <a:t> Consult</a:t>
            </a:r>
            <a:r>
              <a:rPr lang="cs-CZ" altLang="cs-CZ" dirty="0" err="1">
                <a:latin typeface="Calibri" panose="020F0502020204030204" pitchFamily="34" charset="0"/>
              </a:rPr>
              <a:t>ation</a:t>
            </a:r>
            <a:endParaRPr lang="en-US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Employers must provide information and consultation if they have at least 50 </a:t>
            </a:r>
            <a:r>
              <a:rPr lang="cs-CZ" altLang="cs-CZ" dirty="0">
                <a:latin typeface="Calibri" panose="020F0502020204030204" pitchFamily="34" charset="0"/>
              </a:rPr>
              <a:t>(</a:t>
            </a:r>
            <a:r>
              <a:rPr lang="en-US" altLang="cs-CZ" dirty="0">
                <a:latin typeface="Calibri" panose="020F0502020204030204" pitchFamily="34" charset="0"/>
              </a:rPr>
              <a:t>or 20</a:t>
            </a:r>
            <a:r>
              <a:rPr lang="cs-CZ" altLang="cs-CZ" dirty="0">
                <a:latin typeface="Calibri" panose="020F0502020204030204" pitchFamily="34" charset="0"/>
              </a:rPr>
              <a:t>)</a:t>
            </a:r>
            <a:r>
              <a:rPr lang="en-US" altLang="cs-CZ" dirty="0">
                <a:latin typeface="Calibri" panose="020F0502020204030204" pitchFamily="34" charset="0"/>
              </a:rPr>
              <a:t> employees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Employees must be informed or consulted directly, or through a representative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Scope of information and consultation: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 dirty="0">
                <a:latin typeface="Calibri" panose="020F0502020204030204" pitchFamily="34" charset="0"/>
              </a:rPr>
              <a:t>Priority may be given to an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 dirty="0">
                <a:latin typeface="Calibri" panose="020F0502020204030204" pitchFamily="34" charset="0"/>
              </a:rPr>
              <a:t>Art. 4 Directive 2002/14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325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orkers Participation_ENG.potx" id="{276092E9-43F7-466B-8C5E-140CF9815756}" vid="{7461BA48-D483-41D4-8F1F-459DF83CC5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711</Words>
  <Application>Microsoft Office PowerPoint</Application>
  <PresentationFormat>Širokoúhlá obrazovka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Wingdings</vt:lpstr>
      <vt:lpstr>Motiv Office</vt:lpstr>
      <vt:lpstr>Presentation_MU_EN</vt:lpstr>
      <vt:lpstr>Workers' Participation</vt:lpstr>
      <vt:lpstr>Collective Labour Law</vt:lpstr>
      <vt:lpstr>Workers' representatives</vt:lpstr>
      <vt:lpstr>Trade unions </vt:lpstr>
      <vt:lpstr>Workers' participation </vt:lpstr>
      <vt:lpstr>Workers representatives' rights </vt:lpstr>
      <vt:lpstr>Workers representatives' rights </vt:lpstr>
      <vt:lpstr>Workers' participation in EU law </vt:lpstr>
      <vt:lpstr>Information and Consultation</vt:lpstr>
      <vt:lpstr>Protection of employees´ representatives</vt:lpstr>
      <vt:lpstr>European Works Council</vt:lpstr>
      <vt:lpstr>European Works Councils</vt:lpstr>
      <vt:lpstr>European Works Councils </vt:lpstr>
      <vt:lpstr>Societas Europea (SE)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Workers' Participation</dc:title>
  <dc:creator>104220</dc:creator>
  <cp:lastModifiedBy>104220</cp:lastModifiedBy>
  <cp:revision>1</cp:revision>
  <dcterms:created xsi:type="dcterms:W3CDTF">2020-05-24T12:31:23Z</dcterms:created>
  <dcterms:modified xsi:type="dcterms:W3CDTF">2020-05-24T12:31:52Z</dcterms:modified>
</cp:coreProperties>
</file>