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7" r:id="rId3"/>
    <p:sldId id="258" r:id="rId4"/>
    <p:sldId id="259" r:id="rId5"/>
    <p:sldId id="260" r:id="rId6"/>
    <p:sldId id="261" r:id="rId7"/>
    <p:sldId id="263" r:id="rId8"/>
    <p:sldId id="264" r:id="rId9"/>
    <p:sldId id="262" r:id="rId10"/>
    <p:sldId id="265" r:id="rId11"/>
    <p:sldId id="266" r:id="rId12"/>
    <p:sldId id="267" r:id="rId13"/>
    <p:sldId id="268" r:id="rId14"/>
    <p:sldId id="269" r:id="rId15"/>
    <p:sldId id="275" r:id="rId16"/>
    <p:sldId id="274" r:id="rId17"/>
    <p:sldId id="270" r:id="rId18"/>
    <p:sldId id="271" r:id="rId19"/>
    <p:sldId id="272" r:id="rId20"/>
    <p:sldId id="273" r:id="rId21"/>
    <p:sldId id="276" r:id="rId22"/>
    <p:sldId id="277" r:id="rId23"/>
    <p:sldId id="278" r:id="rId24"/>
    <p:sldId id="279" r:id="rId25"/>
    <p:sldId id="280"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1" d="100"/>
          <a:sy n="111" d="100"/>
        </p:scale>
        <p:origin x="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cs-CZ"/>
              <a:t>Kliknutím lze upravit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cs-CZ"/>
              <a:t>Kliknutím lze upravit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7" name="Date Placeholder 6"/>
          <p:cNvSpPr>
            <a:spLocks noGrp="1"/>
          </p:cNvSpPr>
          <p:nvPr>
            <p:ph type="dt" sz="half" idx="10"/>
          </p:nvPr>
        </p:nvSpPr>
        <p:spPr/>
        <p:txBody>
          <a:bodyPr/>
          <a:lstStyle/>
          <a:p>
            <a:fld id="{1160EA64-D806-43AC-9DF2-F8C432F32B4C}" type="datetimeFigureOut">
              <a:rPr lang="en-US" dirty="0"/>
              <a:t>4/1/20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583436" y="3143250"/>
            <a:ext cx="4270248" cy="259677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7" name="Date Placeholder 6"/>
          <p:cNvSpPr>
            <a:spLocks noGrp="1"/>
          </p:cNvSpPr>
          <p:nvPr>
            <p:ph type="dt" sz="half" idx="10"/>
          </p:nvPr>
        </p:nvSpPr>
        <p:spPr/>
        <p:txBody>
          <a:bodyPr/>
          <a:lstStyle/>
          <a:p>
            <a:fld id="{4F7D4976-E339-4826-83B7-FBD03F55ECF8}" type="datetimeFigureOut">
              <a:rPr lang="en-US" dirty="0"/>
              <a:t>4/1/20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cs-CZ"/>
              <a:t>Kliknutím lze upravit styl.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cs-CZ"/>
              <a:t>Kliknutím lze upravit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9" name="Date Placeholder 8"/>
          <p:cNvSpPr>
            <a:spLocks noGrp="1"/>
          </p:cNvSpPr>
          <p:nvPr>
            <p:ph type="dt" sz="half" idx="10"/>
          </p:nvPr>
        </p:nvSpPr>
        <p:spPr/>
        <p:txBody>
          <a:bodyPr/>
          <a:lstStyle/>
          <a:p>
            <a:fld id="{D1BE4249-C0D0-4B06-8692-E8BB871AF643}" type="datetimeFigureOut">
              <a:rPr lang="en-US" dirty="0"/>
              <a:t>4/1/20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dirty="0"/>
              <a:t>EEA Law</a:t>
            </a:r>
          </a:p>
        </p:txBody>
      </p:sp>
      <p:sp>
        <p:nvSpPr>
          <p:cNvPr id="3" name="Podnadpis 2"/>
          <p:cNvSpPr>
            <a:spLocks noGrp="1"/>
          </p:cNvSpPr>
          <p:nvPr>
            <p:ph type="subTitle" idx="1"/>
          </p:nvPr>
        </p:nvSpPr>
        <p:spPr/>
        <p:txBody>
          <a:bodyPr/>
          <a:lstStyle/>
          <a:p>
            <a:r>
              <a:rPr lang="en-GB" dirty="0"/>
              <a:t>Basics of EEA agreement</a:t>
            </a:r>
          </a:p>
        </p:txBody>
      </p:sp>
      <p:pic>
        <p:nvPicPr>
          <p:cNvPr id="4" name="Nahraný zvuk" descr="Nahraný zvuk">
            <a:hlinkClick r:id="" action="ppaction://media"/>
            <a:extLst>
              <a:ext uri="{FF2B5EF4-FFF2-40B4-BE49-F238E27FC236}">
                <a16:creationId xmlns:a16="http://schemas.microsoft.com/office/drawing/2014/main" id="{94ABEA31-87B6-8F4E-ABDE-FCBBCEBAC4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9203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Application of legal acts</a:t>
            </a:r>
          </a:p>
        </p:txBody>
      </p:sp>
      <p:sp>
        <p:nvSpPr>
          <p:cNvPr id="3" name="Zástupný symbol pro obsah 2"/>
          <p:cNvSpPr>
            <a:spLocks noGrp="1"/>
          </p:cNvSpPr>
          <p:nvPr>
            <p:ph idx="1"/>
          </p:nvPr>
        </p:nvSpPr>
        <p:spPr/>
        <p:txBody>
          <a:bodyPr/>
          <a:lstStyle/>
          <a:p>
            <a:pPr marL="0" indent="0">
              <a:buNone/>
            </a:pPr>
            <a:r>
              <a:rPr lang="en-GB" dirty="0"/>
              <a:t>Joint Committee decision of approval -&gt; incorporation to agreement-&gt; transposition to the national law (with some exceptions, which become part of national law IMMEDIATELY) </a:t>
            </a:r>
          </a:p>
          <a:p>
            <a:pPr>
              <a:buFontTx/>
              <a:buChar char="-"/>
            </a:pPr>
            <a:r>
              <a:rPr lang="en-GB" dirty="0"/>
              <a:t>Either decision by government, </a:t>
            </a:r>
          </a:p>
          <a:p>
            <a:pPr>
              <a:buFontTx/>
              <a:buChar char="-"/>
            </a:pPr>
            <a:r>
              <a:rPr lang="en-GB" dirty="0"/>
              <a:t>might be parliamentary approval needed. </a:t>
            </a:r>
          </a:p>
          <a:p>
            <a:pPr>
              <a:buFontTx/>
              <a:buChar char="-"/>
            </a:pPr>
            <a:r>
              <a:rPr lang="en-GB" dirty="0"/>
              <a:t>Transposition is a formal task, and the acts can only be adjusted technically at this point. </a:t>
            </a:r>
          </a:p>
          <a:p>
            <a:pPr>
              <a:buFontTx/>
              <a:buChar char="-"/>
            </a:pPr>
            <a:r>
              <a:rPr lang="en-GB" dirty="0"/>
              <a:t>There are provisions specifying that the EFTA countries should be involved in preparing EU acts.</a:t>
            </a:r>
          </a:p>
        </p:txBody>
      </p:sp>
      <p:pic>
        <p:nvPicPr>
          <p:cNvPr id="4" name="Nahraný zvuk" descr="Nahraný zvuk">
            <a:hlinkClick r:id="" action="ppaction://media"/>
            <a:extLst>
              <a:ext uri="{FF2B5EF4-FFF2-40B4-BE49-F238E27FC236}">
                <a16:creationId xmlns:a16="http://schemas.microsoft.com/office/drawing/2014/main" id="{24EAD3F1-3950-3540-801E-8E41334274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9276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Monitoring of Transposition and application</a:t>
            </a:r>
          </a:p>
        </p:txBody>
      </p:sp>
      <p:sp>
        <p:nvSpPr>
          <p:cNvPr id="3" name="Zástupný symbol pro obsah 2"/>
          <p:cNvSpPr>
            <a:spLocks noGrp="1"/>
          </p:cNvSpPr>
          <p:nvPr>
            <p:ph idx="1"/>
          </p:nvPr>
        </p:nvSpPr>
        <p:spPr/>
        <p:txBody>
          <a:bodyPr/>
          <a:lstStyle/>
          <a:p>
            <a:r>
              <a:rPr lang="en-US" dirty="0"/>
              <a:t>EFTA Surveillance Authority and the EFTA Court. </a:t>
            </a:r>
          </a:p>
          <a:p>
            <a:r>
              <a:rPr lang="en-US" dirty="0"/>
              <a:t>The EFTA Surveillance Authority maintains an internal market scoreboard that tracks the implementation of legislation in the EEA countries.</a:t>
            </a:r>
          </a:p>
          <a:p>
            <a:pPr algn="just"/>
            <a:r>
              <a:rPr lang="en-US" dirty="0"/>
              <a:t>The EFTA Court - fulfils the judicial function within the EFTA system, interpreting the Agreement on the European Economic Area with regard to the EFTA States party to the Agreement. </a:t>
            </a:r>
            <a:endParaRPr lang="en-GB" dirty="0"/>
          </a:p>
        </p:txBody>
      </p:sp>
      <p:pic>
        <p:nvPicPr>
          <p:cNvPr id="4" name="Nahraný zvuk" descr="Nahraný zvuk">
            <a:hlinkClick r:id="" action="ppaction://media"/>
            <a:extLst>
              <a:ext uri="{FF2B5EF4-FFF2-40B4-BE49-F238E27FC236}">
                <a16:creationId xmlns:a16="http://schemas.microsoft.com/office/drawing/2014/main" id="{447951C2-CB2F-5548-B1DE-5C8565ADF1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64795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Role of Parliaments</a:t>
            </a:r>
          </a:p>
        </p:txBody>
      </p:sp>
      <p:sp>
        <p:nvSpPr>
          <p:cNvPr id="3" name="Zástupný symbol pro obsah 2"/>
          <p:cNvSpPr>
            <a:spLocks noGrp="1"/>
          </p:cNvSpPr>
          <p:nvPr>
            <p:ph idx="1"/>
          </p:nvPr>
        </p:nvSpPr>
        <p:spPr>
          <a:xfrm>
            <a:off x="861237" y="2153412"/>
            <a:ext cx="10154093" cy="4396244"/>
          </a:xfrm>
        </p:spPr>
        <p:txBody>
          <a:bodyPr>
            <a:normAutofit/>
          </a:bodyPr>
          <a:lstStyle/>
          <a:p>
            <a:r>
              <a:rPr lang="en-US" dirty="0"/>
              <a:t>Both the European Parliament and the national parliaments of the EFTA-EEA states are closely involved in monitoring the EEA Agreement. </a:t>
            </a:r>
          </a:p>
          <a:p>
            <a:r>
              <a:rPr lang="en-US" dirty="0"/>
              <a:t>Article 95 of the agreement establishes an EEA Joint Parliamentary Committee (JPC), which meets twice a year. </a:t>
            </a:r>
          </a:p>
          <a:p>
            <a:pPr algn="just"/>
            <a:r>
              <a:rPr lang="en-US" dirty="0"/>
              <a:t>The European Parliament and the EEA national parliaments take turns hosting this committee, whose chair alternates annually between a Member of the European Parliament and an EEA national parliamentarian. </a:t>
            </a:r>
          </a:p>
          <a:p>
            <a:r>
              <a:rPr lang="en-US" dirty="0"/>
              <a:t>Each delegation is composed of 12 members. Parliamentarians from the Swiss Federal Assembly attend the meetings as observers. </a:t>
            </a:r>
          </a:p>
          <a:p>
            <a:r>
              <a:rPr lang="en-US" dirty="0"/>
              <a:t>All EU legislation that applies to the EEA is scrutinized by the EEA JPC, whose members have the right to put oral and written questions to representatives of the EEA Council and the EEA Joint Committee and to express their views in reports or resolutions. </a:t>
            </a:r>
          </a:p>
          <a:p>
            <a:r>
              <a:rPr lang="en-US" dirty="0"/>
              <a:t>The same procedure holds for scrutinizing the implementation of legislation.</a:t>
            </a:r>
            <a:endParaRPr lang="en-GB" dirty="0"/>
          </a:p>
        </p:txBody>
      </p:sp>
      <p:pic>
        <p:nvPicPr>
          <p:cNvPr id="4" name="Nahraný zvuk" descr="Nahraný zvuk">
            <a:hlinkClick r:id="" action="ppaction://media"/>
            <a:extLst>
              <a:ext uri="{FF2B5EF4-FFF2-40B4-BE49-F238E27FC236}">
                <a16:creationId xmlns:a16="http://schemas.microsoft.com/office/drawing/2014/main" id="{5A1265A6-9B21-AF48-A8C8-386B43995D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09125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Problem of EU agencies </a:t>
            </a:r>
          </a:p>
        </p:txBody>
      </p:sp>
      <p:sp>
        <p:nvSpPr>
          <p:cNvPr id="3" name="Zástupný symbol pro obsah 2"/>
          <p:cNvSpPr>
            <a:spLocks noGrp="1"/>
          </p:cNvSpPr>
          <p:nvPr>
            <p:ph idx="1"/>
          </p:nvPr>
        </p:nvSpPr>
        <p:spPr/>
        <p:txBody>
          <a:bodyPr>
            <a:normAutofit lnSpcReduction="10000"/>
          </a:bodyPr>
          <a:lstStyle/>
          <a:p>
            <a:r>
              <a:rPr lang="en-GB" dirty="0"/>
              <a:t>We can find lot of agencies in EU for different areas</a:t>
            </a:r>
          </a:p>
          <a:p>
            <a:pPr algn="just"/>
            <a:r>
              <a:rPr lang="en-GB" dirty="0"/>
              <a:t>adopting various measures or decisions relevant to the EEA, which EFTA states  adopt to their own law. The problem is they don</a:t>
            </a:r>
            <a:r>
              <a:rPr lang="uk-UA" dirty="0"/>
              <a:t>’</a:t>
            </a:r>
            <a:r>
              <a:rPr lang="en-GB" dirty="0"/>
              <a:t>t have their own representative with right to vote (these countries have only some kind of assessor) and thus these countries can not express qualified opinion for such acts. Their Vote is only advisory.</a:t>
            </a:r>
          </a:p>
          <a:p>
            <a:pPr algn="just"/>
            <a:r>
              <a:rPr lang="en-GB" dirty="0"/>
              <a:t>The second obstacle is consequently the fact that once the EEA Joint Committee decides on the implementation of an act into the EEA Agreement, it must be followed by adaptation of the legislative procedure into national law, because the Constitution of EFTA countries does not permit any other possibility.</a:t>
            </a:r>
          </a:p>
        </p:txBody>
      </p:sp>
      <p:pic>
        <p:nvPicPr>
          <p:cNvPr id="4" name="Nahraný zvuk" descr="Nahraný zvuk">
            <a:hlinkClick r:id="" action="ppaction://media"/>
            <a:extLst>
              <a:ext uri="{FF2B5EF4-FFF2-40B4-BE49-F238E27FC236}">
                <a16:creationId xmlns:a16="http://schemas.microsoft.com/office/drawing/2014/main" id="{80C5F923-0AED-7541-882C-B79840FD82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9770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Problem of implementation</a:t>
            </a:r>
          </a:p>
        </p:txBody>
      </p:sp>
      <p:sp>
        <p:nvSpPr>
          <p:cNvPr id="3" name="Zástupný symbol pro obsah 2"/>
          <p:cNvSpPr>
            <a:spLocks noGrp="1"/>
          </p:cNvSpPr>
          <p:nvPr>
            <p:ph idx="1"/>
          </p:nvPr>
        </p:nvSpPr>
        <p:spPr>
          <a:xfrm>
            <a:off x="1052623" y="2638044"/>
            <a:ext cx="9941441" cy="3869082"/>
          </a:xfrm>
        </p:spPr>
        <p:txBody>
          <a:bodyPr>
            <a:normAutofit/>
          </a:bodyPr>
          <a:lstStyle/>
          <a:p>
            <a:pPr marL="0" indent="0">
              <a:buNone/>
            </a:pPr>
            <a:r>
              <a:rPr lang="en-GB" dirty="0"/>
              <a:t>Implementation of legal norms is quite arduous and complicated</a:t>
            </a:r>
          </a:p>
          <a:p>
            <a:pPr marL="0" indent="0">
              <a:buNone/>
            </a:pPr>
            <a:endParaRPr lang="en-GB" dirty="0"/>
          </a:p>
          <a:p>
            <a:pPr marL="0" indent="0">
              <a:buNone/>
            </a:pPr>
            <a:r>
              <a:rPr lang="en-GB" dirty="0"/>
              <a:t>Great delay of EFTA countries with the implementation, especially in legally binding acts of EU agencies</a:t>
            </a:r>
          </a:p>
          <a:p>
            <a:pPr marL="0" indent="0">
              <a:buNone/>
            </a:pPr>
            <a:endParaRPr lang="en-GB" dirty="0"/>
          </a:p>
          <a:p>
            <a:pPr marL="0" indent="0">
              <a:buNone/>
            </a:pPr>
            <a:r>
              <a:rPr lang="en-GB" dirty="0"/>
              <a:t>Since 1994 has been implemented more than 7,000 EU legal norms</a:t>
            </a:r>
          </a:p>
        </p:txBody>
      </p:sp>
      <p:pic>
        <p:nvPicPr>
          <p:cNvPr id="4" name="Nahraný zvuk" descr="Nahraný zvuk">
            <a:hlinkClick r:id="" action="ppaction://media"/>
            <a:extLst>
              <a:ext uri="{FF2B5EF4-FFF2-40B4-BE49-F238E27FC236}">
                <a16:creationId xmlns:a16="http://schemas.microsoft.com/office/drawing/2014/main" id="{0BBBA56D-6793-BE49-A1EC-54F5F8AE2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1013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Implementation “speciality” in Norway</a:t>
            </a:r>
          </a:p>
        </p:txBody>
      </p:sp>
      <p:sp>
        <p:nvSpPr>
          <p:cNvPr id="3" name="Zástupný symbol pro obsah 2"/>
          <p:cNvSpPr>
            <a:spLocks noGrp="1"/>
          </p:cNvSpPr>
          <p:nvPr>
            <p:ph idx="1"/>
          </p:nvPr>
        </p:nvSpPr>
        <p:spPr>
          <a:xfrm>
            <a:off x="2231136" y="2638044"/>
            <a:ext cx="7729728" cy="3603730"/>
          </a:xfrm>
        </p:spPr>
        <p:txBody>
          <a:bodyPr>
            <a:normAutofit/>
          </a:bodyPr>
          <a:lstStyle/>
          <a:p>
            <a:pPr marL="0" indent="0">
              <a:buNone/>
            </a:pPr>
            <a:r>
              <a:rPr lang="en-GB" dirty="0"/>
              <a:t>Norway has a very pragmatic legal system, when we talk about the language versions of the legislation, since a large number of EU law is effective as a part of Norwegian law, before they are translated into Norwegian language</a:t>
            </a:r>
            <a:r>
              <a:rPr lang="cs-CZ" dirty="0"/>
              <a:t>.</a:t>
            </a:r>
            <a:endParaRPr lang="en-GB" dirty="0"/>
          </a:p>
          <a:p>
            <a:pPr marL="0" indent="0" algn="just">
              <a:buNone/>
            </a:pPr>
            <a:r>
              <a:rPr lang="en-GB" dirty="0"/>
              <a:t>This legislation at that time already been published in English and Swedish (Official Journal of the EU), which everyone in Norway understands. In Norway, the legal language is not exclusively Norwegian</a:t>
            </a:r>
            <a:r>
              <a:rPr lang="cs-CZ" dirty="0"/>
              <a:t>. </a:t>
            </a:r>
          </a:p>
          <a:p>
            <a:pPr marL="0" indent="0" algn="just">
              <a:buNone/>
            </a:pPr>
            <a:r>
              <a:rPr lang="en-GB" dirty="0"/>
              <a:t>The EEA Agreement has no provisions such as Art. 297 TFEU (the procedure adapting legislation). So the decision of the EEA Join Committee may enter into force even before the legal text of the regulations is published in Norwegian or Icelandic language in the EEA Official Journal (where all new legislation of the EEA is published similarly as is the case with EU rules).</a:t>
            </a:r>
          </a:p>
        </p:txBody>
      </p:sp>
      <p:pic>
        <p:nvPicPr>
          <p:cNvPr id="4" name="Nahraný zvuk" descr="Nahraný zvuk">
            <a:hlinkClick r:id="" action="ppaction://media"/>
            <a:extLst>
              <a:ext uri="{FF2B5EF4-FFF2-40B4-BE49-F238E27FC236}">
                <a16:creationId xmlns:a16="http://schemas.microsoft.com/office/drawing/2014/main" id="{A8BEAAB6-22B3-C841-A423-C52D43FF4F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523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Reasons of implementation delay</a:t>
            </a:r>
          </a:p>
        </p:txBody>
      </p:sp>
      <p:sp>
        <p:nvSpPr>
          <p:cNvPr id="3" name="Zástupný symbol pro obsah 2"/>
          <p:cNvSpPr>
            <a:spLocks noGrp="1"/>
          </p:cNvSpPr>
          <p:nvPr>
            <p:ph idx="1"/>
          </p:nvPr>
        </p:nvSpPr>
        <p:spPr/>
        <p:txBody>
          <a:bodyPr/>
          <a:lstStyle/>
          <a:p>
            <a:pPr marL="0" indent="0">
              <a:buNone/>
            </a:pPr>
            <a:r>
              <a:rPr lang="en-GB" dirty="0"/>
              <a:t>It may be caused by overloaded EEA Joint Committee, but its rather a situation when some of the countries in the of the EEA Joint Committee block or cause delays of transposition intentionally.</a:t>
            </a:r>
          </a:p>
          <a:p>
            <a:pPr marL="0" indent="0">
              <a:buNone/>
            </a:pPr>
            <a:r>
              <a:rPr lang="en-GB" dirty="0"/>
              <a:t>EFTA countries may delay the moment when implementation of European regulations come into force even after the agreement was reached in the EEA Joint Committee by applying the need for putting the decision in accordance with the Constitution(e.g. parliamentary ratification). Subsequently, the deadline for transposition of such a decision into national law is six months, but if the delay is announced in advance of this deadline, the decision of the EEA Joint Committee will remain ineffective.</a:t>
            </a:r>
          </a:p>
        </p:txBody>
      </p:sp>
      <p:pic>
        <p:nvPicPr>
          <p:cNvPr id="4" name="Nahraný zvuk" descr="Nahraný zvuk">
            <a:hlinkClick r:id="" action="ppaction://media"/>
            <a:extLst>
              <a:ext uri="{FF2B5EF4-FFF2-40B4-BE49-F238E27FC236}">
                <a16:creationId xmlns:a16="http://schemas.microsoft.com/office/drawing/2014/main" id="{5B22B4BE-9B5F-3D43-818C-76F2685BC8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638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Possible solution</a:t>
            </a:r>
          </a:p>
        </p:txBody>
      </p:sp>
      <p:sp>
        <p:nvSpPr>
          <p:cNvPr id="3" name="Zástupný symbol pro obsah 2"/>
          <p:cNvSpPr>
            <a:spLocks noGrp="1"/>
          </p:cNvSpPr>
          <p:nvPr>
            <p:ph idx="1"/>
          </p:nvPr>
        </p:nvSpPr>
        <p:spPr/>
        <p:txBody>
          <a:bodyPr/>
          <a:lstStyle/>
          <a:p>
            <a:pPr algn="just"/>
            <a:r>
              <a:rPr lang="en-GB" dirty="0"/>
              <a:t>EFTA countries has tried to solve this problem several times by adopting unilateral transposition of some provisions into their national law, but these are only temporary solutions with unclear legal basis.</a:t>
            </a:r>
          </a:p>
          <a:p>
            <a:pPr lvl="2"/>
            <a:r>
              <a:rPr lang="en-GB" u="sng" dirty="0"/>
              <a:t>-&gt; why?</a:t>
            </a:r>
          </a:p>
          <a:p>
            <a:pPr algn="just"/>
            <a:r>
              <a:rPr lang="en-GB" dirty="0"/>
              <a:t>Mainly because they do not guarantee that the EU and member states recognize such acts as equivalent to a legally binding EU / EEA regulations. </a:t>
            </a:r>
          </a:p>
          <a:p>
            <a:pPr algn="just"/>
            <a:r>
              <a:rPr lang="en-GB" dirty="0"/>
              <a:t>Equally they  do not provide to economic entities the EFTA countries any rights that can be invoked within the EU pillar relating to the the EEA</a:t>
            </a:r>
          </a:p>
        </p:txBody>
      </p:sp>
      <p:pic>
        <p:nvPicPr>
          <p:cNvPr id="4" name="Nahraný zvuk" descr="Nahraný zvuk">
            <a:hlinkClick r:id="" action="ppaction://media"/>
            <a:extLst>
              <a:ext uri="{FF2B5EF4-FFF2-40B4-BE49-F238E27FC236}">
                <a16:creationId xmlns:a16="http://schemas.microsoft.com/office/drawing/2014/main" id="{4AC3D055-76B3-6645-B7E3-D6449E7198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704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Another Solution - EU agencies</a:t>
            </a:r>
          </a:p>
        </p:txBody>
      </p:sp>
      <p:sp>
        <p:nvSpPr>
          <p:cNvPr id="3" name="Zástupný symbol pro obsah 2"/>
          <p:cNvSpPr>
            <a:spLocks noGrp="1"/>
          </p:cNvSpPr>
          <p:nvPr>
            <p:ph idx="1"/>
          </p:nvPr>
        </p:nvSpPr>
        <p:spPr>
          <a:xfrm>
            <a:off x="329609" y="2232838"/>
            <a:ext cx="11642651" cy="4401878"/>
          </a:xfrm>
        </p:spPr>
        <p:txBody>
          <a:bodyPr>
            <a:normAutofit/>
          </a:bodyPr>
          <a:lstStyle/>
          <a:p>
            <a:r>
              <a:rPr lang="en-GB" b="1" dirty="0"/>
              <a:t>SOLUTION: </a:t>
            </a:r>
            <a:r>
              <a:rPr lang="en-GB" dirty="0"/>
              <a:t>if the representatives of the competent national authorities of EFTA countries would have  become full members of the EU agencies, including the right to vote and decide. From the perspective of Norwegian constitutional law, this would open up the possibility to transfer sovereignty to these authorities, which could be recognized as joint the EEA bodies</a:t>
            </a:r>
          </a:p>
          <a:p>
            <a:r>
              <a:rPr lang="en-GB" b="1" dirty="0"/>
              <a:t>Problem</a:t>
            </a:r>
            <a:r>
              <a:rPr lang="en-GB" dirty="0"/>
              <a:t>: In this case, there would have to be resolved task. What to do in cases where the European Commission or the Council may affect EU authorities. Probably the best would be to transfer this authority to the the EEA Joint Committee . This also is not an ideal solution, particularly in the case of urgent situations where national interests are at stake, but it is difficult in the structure of the EEA find a better alternative</a:t>
            </a:r>
            <a:r>
              <a:rPr lang="cs-CZ" dirty="0"/>
              <a:t>. </a:t>
            </a:r>
            <a:endParaRPr lang="en-GB" dirty="0"/>
          </a:p>
          <a:p>
            <a:r>
              <a:rPr lang="en-GB" dirty="0"/>
              <a:t>* It shouldn't be problem in the case when EU agencies decision-making procedure may by intervened by the European Commission (the same matter would be decided by EFTA Surveillance Authority) but when Council is in charge? Then there is the problem because there is thus a mismatch with the EEA Agreement due to "influence" of foreign incompetent Authority (European Council). </a:t>
            </a:r>
          </a:p>
        </p:txBody>
      </p:sp>
      <p:pic>
        <p:nvPicPr>
          <p:cNvPr id="4" name="Nahraný zvuk" descr="Nahraný zvuk">
            <a:hlinkClick r:id="" action="ppaction://media"/>
            <a:extLst>
              <a:ext uri="{FF2B5EF4-FFF2-40B4-BE49-F238E27FC236}">
                <a16:creationId xmlns:a16="http://schemas.microsoft.com/office/drawing/2014/main" id="{4D3CCC84-A109-D744-827D-87F798FB62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719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Incorporation of EU Agencies Into EEA Agreement</a:t>
            </a:r>
          </a:p>
        </p:txBody>
      </p:sp>
      <p:sp>
        <p:nvSpPr>
          <p:cNvPr id="3" name="Zástupný symbol pro obsah 2"/>
          <p:cNvSpPr>
            <a:spLocks noGrp="1"/>
          </p:cNvSpPr>
          <p:nvPr>
            <p:ph idx="1"/>
          </p:nvPr>
        </p:nvSpPr>
        <p:spPr/>
        <p:txBody>
          <a:bodyPr/>
          <a:lstStyle/>
          <a:p>
            <a:r>
              <a:rPr lang="en-GB" dirty="0"/>
              <a:t>When EU agencies would be incorporated into the the EEA Agreement, and their acts will be decided by of EFTA Surveillance Authority (instead of JC)</a:t>
            </a:r>
          </a:p>
          <a:p>
            <a:r>
              <a:rPr lang="en-GB" dirty="0"/>
              <a:t>	It is only a partial solution and only in matters related to EU decision-making agencies. It is necessary to adopt a more comprehensive solution that will cover generally all EU authorities, which can make a decision EEA relevant.</a:t>
            </a:r>
          </a:p>
        </p:txBody>
      </p:sp>
      <p:pic>
        <p:nvPicPr>
          <p:cNvPr id="4" name="Nahraný zvuk" descr="Nahraný zvuk">
            <a:hlinkClick r:id="" action="ppaction://media"/>
            <a:extLst>
              <a:ext uri="{FF2B5EF4-FFF2-40B4-BE49-F238E27FC236}">
                <a16:creationId xmlns:a16="http://schemas.microsoft.com/office/drawing/2014/main" id="{153BC9D2-286A-C44A-BBEE-8AC7839530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2745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What is European economic area?</a:t>
            </a:r>
          </a:p>
        </p:txBody>
      </p:sp>
      <p:sp>
        <p:nvSpPr>
          <p:cNvPr id="3" name="Zástupný symbol pro obsah 2"/>
          <p:cNvSpPr>
            <a:spLocks noGrp="1"/>
          </p:cNvSpPr>
          <p:nvPr>
            <p:ph idx="1"/>
          </p:nvPr>
        </p:nvSpPr>
        <p:spPr>
          <a:xfrm>
            <a:off x="2231136" y="2153412"/>
            <a:ext cx="7729728" cy="4578692"/>
          </a:xfrm>
        </p:spPr>
        <p:txBody>
          <a:bodyPr>
            <a:normAutofit/>
          </a:bodyPr>
          <a:lstStyle/>
          <a:p>
            <a:r>
              <a:rPr lang="en-US" dirty="0"/>
              <a:t>Brings together the EU Member States and three of the EFTA States (Iceland, Liechtenstein and Norway)established by the EEA Agreement, which was signed in Porto on 2 May 1992 and entered into force on 1 January 1994. Liechtenstein joined on 1 May 1995.</a:t>
            </a:r>
          </a:p>
          <a:p>
            <a:r>
              <a:rPr lang="en-US" dirty="0"/>
              <a:t>EU legislation relating to the internal market becomes part of the legislation of the EEA countries once they have agreed to incorporate it. </a:t>
            </a:r>
          </a:p>
          <a:p>
            <a:r>
              <a:rPr lang="en-US" dirty="0"/>
              <a:t>Implementation and enforcement are then monitored by specific EFTA bodies and a Joint Parliamentary Committee.</a:t>
            </a:r>
          </a:p>
          <a:p>
            <a:r>
              <a:rPr lang="en-US" dirty="0"/>
              <a:t>Legal basis:</a:t>
            </a:r>
          </a:p>
          <a:p>
            <a:r>
              <a:rPr lang="en-GB" dirty="0"/>
              <a:t>Art. 217 Treaty of The Treaty on the Functioning of the European Union</a:t>
            </a:r>
          </a:p>
          <a:p>
            <a:r>
              <a:rPr lang="en-GB" dirty="0"/>
              <a:t>(Association Agreements).</a:t>
            </a:r>
          </a:p>
        </p:txBody>
      </p:sp>
      <p:pic>
        <p:nvPicPr>
          <p:cNvPr id="4" name="Nahraný zvuk" descr="Nahraný zvuk">
            <a:hlinkClick r:id="" action="ppaction://media"/>
            <a:extLst>
              <a:ext uri="{FF2B5EF4-FFF2-40B4-BE49-F238E27FC236}">
                <a16:creationId xmlns:a16="http://schemas.microsoft.com/office/drawing/2014/main" id="{83B9615D-44FF-2E44-B908-E749E0B9E5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811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financial mechanisms</a:t>
            </a:r>
          </a:p>
        </p:txBody>
      </p:sp>
      <p:sp>
        <p:nvSpPr>
          <p:cNvPr id="3" name="Zástupný symbol pro obsah 2"/>
          <p:cNvSpPr>
            <a:spLocks noGrp="1"/>
          </p:cNvSpPr>
          <p:nvPr>
            <p:ph idx="1"/>
          </p:nvPr>
        </p:nvSpPr>
        <p:spPr/>
        <p:txBody>
          <a:bodyPr/>
          <a:lstStyle/>
          <a:p>
            <a:pPr algn="just"/>
            <a:r>
              <a:rPr lang="en-GB" dirty="0"/>
              <a:t>On the basis of the the EEA Agreement, the EFTA countries contribute three old (Greece, Portugal and Spain) and all new Member States within the EEA for projects in priority areas. The Agreement states, that the financial contribution will be closely coordinated with the bilateral contribution that will provide Norway on the basis of Norwegian Financial Mechanism </a:t>
            </a:r>
          </a:p>
          <a:p>
            <a:pPr algn="just"/>
            <a:r>
              <a:rPr lang="en-GB" dirty="0"/>
              <a:t>Supplemented by bilateral legal instruments - Memoranda of Understanding</a:t>
            </a:r>
          </a:p>
        </p:txBody>
      </p:sp>
      <p:pic>
        <p:nvPicPr>
          <p:cNvPr id="4" name="Nahraný zvuk" descr="Nahraný zvuk">
            <a:hlinkClick r:id="" action="ppaction://media"/>
            <a:extLst>
              <a:ext uri="{FF2B5EF4-FFF2-40B4-BE49-F238E27FC236}">
                <a16:creationId xmlns:a16="http://schemas.microsoft.com/office/drawing/2014/main" id="{FAA64601-F868-FF4B-B905-91786794E1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9283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Grants / Norway Grants</a:t>
            </a:r>
          </a:p>
        </p:txBody>
      </p:sp>
      <p:sp>
        <p:nvSpPr>
          <p:cNvPr id="3" name="Zástupný symbol pro obsah 2"/>
          <p:cNvSpPr>
            <a:spLocks noGrp="1"/>
          </p:cNvSpPr>
          <p:nvPr>
            <p:ph idx="1"/>
          </p:nvPr>
        </p:nvSpPr>
        <p:spPr/>
        <p:txBody>
          <a:bodyPr/>
          <a:lstStyle/>
          <a:p>
            <a:r>
              <a:rPr lang="en-GB" dirty="0"/>
              <a:t>In the first round of the program in the years 2004 - 2009 grants awarded exhausted 100% of the total allocation, which was intended for the Czech Republic (104,580 miles. EUR). Within the priority of environmental protection and sustainable development were supported 17 projects worth nearly than 8,2 mil. EUR.</a:t>
            </a:r>
          </a:p>
          <a:p>
            <a:endParaRPr lang="en-GB" dirty="0"/>
          </a:p>
          <a:p>
            <a:r>
              <a:rPr lang="en-GB" dirty="0"/>
              <a:t>2009 - 2014. The total amount of support for the Czech Republic was 131.80 miles. Eur. Mostly environmental protection, preservation of cultural heritage</a:t>
            </a:r>
          </a:p>
        </p:txBody>
      </p:sp>
      <p:pic>
        <p:nvPicPr>
          <p:cNvPr id="4" name="Nahraný zvuk" descr="Nahraný zvuk">
            <a:hlinkClick r:id="" action="ppaction://media"/>
            <a:extLst>
              <a:ext uri="{FF2B5EF4-FFF2-40B4-BE49-F238E27FC236}">
                <a16:creationId xmlns:a16="http://schemas.microsoft.com/office/drawing/2014/main" id="{AD865F49-BE08-DB4A-9ADA-6ADAACCA1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2289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base"/>
            <a:r>
              <a:rPr lang="en-US" b="1" dirty="0"/>
              <a:t>Northern policies</a:t>
            </a:r>
          </a:p>
        </p:txBody>
      </p:sp>
      <p:sp>
        <p:nvSpPr>
          <p:cNvPr id="3" name="Zástupný symbol pro obsah 2"/>
          <p:cNvSpPr>
            <a:spLocks noGrp="1"/>
          </p:cNvSpPr>
          <p:nvPr>
            <p:ph idx="1"/>
          </p:nvPr>
        </p:nvSpPr>
        <p:spPr/>
        <p:txBody>
          <a:bodyPr/>
          <a:lstStyle/>
          <a:p>
            <a:pPr marL="0" indent="0">
              <a:buNone/>
            </a:pPr>
            <a:endParaRPr lang="en-GB" dirty="0"/>
          </a:p>
          <a:p>
            <a:pPr marL="0" indent="0" algn="just">
              <a:buNone/>
            </a:pPr>
            <a:r>
              <a:rPr lang="en-GB" dirty="0"/>
              <a:t>EU is also linked with two partners in the EEA - Norway and Iceland in different areas of the EU "northern policy" and forums, that focus on the rapidly developing northern part of Europe and the whole Arctic region</a:t>
            </a:r>
          </a:p>
          <a:p>
            <a:pPr marL="0" indent="0">
              <a:buNone/>
            </a:pPr>
            <a:r>
              <a:rPr lang="en-GB" dirty="0"/>
              <a:t>Through various initiatives</a:t>
            </a:r>
          </a:p>
        </p:txBody>
      </p:sp>
      <p:pic>
        <p:nvPicPr>
          <p:cNvPr id="4" name="Nahraný zvuk" descr="Nahraný zvuk">
            <a:hlinkClick r:id="" action="ppaction://media"/>
            <a:extLst>
              <a:ext uri="{FF2B5EF4-FFF2-40B4-BE49-F238E27FC236}">
                <a16:creationId xmlns:a16="http://schemas.microsoft.com/office/drawing/2014/main" id="{C6608B88-CBE9-2144-8C46-27EBE4EC70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7532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31136" y="991196"/>
            <a:ext cx="7729728" cy="1188720"/>
          </a:xfrm>
        </p:spPr>
        <p:txBody>
          <a:bodyPr/>
          <a:lstStyle/>
          <a:p>
            <a:r>
              <a:rPr lang="en-GB" dirty="0"/>
              <a:t>Northern initiatives</a:t>
            </a:r>
          </a:p>
        </p:txBody>
      </p:sp>
      <p:sp>
        <p:nvSpPr>
          <p:cNvPr id="3" name="Zástupný symbol pro obsah 2"/>
          <p:cNvSpPr>
            <a:spLocks noGrp="1"/>
          </p:cNvSpPr>
          <p:nvPr>
            <p:ph idx="1"/>
          </p:nvPr>
        </p:nvSpPr>
        <p:spPr/>
        <p:txBody>
          <a:bodyPr/>
          <a:lstStyle/>
          <a:p>
            <a:pPr fontAlgn="base"/>
            <a:endParaRPr lang="en-US" b="1" dirty="0"/>
          </a:p>
          <a:p>
            <a:pPr algn="just" fontAlgn="base"/>
            <a:r>
              <a:rPr lang="en-US" b="1" dirty="0"/>
              <a:t>The ‘Northern Dimension</a:t>
            </a:r>
            <a:r>
              <a:rPr lang="en-US" dirty="0"/>
              <a:t>’, which has served since 2007 as a common policy for the EU, Russia, Norway and Iceland. This policy complements the EU-Russia dialogue and has led to effective sector partnerships for cooperation in the Baltic and Barents regions. The Northern Dimension includes a parliamentary body — the Northern Dimension Parliamentary Forum — of which the European Parliament is a founding member.</a:t>
            </a:r>
          </a:p>
          <a:p>
            <a:pPr marL="228600" lvl="1" indent="0">
              <a:buNone/>
            </a:pPr>
            <a:endParaRPr lang="en-GB" dirty="0"/>
          </a:p>
        </p:txBody>
      </p:sp>
      <p:pic>
        <p:nvPicPr>
          <p:cNvPr id="4" name="Nahraný zvuk" descr="Nahraný zvuk">
            <a:hlinkClick r:id="" action="ppaction://media"/>
            <a:extLst>
              <a:ext uri="{FF2B5EF4-FFF2-40B4-BE49-F238E27FC236}">
                <a16:creationId xmlns:a16="http://schemas.microsoft.com/office/drawing/2014/main" id="{1B3AAEB8-607E-4D42-86A3-9C3E7BE288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2027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Northern initiatives</a:t>
            </a:r>
          </a:p>
        </p:txBody>
      </p:sp>
      <p:sp>
        <p:nvSpPr>
          <p:cNvPr id="3" name="Zástupný symbol pro obsah 2"/>
          <p:cNvSpPr>
            <a:spLocks noGrp="1"/>
          </p:cNvSpPr>
          <p:nvPr>
            <p:ph idx="1"/>
          </p:nvPr>
        </p:nvSpPr>
        <p:spPr/>
        <p:txBody>
          <a:bodyPr/>
          <a:lstStyle/>
          <a:p>
            <a:pPr fontAlgn="base"/>
            <a:r>
              <a:rPr lang="en-US" b="1" dirty="0"/>
              <a:t>The Council of the Baltic Sea States </a:t>
            </a:r>
            <a:r>
              <a:rPr lang="en-US" dirty="0"/>
              <a:t>(CBSS), launched in 1992 by the EU and the riparian states following the dissolution of the USSR. All CBSS member states participate in the Baltic Sea Parliamentary Conference (BSPC), of which the European Parliament is also a member.</a:t>
            </a:r>
          </a:p>
          <a:p>
            <a:endParaRPr lang="en-GB" dirty="0"/>
          </a:p>
          <a:p>
            <a:r>
              <a:rPr lang="en-GB" dirty="0"/>
              <a:t>27 April 2016 "Single EU policy for the Arctic region“</a:t>
            </a:r>
          </a:p>
        </p:txBody>
      </p:sp>
      <p:pic>
        <p:nvPicPr>
          <p:cNvPr id="4" name="Nahraný zvuk" descr="Nahraný zvuk">
            <a:hlinkClick r:id="" action="ppaction://media"/>
            <a:extLst>
              <a:ext uri="{FF2B5EF4-FFF2-40B4-BE49-F238E27FC236}">
                <a16:creationId xmlns:a16="http://schemas.microsoft.com/office/drawing/2014/main" id="{D8B46625-1E69-7540-89D2-00AC08F093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00022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Nordic - Baltic cooperation</a:t>
            </a:r>
          </a:p>
        </p:txBody>
      </p:sp>
      <p:sp>
        <p:nvSpPr>
          <p:cNvPr id="3" name="Zástupný symbol pro obsah 2"/>
          <p:cNvSpPr>
            <a:spLocks noGrp="1"/>
          </p:cNvSpPr>
          <p:nvPr>
            <p:ph idx="1"/>
          </p:nvPr>
        </p:nvSpPr>
        <p:spPr/>
        <p:txBody>
          <a:bodyPr/>
          <a:lstStyle/>
          <a:p>
            <a:pPr algn="just"/>
            <a:r>
              <a:rPr lang="en-GB" dirty="0"/>
              <a:t>Nordic – Baltic Stability Group - participating representatives of finance ministries, central banks and supervisory authorities of the Nordic - Baltic countries. Legal framework for international cooperation in tackling the crisis situation in the case of internationally active financial institutions</a:t>
            </a:r>
          </a:p>
          <a:p>
            <a:pPr algn="just"/>
            <a:r>
              <a:rPr lang="en-GB" dirty="0"/>
              <a:t>Nordic – </a:t>
            </a:r>
            <a:r>
              <a:rPr lang="en-GB"/>
              <a:t>Baltic Macro prudential </a:t>
            </a:r>
            <a:r>
              <a:rPr lang="en-GB" dirty="0"/>
              <a:t>Forum, within which meets senior management representatives of central banks and supervisory authorities to discuss macro-prudential supervision and other supervisory activities in the Nordic - Baltic region</a:t>
            </a:r>
          </a:p>
        </p:txBody>
      </p:sp>
      <p:pic>
        <p:nvPicPr>
          <p:cNvPr id="4" name="Nahraný zvuk" descr="Nahraný zvuk">
            <a:hlinkClick r:id="" action="ppaction://media"/>
            <a:extLst>
              <a:ext uri="{FF2B5EF4-FFF2-40B4-BE49-F238E27FC236}">
                <a16:creationId xmlns:a16="http://schemas.microsoft.com/office/drawing/2014/main" id="{9062AEBE-9C20-DA43-B307-0930C59E0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267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Switzerland case</a:t>
            </a:r>
            <a:endParaRPr lang="en-GB" dirty="0"/>
          </a:p>
        </p:txBody>
      </p:sp>
      <p:sp>
        <p:nvSpPr>
          <p:cNvPr id="3" name="Zástupný symbol pro obsah 2"/>
          <p:cNvSpPr>
            <a:spLocks noGrp="1"/>
          </p:cNvSpPr>
          <p:nvPr>
            <p:ph idx="1"/>
          </p:nvPr>
        </p:nvSpPr>
        <p:spPr>
          <a:xfrm>
            <a:off x="2231136" y="2153412"/>
            <a:ext cx="7729728" cy="4538936"/>
          </a:xfrm>
        </p:spPr>
        <p:txBody>
          <a:bodyPr>
            <a:normAutofit/>
          </a:bodyPr>
          <a:lstStyle/>
          <a:p>
            <a:r>
              <a:rPr lang="en-US" dirty="0"/>
              <a:t>Switzerland, is not party to the EEA Agreement, but part of EFTA.</a:t>
            </a:r>
          </a:p>
          <a:p>
            <a:r>
              <a:rPr lang="en-US" dirty="0"/>
              <a:t>The EU and Switzerland have signed over 120 bilateral agreements, including a free trade agreement in 1972 and two major series of sectoral bilateral agreements that aligned a large portion of Swiss law with that of the EU at the time of signing.  All these agreements leads to very similar legal status in all 4 freedoms for Swiss. </a:t>
            </a:r>
          </a:p>
          <a:p>
            <a:r>
              <a:rPr lang="en-GB" dirty="0"/>
              <a:t>Current situation</a:t>
            </a:r>
          </a:p>
          <a:p>
            <a:r>
              <a:rPr lang="en-GB" dirty="0"/>
              <a:t>Bilateral relations have been severely strained since the February 2014 anti-immigration initiative, which called for amendment of the constitution to introduce annual quotas on immigration from the EU and to give preference to Swiss citizens in employment matters.</a:t>
            </a:r>
          </a:p>
        </p:txBody>
      </p:sp>
      <p:pic>
        <p:nvPicPr>
          <p:cNvPr id="4" name="Nahraný zvuk" descr="Nahraný zvuk">
            <a:hlinkClick r:id="" action="ppaction://media"/>
            <a:extLst>
              <a:ext uri="{FF2B5EF4-FFF2-40B4-BE49-F238E27FC236}">
                <a16:creationId xmlns:a16="http://schemas.microsoft.com/office/drawing/2014/main" id="{D853033B-D4D9-A549-9106-97D5262D5A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716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138370" y="951440"/>
            <a:ext cx="7729728" cy="1188720"/>
          </a:xfrm>
        </p:spPr>
        <p:txBody>
          <a:bodyPr/>
          <a:lstStyle/>
          <a:p>
            <a:r>
              <a:rPr lang="en-GB" dirty="0"/>
              <a:t>Goals of EEA</a:t>
            </a:r>
          </a:p>
        </p:txBody>
      </p:sp>
      <p:sp>
        <p:nvSpPr>
          <p:cNvPr id="3" name="Zástupný symbol pro obsah 2"/>
          <p:cNvSpPr>
            <a:spLocks noGrp="1"/>
          </p:cNvSpPr>
          <p:nvPr>
            <p:ph idx="1"/>
          </p:nvPr>
        </p:nvSpPr>
        <p:spPr>
          <a:xfrm>
            <a:off x="2231136" y="2638044"/>
            <a:ext cx="7729728" cy="3935034"/>
          </a:xfrm>
        </p:spPr>
        <p:txBody>
          <a:bodyPr/>
          <a:lstStyle/>
          <a:p>
            <a:pPr algn="just"/>
            <a:r>
              <a:rPr lang="en-US" dirty="0"/>
              <a:t>The purpose of the European Economic Area (EEA) is to extend the EU’s internal market to countries in the European Free Trade Area (EFTA). These countries either do not wish to join the EU or have not yet done so.</a:t>
            </a:r>
          </a:p>
          <a:p>
            <a:pPr algn="just"/>
            <a:endParaRPr lang="en-US" dirty="0"/>
          </a:p>
          <a:p>
            <a:pPr algn="just"/>
            <a:r>
              <a:rPr lang="en-US" dirty="0"/>
              <a:t>The EEA incorporates the four freedoms of the internal market (free movement of goods, people, services and capital) and related policies </a:t>
            </a:r>
            <a:endParaRPr lang="en-GB" dirty="0"/>
          </a:p>
        </p:txBody>
      </p:sp>
      <p:pic>
        <p:nvPicPr>
          <p:cNvPr id="4" name="Nahraný zvuk" descr="Nahraný zvuk">
            <a:hlinkClick r:id="" action="ppaction://media"/>
            <a:extLst>
              <a:ext uri="{FF2B5EF4-FFF2-40B4-BE49-F238E27FC236}">
                <a16:creationId xmlns:a16="http://schemas.microsoft.com/office/drawing/2014/main" id="{BC830AD3-E9B5-5247-8ABA-E4D5C69F30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8304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31136" y="1004448"/>
            <a:ext cx="7729728" cy="1188720"/>
          </a:xfrm>
        </p:spPr>
        <p:txBody>
          <a:bodyPr/>
          <a:lstStyle/>
          <a:p>
            <a:r>
              <a:rPr lang="en-GB" dirty="0"/>
              <a:t>Setting up EEA</a:t>
            </a:r>
          </a:p>
        </p:txBody>
      </p:sp>
      <p:sp>
        <p:nvSpPr>
          <p:cNvPr id="3" name="Zástupný symbol pro obsah 2"/>
          <p:cNvSpPr>
            <a:spLocks noGrp="1"/>
          </p:cNvSpPr>
          <p:nvPr>
            <p:ph idx="1"/>
          </p:nvPr>
        </p:nvSpPr>
        <p:spPr>
          <a:xfrm>
            <a:off x="2231136" y="2638044"/>
            <a:ext cx="7729728" cy="3563973"/>
          </a:xfrm>
        </p:spPr>
        <p:txBody>
          <a:bodyPr/>
          <a:lstStyle/>
          <a:p>
            <a:pPr algn="just"/>
            <a:r>
              <a:rPr lang="en-US" dirty="0"/>
              <a:t>In 1992, the then seven members of EFTA negotiated an agreement to allow them to participate in the ambitious project of the European Community’s internal market, launched in 1985 and completed at the end of 1992. </a:t>
            </a:r>
          </a:p>
          <a:p>
            <a:pPr algn="just"/>
            <a:r>
              <a:rPr lang="en-US" dirty="0"/>
              <a:t>The European Economic Area (EEA) Agreement was signed on 2 May 1992 and entered into force on 1 January 1994. </a:t>
            </a:r>
          </a:p>
          <a:p>
            <a:pPr algn="just"/>
            <a:r>
              <a:rPr lang="en-US" dirty="0"/>
              <a:t>The EFTA/EEA members, however, soon saw their numbers reduced: Switzerland chose not to ratify the agreement following a negative referendum on the matter, and Austria, Finland and Sweden joined the European Union in 1995. </a:t>
            </a:r>
            <a:endParaRPr lang="en-GB" dirty="0"/>
          </a:p>
        </p:txBody>
      </p:sp>
      <p:pic>
        <p:nvPicPr>
          <p:cNvPr id="4" name="Nahraný zvuk" descr="Nahraný zvuk">
            <a:hlinkClick r:id="" action="ppaction://media"/>
            <a:extLst>
              <a:ext uri="{FF2B5EF4-FFF2-40B4-BE49-F238E27FC236}">
                <a16:creationId xmlns:a16="http://schemas.microsoft.com/office/drawing/2014/main" id="{F88DF983-58BD-284B-8DA4-04BA540BD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72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Island Case</a:t>
            </a:r>
          </a:p>
        </p:txBody>
      </p:sp>
      <p:sp>
        <p:nvSpPr>
          <p:cNvPr id="3" name="Zástupný symbol pro obsah 2"/>
          <p:cNvSpPr>
            <a:spLocks noGrp="1"/>
          </p:cNvSpPr>
          <p:nvPr>
            <p:ph idx="1"/>
          </p:nvPr>
        </p:nvSpPr>
        <p:spPr>
          <a:xfrm>
            <a:off x="2231136" y="2279374"/>
            <a:ext cx="7729728" cy="4399722"/>
          </a:xfrm>
        </p:spPr>
        <p:txBody>
          <a:bodyPr>
            <a:normAutofit lnSpcReduction="10000"/>
          </a:bodyPr>
          <a:lstStyle/>
          <a:p>
            <a:pPr algn="just"/>
            <a:r>
              <a:rPr lang="en-US" dirty="0"/>
              <a:t>In June 2009, Iceland also applied for EU membership as a way out of the global financial crisis of 2008. The Council accepted Iceland’s application on 17 June 2010, and the negotiations started in June 2011. However, following the April 2013 parliamentary elections, the new </a:t>
            </a:r>
            <a:r>
              <a:rPr lang="en-US" dirty="0" err="1"/>
              <a:t>centre</a:t>
            </a:r>
            <a:r>
              <a:rPr lang="en-US" dirty="0"/>
              <a:t>-right coalition of the Independence and Progressive Parties halted the negotiations immediately after coming to power in May 2013. </a:t>
            </a:r>
          </a:p>
          <a:p>
            <a:pPr algn="just"/>
            <a:r>
              <a:rPr lang="en-US" dirty="0"/>
              <a:t>Later, in March 2015, the coalition government stated in a letter to the Council of the European Union that ‘Iceland should not be regarded as a candidate country for EU membership’. </a:t>
            </a:r>
          </a:p>
          <a:p>
            <a:pPr algn="just"/>
            <a:endParaRPr lang="en-US" dirty="0"/>
          </a:p>
          <a:p>
            <a:pPr algn="just"/>
            <a:r>
              <a:rPr lang="en-US" dirty="0"/>
              <a:t>Although the government did not officially withdraw the application, the presidency of the Council of the EU took note of the letter, and certain practical adjustments have been made within both the Council and the Commission. Accordingly, the EU does not currently treat Iceland as a candidate country.</a:t>
            </a:r>
            <a:endParaRPr lang="en-GB" dirty="0"/>
          </a:p>
        </p:txBody>
      </p:sp>
      <p:pic>
        <p:nvPicPr>
          <p:cNvPr id="4" name="Nahraný zvuk" descr="Nahraný zvuk">
            <a:hlinkClick r:id="" action="ppaction://media"/>
            <a:extLst>
              <a:ext uri="{FF2B5EF4-FFF2-40B4-BE49-F238E27FC236}">
                <a16:creationId xmlns:a16="http://schemas.microsoft.com/office/drawing/2014/main" id="{8820580B-4EBE-794F-9625-FB6FDF15C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2876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31136" y="145985"/>
            <a:ext cx="7729728" cy="1188720"/>
          </a:xfrm>
        </p:spPr>
        <p:txBody>
          <a:bodyPr/>
          <a:lstStyle/>
          <a:p>
            <a:r>
              <a:rPr lang="en-GB" dirty="0"/>
              <a:t>Scope of EEA agreement</a:t>
            </a:r>
          </a:p>
        </p:txBody>
      </p:sp>
      <p:sp>
        <p:nvSpPr>
          <p:cNvPr id="3" name="Zástupný symbol pro obsah 2"/>
          <p:cNvSpPr>
            <a:spLocks noGrp="1"/>
          </p:cNvSpPr>
          <p:nvPr>
            <p:ph idx="1"/>
          </p:nvPr>
        </p:nvSpPr>
        <p:spPr>
          <a:xfrm>
            <a:off x="2231136" y="1711842"/>
            <a:ext cx="7729728" cy="4028186"/>
          </a:xfrm>
        </p:spPr>
        <p:txBody>
          <a:bodyPr>
            <a:normAutofit/>
          </a:bodyPr>
          <a:lstStyle/>
          <a:p>
            <a:pPr algn="just"/>
            <a:r>
              <a:rPr lang="en-US" dirty="0"/>
              <a:t>The EEA incorporates the four freedoms of the internal market (free movement of goods, people, services and capital) and related policies (competition, transport, energy, and economic and monetary cooperation). </a:t>
            </a:r>
          </a:p>
          <a:p>
            <a:pPr algn="just"/>
            <a:endParaRPr lang="en-US" dirty="0"/>
          </a:p>
          <a:p>
            <a:pPr algn="just"/>
            <a:r>
              <a:rPr lang="en-US" dirty="0"/>
              <a:t>The agreement includes horizontal policies strictly related to the four freedoms: social policies (including health and safety at work, </a:t>
            </a:r>
            <a:r>
              <a:rPr lang="en-US" dirty="0" err="1"/>
              <a:t>labour</a:t>
            </a:r>
            <a:r>
              <a:rPr lang="en-US" dirty="0"/>
              <a:t> law and the equal treatment of men and women); policies on consumer protection, the environment, statistics and company law</a:t>
            </a:r>
            <a:endParaRPr lang="en-GB" dirty="0"/>
          </a:p>
          <a:p>
            <a:r>
              <a:rPr lang="en-GB" dirty="0"/>
              <a:t>number of flanking policies, such as those relating to research and technological development, which are not based on the EU acquis or legally binding acts, but are implemented through cooperation activities</a:t>
            </a:r>
          </a:p>
        </p:txBody>
      </p:sp>
      <p:pic>
        <p:nvPicPr>
          <p:cNvPr id="4" name="Nahraný zvuk" descr="Nahraný zvuk">
            <a:hlinkClick r:id="" action="ppaction://media"/>
            <a:extLst>
              <a:ext uri="{FF2B5EF4-FFF2-40B4-BE49-F238E27FC236}">
                <a16:creationId xmlns:a16="http://schemas.microsoft.com/office/drawing/2014/main" id="{E6000062-8878-3B47-A7F4-5821A264B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4035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base"/>
            <a:r>
              <a:rPr lang="en-US" dirty="0"/>
              <a:t>The limits of the EEA</a:t>
            </a:r>
          </a:p>
        </p:txBody>
      </p:sp>
      <p:sp>
        <p:nvSpPr>
          <p:cNvPr id="3" name="Zástupný symbol pro obsah 2"/>
          <p:cNvSpPr>
            <a:spLocks noGrp="1"/>
          </p:cNvSpPr>
          <p:nvPr>
            <p:ph idx="1"/>
          </p:nvPr>
        </p:nvSpPr>
        <p:spPr>
          <a:xfrm>
            <a:off x="531628" y="2349795"/>
            <a:ext cx="10547498" cy="4295553"/>
          </a:xfrm>
        </p:spPr>
        <p:txBody>
          <a:bodyPr>
            <a:normAutofit/>
          </a:bodyPr>
          <a:lstStyle/>
          <a:p>
            <a:pPr fontAlgn="base"/>
            <a:r>
              <a:rPr lang="en-US" dirty="0"/>
              <a:t>The EEA Agreement does not establish binding provisions in all sectors of the internal market or in other policies under the EU Treaties. In particular, its binding provisions do not concern:</a:t>
            </a:r>
          </a:p>
          <a:p>
            <a:pPr fontAlgn="base"/>
            <a:r>
              <a:rPr lang="en-US" dirty="0"/>
              <a:t>the common agricultural policy and the common fisheries policy (although the agreement contains provisions on trade in agricultural and fishery products);</a:t>
            </a:r>
          </a:p>
          <a:p>
            <a:pPr fontAlgn="base"/>
            <a:r>
              <a:rPr lang="en-US" b="1" dirty="0"/>
              <a:t>the customs union</a:t>
            </a:r>
            <a:r>
              <a:rPr lang="en-US" dirty="0"/>
              <a:t>;</a:t>
            </a:r>
          </a:p>
          <a:p>
            <a:pPr fontAlgn="base"/>
            <a:r>
              <a:rPr lang="en-US" dirty="0"/>
              <a:t>the common trade policy;</a:t>
            </a:r>
          </a:p>
          <a:p>
            <a:pPr fontAlgn="base"/>
            <a:r>
              <a:rPr lang="en-US" dirty="0"/>
              <a:t>the common foreign and security policy;</a:t>
            </a:r>
          </a:p>
          <a:p>
            <a:pPr fontAlgn="base"/>
            <a:r>
              <a:rPr lang="en-US" dirty="0"/>
              <a:t>the field of justice and home affairs (although all the EFTA countries are part of the Schengen area); or</a:t>
            </a:r>
          </a:p>
          <a:p>
            <a:pPr fontAlgn="base"/>
            <a:r>
              <a:rPr lang="en-US" dirty="0"/>
              <a:t>the economic and monetary union (EMU).</a:t>
            </a:r>
          </a:p>
          <a:p>
            <a:br>
              <a:rPr lang="en-US" dirty="0"/>
            </a:br>
            <a:endParaRPr lang="en-GB" dirty="0"/>
          </a:p>
        </p:txBody>
      </p:sp>
      <p:pic>
        <p:nvPicPr>
          <p:cNvPr id="4" name="Nahraný zvuk" descr="Nahraný zvuk">
            <a:hlinkClick r:id="" action="ppaction://media"/>
            <a:extLst>
              <a:ext uri="{FF2B5EF4-FFF2-40B4-BE49-F238E27FC236}">
                <a16:creationId xmlns:a16="http://schemas.microsoft.com/office/drawing/2014/main" id="{786AB4D4-A811-9645-B97E-6D3B067B63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404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fontAlgn="base"/>
            <a:r>
              <a:rPr lang="en-US" dirty="0"/>
              <a:t>EEA institutions and mechanisms</a:t>
            </a:r>
          </a:p>
        </p:txBody>
      </p:sp>
      <p:sp>
        <p:nvSpPr>
          <p:cNvPr id="3" name="Zástupný symbol pro obsah 2"/>
          <p:cNvSpPr>
            <a:spLocks noGrp="1"/>
          </p:cNvSpPr>
          <p:nvPr>
            <p:ph idx="1"/>
          </p:nvPr>
        </p:nvSpPr>
        <p:spPr/>
        <p:txBody>
          <a:bodyPr>
            <a:normAutofit/>
          </a:bodyPr>
          <a:lstStyle/>
          <a:p>
            <a:pPr marL="0" indent="0">
              <a:buNone/>
            </a:pPr>
            <a:r>
              <a:rPr lang="en-GB" b="1" dirty="0"/>
              <a:t>Joint Committee </a:t>
            </a:r>
            <a:r>
              <a:rPr lang="en-GB" dirty="0"/>
              <a:t>– composed of representatives of the EU and the three EFTA-EEA states. Meeting once a month, this body decides what legislation — and, more generally, which EU acts (actions, programmes, etc.) — should be incorporated into the EEA. Legislation is formally incorporated by including the relevant acts in lists of protocols and annexes to the EEA Agreement. </a:t>
            </a:r>
          </a:p>
          <a:p>
            <a:pPr marL="0" indent="0">
              <a:buNone/>
            </a:pPr>
            <a:r>
              <a:rPr lang="en-GB" b="1" dirty="0"/>
              <a:t>EEA Council</a:t>
            </a:r>
          </a:p>
          <a:p>
            <a:pPr marL="228600" lvl="1" indent="0">
              <a:buNone/>
            </a:pPr>
            <a:r>
              <a:rPr lang="en-GB" dirty="0"/>
              <a:t>composed of representatives of the Council of the EU and the Foreign Ministers of the EFTA-EEA states, meets at least twice a year to draw up political guidelines for the Joint Committee.</a:t>
            </a:r>
          </a:p>
        </p:txBody>
      </p:sp>
      <p:pic>
        <p:nvPicPr>
          <p:cNvPr id="4" name="Nahraný zvuk" descr="Nahraný zvuk">
            <a:hlinkClick r:id="" action="ppaction://media"/>
            <a:extLst>
              <a:ext uri="{FF2B5EF4-FFF2-40B4-BE49-F238E27FC236}">
                <a16:creationId xmlns:a16="http://schemas.microsoft.com/office/drawing/2014/main" id="{EC7B41FF-4602-CB46-A885-ABBBCE3CE8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4212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lík">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TM10001115[[fn=Balík]]</Template>
  <TotalTime>1753</TotalTime>
  <Words>2475</Words>
  <Application>Microsoft Macintosh PowerPoint</Application>
  <PresentationFormat>Širokoúhlá obrazovka</PresentationFormat>
  <Paragraphs>112</Paragraphs>
  <Slides>25</Slides>
  <Notes>0</Notes>
  <HiddenSlides>0</HiddenSlides>
  <MMClips>25</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25</vt:i4>
      </vt:variant>
    </vt:vector>
  </HeadingPairs>
  <TitlesOfParts>
    <vt:vector size="29" baseType="lpstr">
      <vt:lpstr>Arial</vt:lpstr>
      <vt:lpstr>Corbel</vt:lpstr>
      <vt:lpstr>Gill Sans MT</vt:lpstr>
      <vt:lpstr>Balík</vt:lpstr>
      <vt:lpstr>EEA Law</vt:lpstr>
      <vt:lpstr>What is European economic area?</vt:lpstr>
      <vt:lpstr>Switzerland case</vt:lpstr>
      <vt:lpstr>Goals of EEA</vt:lpstr>
      <vt:lpstr>Setting up EEA</vt:lpstr>
      <vt:lpstr>Island Case</vt:lpstr>
      <vt:lpstr>Scope of EEA agreement</vt:lpstr>
      <vt:lpstr>The limits of the EEA</vt:lpstr>
      <vt:lpstr>EEA institutions and mechanisms</vt:lpstr>
      <vt:lpstr>Application of legal acts</vt:lpstr>
      <vt:lpstr>Monitoring of Transposition and application</vt:lpstr>
      <vt:lpstr>Role of Parliaments</vt:lpstr>
      <vt:lpstr>Problem of EU agencies </vt:lpstr>
      <vt:lpstr>Problem of implementation</vt:lpstr>
      <vt:lpstr>Implementation “speciality” in Norway</vt:lpstr>
      <vt:lpstr>Reasons of implementation delay</vt:lpstr>
      <vt:lpstr>Possible solution</vt:lpstr>
      <vt:lpstr>Another Solution - EU agencies</vt:lpstr>
      <vt:lpstr>Incorporation of EU Agencies Into EEA Agreement</vt:lpstr>
      <vt:lpstr>financial mechanisms</vt:lpstr>
      <vt:lpstr>Grants / Norway Grants</vt:lpstr>
      <vt:lpstr>Northern policies</vt:lpstr>
      <vt:lpstr>Northern initiatives</vt:lpstr>
      <vt:lpstr>Northern initiatives</vt:lpstr>
      <vt:lpstr>Nordic - Baltic cooperation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Evropské hospodářské právo</dc:title>
  <dc:creator>green</dc:creator>
  <cp:lastModifiedBy>Michal Janovec</cp:lastModifiedBy>
  <cp:revision>67</cp:revision>
  <dcterms:created xsi:type="dcterms:W3CDTF">2016-10-09T11:29:16Z</dcterms:created>
  <dcterms:modified xsi:type="dcterms:W3CDTF">2020-04-01T15:11:55Z</dcterms:modified>
</cp:coreProperties>
</file>