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9" r:id="rId4"/>
    <p:sldId id="278" r:id="rId5"/>
    <p:sldId id="260" r:id="rId6"/>
    <p:sldId id="261" r:id="rId7"/>
    <p:sldId id="262" r:id="rId8"/>
    <p:sldId id="263" r:id="rId9"/>
    <p:sldId id="264" r:id="rId10"/>
    <p:sldId id="288" r:id="rId11"/>
    <p:sldId id="279" r:id="rId12"/>
    <p:sldId id="265" r:id="rId13"/>
    <p:sldId id="266" r:id="rId14"/>
    <p:sldId id="287" r:id="rId15"/>
    <p:sldId id="267" r:id="rId16"/>
    <p:sldId id="268" r:id="rId17"/>
    <p:sldId id="269" r:id="rId18"/>
    <p:sldId id="270" r:id="rId19"/>
    <p:sldId id="283" r:id="rId20"/>
    <p:sldId id="271" r:id="rId21"/>
    <p:sldId id="281" r:id="rId22"/>
    <p:sldId id="282" r:id="rId23"/>
    <p:sldId id="284" r:id="rId24"/>
    <p:sldId id="275" r:id="rId25"/>
    <p:sldId id="285" r:id="rId26"/>
    <p:sldId id="286"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790DAD-9343-0A4F-91D9-34085FFAE8FD}" v="9" dt="2020-05-04T14:14:19.435"/>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A0790DAD-9343-0A4F-91D9-34085FFAE8FD}"/>
    <pc:docChg chg="undo custSel modSld">
      <pc:chgData name="Michal Janovec" userId="a620ffdc-f3f4-4d87-845c-ceda78ca3c9c" providerId="ADAL" clId="{A0790DAD-9343-0A4F-91D9-34085FFAE8FD}" dt="2020-05-04T14:21:55.028" v="189" actId="20577"/>
      <pc:docMkLst>
        <pc:docMk/>
      </pc:docMkLst>
      <pc:sldChg chg="modSp">
        <pc:chgData name="Michal Janovec" userId="a620ffdc-f3f4-4d87-845c-ceda78ca3c9c" providerId="ADAL" clId="{A0790DAD-9343-0A4F-91D9-34085FFAE8FD}" dt="2020-05-04T14:16:34.571" v="133" actId="14734"/>
        <pc:sldMkLst>
          <pc:docMk/>
          <pc:sldMk cId="2699983512" sldId="264"/>
        </pc:sldMkLst>
        <pc:graphicFrameChg chg="mod modGraphic">
          <ac:chgData name="Michal Janovec" userId="a620ffdc-f3f4-4d87-845c-ceda78ca3c9c" providerId="ADAL" clId="{A0790DAD-9343-0A4F-91D9-34085FFAE8FD}" dt="2020-05-04T14:16:34.571" v="133" actId="14734"/>
          <ac:graphicFrameMkLst>
            <pc:docMk/>
            <pc:sldMk cId="2699983512" sldId="264"/>
            <ac:graphicFrameMk id="6" creationId="{00000000-0000-0000-0000-000000000000}"/>
          </ac:graphicFrameMkLst>
        </pc:graphicFrameChg>
      </pc:sldChg>
      <pc:sldChg chg="modSp">
        <pc:chgData name="Michal Janovec" userId="a620ffdc-f3f4-4d87-845c-ceda78ca3c9c" providerId="ADAL" clId="{A0790DAD-9343-0A4F-91D9-34085FFAE8FD}" dt="2020-05-04T14:21:55.028" v="189" actId="20577"/>
        <pc:sldMkLst>
          <pc:docMk/>
          <pc:sldMk cId="3082290074" sldId="288"/>
        </pc:sldMkLst>
        <pc:spChg chg="mod">
          <ac:chgData name="Michal Janovec" userId="a620ffdc-f3f4-4d87-845c-ceda78ca3c9c" providerId="ADAL" clId="{A0790DAD-9343-0A4F-91D9-34085FFAE8FD}" dt="2020-05-04T14:21:55.028" v="189" actId="20577"/>
          <ac:spMkLst>
            <pc:docMk/>
            <pc:sldMk cId="3082290074" sldId="288"/>
            <ac:spMk id="3" creationId="{3AA0583D-E63E-E94E-BAAF-0BCE7DF2192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959CBFA-4BCB-47F7-8A74-BF2B509916D2}" type="datetimeFigureOut">
              <a:rPr lang="cs-CZ" smtClean="0"/>
              <a:t>04.05.20</a:t>
            </a:fld>
            <a:endParaRPr lang="cs-CZ"/>
          </a:p>
        </p:txBody>
      </p:sp>
      <p:sp>
        <p:nvSpPr>
          <p:cNvPr id="5" name="Footer Placeholder 4"/>
          <p:cNvSpPr>
            <a:spLocks noGrp="1"/>
          </p:cNvSpPr>
          <p:nvPr>
            <p:ph type="ftr" sz="quarter" idx="11"/>
          </p:nvPr>
        </p:nvSpPr>
        <p:spPr/>
        <p:txBody>
          <a:bodyPr/>
          <a:lstStyle/>
          <a:p>
            <a:endParaRPr lang="cs-CZ"/>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9FF79F33-8D1B-47ED-AB1B-D5933F71D006}" type="slidenum">
              <a:rPr lang="cs-CZ" smtClean="0"/>
              <a:t>‹#›</a:t>
            </a:fld>
            <a:endParaRPr lang="cs-CZ"/>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cs-CZ"/>
              <a:t>Kliknutím lze upravit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959CBFA-4BCB-47F7-8A74-BF2B509916D2}" type="datetimeFigureOut">
              <a:rPr lang="cs-CZ" smtClean="0"/>
              <a:t>04.05.20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FF79F33-8D1B-47ED-AB1B-D5933F71D006}"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959CBFA-4BCB-47F7-8A74-BF2B509916D2}" type="datetimeFigureOut">
              <a:rPr lang="cs-CZ" smtClean="0"/>
              <a:t>04.05.20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FF79F33-8D1B-47ED-AB1B-D5933F71D006}"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959CBFA-4BCB-47F7-8A74-BF2B509916D2}" type="datetimeFigureOut">
              <a:rPr lang="cs-CZ" smtClean="0"/>
              <a:t>04.05.20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FF79F33-8D1B-47ED-AB1B-D5933F71D006}"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959CBFA-4BCB-47F7-8A74-BF2B509916D2}" type="datetimeFigureOut">
              <a:rPr lang="cs-CZ" smtClean="0"/>
              <a:t>04.05.20</a:t>
            </a:fld>
            <a:endParaRPr lang="cs-CZ"/>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FF79F33-8D1B-47ED-AB1B-D5933F71D006}" type="slidenum">
              <a:rPr lang="cs-CZ" smtClean="0"/>
              <a:t>‹#›</a:t>
            </a:fld>
            <a:endParaRPr lang="cs-CZ"/>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cs-CZ"/>
              <a:t>Kliknutím lze upravit styl.</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cs-CZ"/>
              <a:t>Kliknutím lze upravit styl.</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959CBFA-4BCB-47F7-8A74-BF2B509916D2}" type="datetimeFigureOut">
              <a:rPr lang="cs-CZ" smtClean="0"/>
              <a:t>04.05.20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FF79F33-8D1B-47ED-AB1B-D5933F71D006}"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959CBFA-4BCB-47F7-8A74-BF2B509916D2}" type="datetimeFigureOut">
              <a:rPr lang="cs-CZ" smtClean="0"/>
              <a:t>04.05.20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FF79F33-8D1B-47ED-AB1B-D5933F71D006}"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9959CBFA-4BCB-47F7-8A74-BF2B509916D2}" type="datetimeFigureOut">
              <a:rPr lang="cs-CZ" smtClean="0"/>
              <a:t>04.05.20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FF79F33-8D1B-47ED-AB1B-D5933F71D006}"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959CBFA-4BCB-47F7-8A74-BF2B509916D2}" type="datetimeFigureOut">
              <a:rPr lang="cs-CZ" smtClean="0"/>
              <a:t>04.05.20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FF79F33-8D1B-47ED-AB1B-D5933F71D006}"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959CBFA-4BCB-47F7-8A74-BF2B509916D2}" type="datetimeFigureOut">
              <a:rPr lang="cs-CZ" smtClean="0"/>
              <a:t>04.05.20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FF79F33-8D1B-47ED-AB1B-D5933F71D006}" type="slidenum">
              <a:rPr lang="cs-CZ" smtClean="0"/>
              <a:t>‹#›</a:t>
            </a:fld>
            <a:endParaRPr lang="cs-CZ"/>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cs-CZ"/>
              <a:t>Kliknutím lze upravit styl.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5" name="Date Placeholder 4"/>
          <p:cNvSpPr>
            <a:spLocks noGrp="1"/>
          </p:cNvSpPr>
          <p:nvPr>
            <p:ph type="dt" sz="half" idx="10"/>
          </p:nvPr>
        </p:nvSpPr>
        <p:spPr/>
        <p:txBody>
          <a:bodyPr/>
          <a:lstStyle/>
          <a:p>
            <a:fld id="{9959CBFA-4BCB-47F7-8A74-BF2B509916D2}" type="datetimeFigureOut">
              <a:rPr lang="cs-CZ" smtClean="0"/>
              <a:t>04.05.20</a:t>
            </a:fld>
            <a:endParaRPr lang="cs-CZ"/>
          </a:p>
        </p:txBody>
      </p:sp>
      <p:sp>
        <p:nvSpPr>
          <p:cNvPr id="7" name="Slide Number Placeholder 6"/>
          <p:cNvSpPr>
            <a:spLocks noGrp="1"/>
          </p:cNvSpPr>
          <p:nvPr>
            <p:ph type="sldNum" sz="quarter" idx="12"/>
          </p:nvPr>
        </p:nvSpPr>
        <p:spPr/>
        <p:txBody>
          <a:bodyPr/>
          <a:lstStyle/>
          <a:p>
            <a:fld id="{9FF79F33-8D1B-47ED-AB1B-D5933F71D006}" type="slidenum">
              <a:rPr lang="cs-CZ" smtClean="0"/>
              <a:t>‹#›</a:t>
            </a:fld>
            <a:endParaRPr lang="cs-CZ"/>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cs-CZ"/>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cs-CZ"/>
              <a:t>Kliknutím lze upravit styl.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959CBFA-4BCB-47F7-8A74-BF2B509916D2}" type="datetimeFigureOut">
              <a:rPr lang="cs-CZ" smtClean="0"/>
              <a:t>04.05.20</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9FF79F33-8D1B-47ED-AB1B-D5933F71D006}" type="slidenum">
              <a:rPr lang="cs-CZ" smtClean="0"/>
              <a:t>‹#›</a:t>
            </a:fld>
            <a:endParaRPr lang="cs-CZ"/>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cs-CZ"/>
              <a:t>Kliknutím lze upravit styl.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normAutofit/>
          </a:bodyPr>
          <a:lstStyle/>
          <a:p>
            <a:r>
              <a:rPr lang="cs-CZ"/>
              <a:t>Michal Janovec</a:t>
            </a:r>
          </a:p>
        </p:txBody>
      </p:sp>
      <p:sp>
        <p:nvSpPr>
          <p:cNvPr id="2" name="Nadpis 1"/>
          <p:cNvSpPr>
            <a:spLocks noGrp="1"/>
          </p:cNvSpPr>
          <p:nvPr>
            <p:ph type="ctrTitle"/>
          </p:nvPr>
        </p:nvSpPr>
        <p:spPr>
          <a:xfrm>
            <a:off x="604704" y="3140968"/>
            <a:ext cx="6703599" cy="1305266"/>
          </a:xfrm>
        </p:spPr>
        <p:txBody>
          <a:bodyPr/>
          <a:lstStyle/>
          <a:p>
            <a:r>
              <a:rPr lang="cs-CZ" sz="2800"/>
              <a:t>INTEGRATION OF THE SUPERVISION OF THE FINANCIAL MARKET</a:t>
            </a:r>
          </a:p>
        </p:txBody>
      </p:sp>
    </p:spTree>
    <p:extLst>
      <p:ext uri="{BB962C8B-B14F-4D97-AF65-F5344CB8AC3E}">
        <p14:creationId xmlns:p14="http://schemas.microsoft.com/office/powerpoint/2010/main" val="4203663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344A9E-221A-E04A-A928-F31FF39DEC3A}"/>
              </a:ext>
            </a:extLst>
          </p:cNvPr>
          <p:cNvSpPr>
            <a:spLocks noGrp="1"/>
          </p:cNvSpPr>
          <p:nvPr>
            <p:ph type="title"/>
          </p:nvPr>
        </p:nvSpPr>
        <p:spPr/>
        <p:txBody>
          <a:bodyPr>
            <a:normAutofit fontScale="90000"/>
          </a:bodyPr>
          <a:lstStyle/>
          <a:p>
            <a:r>
              <a:rPr lang="cs-CZ" dirty="0" err="1"/>
              <a:t>Models</a:t>
            </a:r>
            <a:r>
              <a:rPr lang="cs-CZ" dirty="0"/>
              <a:t> </a:t>
            </a:r>
            <a:r>
              <a:rPr lang="cs-CZ" dirty="0" err="1"/>
              <a:t>of</a:t>
            </a:r>
            <a:r>
              <a:rPr lang="cs-CZ" dirty="0"/>
              <a:t> </a:t>
            </a:r>
            <a:r>
              <a:rPr lang="cs-CZ" dirty="0" err="1"/>
              <a:t>supervision</a:t>
            </a:r>
            <a:r>
              <a:rPr lang="cs-CZ" dirty="0"/>
              <a:t> by region</a:t>
            </a:r>
          </a:p>
        </p:txBody>
      </p:sp>
      <p:sp>
        <p:nvSpPr>
          <p:cNvPr id="3" name="Zástupný obsah 2">
            <a:extLst>
              <a:ext uri="{FF2B5EF4-FFF2-40B4-BE49-F238E27FC236}">
                <a16:creationId xmlns:a16="http://schemas.microsoft.com/office/drawing/2014/main" id="{3AA0583D-E63E-E94E-BAAF-0BCE7DF21924}"/>
              </a:ext>
            </a:extLst>
          </p:cNvPr>
          <p:cNvSpPr>
            <a:spLocks noGrp="1"/>
          </p:cNvSpPr>
          <p:nvPr>
            <p:ph idx="1"/>
          </p:nvPr>
        </p:nvSpPr>
        <p:spPr/>
        <p:txBody>
          <a:bodyPr/>
          <a:lstStyle/>
          <a:p>
            <a:endParaRPr lang="cs-CZ" dirty="0"/>
          </a:p>
          <a:p>
            <a:endParaRPr lang="cs-CZ" dirty="0"/>
          </a:p>
          <a:p>
            <a:endParaRPr lang="cs-CZ" dirty="0"/>
          </a:p>
          <a:p>
            <a:endParaRPr lang="cs-CZ" dirty="0"/>
          </a:p>
          <a:p>
            <a:r>
              <a:rPr lang="cs-CZ" sz="1200" dirty="0"/>
              <a:t>Source: Bank </a:t>
            </a:r>
            <a:r>
              <a:rPr lang="cs-CZ" sz="1200" dirty="0" err="1"/>
              <a:t>for</a:t>
            </a:r>
            <a:r>
              <a:rPr lang="cs-CZ" sz="1200" dirty="0"/>
              <a:t> </a:t>
            </a:r>
            <a:r>
              <a:rPr lang="cs-CZ" sz="1200" dirty="0" err="1"/>
              <a:t>international</a:t>
            </a:r>
            <a:r>
              <a:rPr lang="cs-CZ" sz="1200" dirty="0"/>
              <a:t> </a:t>
            </a:r>
            <a:r>
              <a:rPr lang="cs-CZ" sz="1200" dirty="0" err="1"/>
              <a:t>Settlements</a:t>
            </a:r>
            <a:r>
              <a:rPr lang="cs-CZ" sz="1200" dirty="0"/>
              <a:t> 2018</a:t>
            </a:r>
          </a:p>
          <a:p>
            <a:endParaRPr lang="cs-CZ" sz="1200"/>
          </a:p>
          <a:p>
            <a:endParaRPr lang="cs-CZ" sz="1200" dirty="0"/>
          </a:p>
          <a:p>
            <a:r>
              <a:rPr lang="cs-CZ" dirty="0"/>
              <a:t>EU – </a:t>
            </a:r>
            <a:r>
              <a:rPr lang="cs-CZ" dirty="0" err="1"/>
              <a:t>Mostly</a:t>
            </a:r>
            <a:r>
              <a:rPr lang="cs-CZ" dirty="0"/>
              <a:t> Single </a:t>
            </a:r>
            <a:r>
              <a:rPr lang="cs-CZ" dirty="0" err="1"/>
              <a:t>supervisory</a:t>
            </a:r>
            <a:r>
              <a:rPr lang="cs-CZ" dirty="0"/>
              <a:t> </a:t>
            </a:r>
            <a:r>
              <a:rPr lang="cs-CZ" dirty="0" err="1"/>
              <a:t>authority</a:t>
            </a:r>
            <a:r>
              <a:rPr lang="cs-CZ" dirty="0"/>
              <a:t> (</a:t>
            </a:r>
            <a:r>
              <a:rPr lang="cs-CZ" dirty="0" err="1"/>
              <a:t>Central</a:t>
            </a:r>
            <a:r>
              <a:rPr lang="cs-CZ" dirty="0"/>
              <a:t> bank </a:t>
            </a:r>
            <a:r>
              <a:rPr lang="cs-CZ" dirty="0" err="1"/>
              <a:t>or</a:t>
            </a:r>
            <a:r>
              <a:rPr lang="cs-CZ" dirty="0"/>
              <a:t> </a:t>
            </a:r>
            <a:r>
              <a:rPr lang="cs-CZ" dirty="0" err="1"/>
              <a:t>Special</a:t>
            </a:r>
            <a:r>
              <a:rPr lang="cs-CZ" dirty="0"/>
              <a:t> </a:t>
            </a:r>
            <a:r>
              <a:rPr lang="cs-CZ" dirty="0" err="1"/>
              <a:t>authority</a:t>
            </a:r>
            <a:r>
              <a:rPr lang="cs-CZ" dirty="0"/>
              <a:t>) – </a:t>
            </a:r>
            <a:r>
              <a:rPr lang="cs-CZ" b="1" dirty="0"/>
              <a:t>48 %</a:t>
            </a:r>
          </a:p>
        </p:txBody>
      </p:sp>
      <p:pic>
        <p:nvPicPr>
          <p:cNvPr id="4" name="Obrázek 3">
            <a:extLst>
              <a:ext uri="{FF2B5EF4-FFF2-40B4-BE49-F238E27FC236}">
                <a16:creationId xmlns:a16="http://schemas.microsoft.com/office/drawing/2014/main" id="{E0623C92-7454-D24B-B42A-9535B264151C}"/>
              </a:ext>
            </a:extLst>
          </p:cNvPr>
          <p:cNvPicPr>
            <a:picLocks noChangeAspect="1"/>
          </p:cNvPicPr>
          <p:nvPr/>
        </p:nvPicPr>
        <p:blipFill>
          <a:blip r:embed="rId2"/>
          <a:stretch>
            <a:fillRect/>
          </a:stretch>
        </p:blipFill>
        <p:spPr>
          <a:xfrm>
            <a:off x="665631" y="1822733"/>
            <a:ext cx="7781665" cy="1577364"/>
          </a:xfrm>
          <a:prstGeom prst="rect">
            <a:avLst/>
          </a:prstGeom>
        </p:spPr>
      </p:pic>
    </p:spTree>
    <p:extLst>
      <p:ext uri="{BB962C8B-B14F-4D97-AF65-F5344CB8AC3E}">
        <p14:creationId xmlns:p14="http://schemas.microsoft.com/office/powerpoint/2010/main" val="3082290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TWIN PEAKS example - Australia</a:t>
            </a:r>
          </a:p>
        </p:txBody>
      </p:sp>
      <p:sp>
        <p:nvSpPr>
          <p:cNvPr id="3" name="Zástupný symbol pro obsah 2"/>
          <p:cNvSpPr>
            <a:spLocks noGrp="1"/>
          </p:cNvSpPr>
          <p:nvPr>
            <p:ph idx="1"/>
          </p:nvPr>
        </p:nvSpPr>
        <p:spPr/>
        <p:txBody>
          <a:bodyPr>
            <a:normAutofit fontScale="92500" lnSpcReduction="10000"/>
          </a:bodyPr>
          <a:lstStyle/>
          <a:p>
            <a:pPr algn="just"/>
            <a:r>
              <a:rPr lang="cs-CZ"/>
              <a:t>Australia – Twin peaks funcional model</a:t>
            </a:r>
          </a:p>
          <a:p>
            <a:pPr lvl="1" algn="just"/>
            <a:r>
              <a:rPr lang="cs-CZ" b="1"/>
              <a:t>Australian Securities and Investments Commission</a:t>
            </a:r>
            <a:r>
              <a:rPr lang="cs-CZ"/>
              <a:t> - </a:t>
            </a:r>
            <a:r>
              <a:rPr lang="en-US"/>
              <a:t>Australia’s corporate, markets and financial services regulator</a:t>
            </a:r>
            <a:r>
              <a:rPr lang="cs-CZ"/>
              <a:t>.</a:t>
            </a:r>
            <a:r>
              <a:rPr lang="en-US"/>
              <a:t> </a:t>
            </a:r>
            <a:r>
              <a:rPr lang="cs-CZ"/>
              <a:t>Independent Commonwealth Government body. </a:t>
            </a:r>
          </a:p>
          <a:p>
            <a:pPr lvl="2" algn="just"/>
            <a:r>
              <a:rPr lang="en-US"/>
              <a:t>maintain, facilitate and improve the performance of the financial system and entities in it</a:t>
            </a:r>
            <a:endParaRPr lang="cs-CZ"/>
          </a:p>
          <a:p>
            <a:pPr lvl="2" algn="just"/>
            <a:r>
              <a:rPr lang="en-US" sz="1600"/>
              <a:t>register companies and managed investment schemes </a:t>
            </a:r>
            <a:endParaRPr lang="cs-CZ" sz="1600"/>
          </a:p>
          <a:p>
            <a:pPr lvl="2" algn="just"/>
            <a:r>
              <a:rPr lang="en-US" sz="1600"/>
              <a:t>grant Australian financial services licences and Australian</a:t>
            </a:r>
            <a:r>
              <a:rPr lang="cs-CZ" sz="1600"/>
              <a:t> </a:t>
            </a:r>
            <a:r>
              <a:rPr lang="en-US" sz="1600"/>
              <a:t>credit licences register auditors and liquidators</a:t>
            </a:r>
            <a:endParaRPr lang="cs-CZ" sz="1600"/>
          </a:p>
          <a:p>
            <a:pPr lvl="1" algn="just"/>
            <a:r>
              <a:rPr lang="cs-CZ" b="1"/>
              <a:t>Australian Prudential Regulation Authority - </a:t>
            </a:r>
          </a:p>
          <a:p>
            <a:pPr lvl="2" algn="just"/>
            <a:r>
              <a:rPr lang="en-US" sz="1600"/>
              <a:t>promotes financial stability by requiring </a:t>
            </a:r>
            <a:r>
              <a:rPr lang="cs-CZ" sz="1600"/>
              <a:t>financial</a:t>
            </a:r>
            <a:r>
              <a:rPr lang="en-US" sz="1600"/>
              <a:t> institutions to manage risk prudently so as to minimise the likelihood of financial losses to depositors, policy holders and superannuation fund members</a:t>
            </a:r>
            <a:r>
              <a:rPr lang="cs-CZ" sz="1600"/>
              <a:t>.</a:t>
            </a:r>
          </a:p>
          <a:p>
            <a:pPr lvl="2" algn="just"/>
            <a:r>
              <a:rPr lang="cs-CZ" sz="1600"/>
              <a:t>Licenced institutions are subject to </a:t>
            </a:r>
            <a:r>
              <a:rPr lang="en-US" sz="1600"/>
              <a:t>ongoing supervision to ensure it is managing risks prudently and meeting prudential requirements, and to identify those institutions that are unable or unwilling to do so</a:t>
            </a:r>
            <a:endParaRPr lang="cs-CZ" sz="1600"/>
          </a:p>
        </p:txBody>
      </p:sp>
    </p:spTree>
    <p:extLst>
      <p:ext uri="{BB962C8B-B14F-4D97-AF65-F5344CB8AC3E}">
        <p14:creationId xmlns:p14="http://schemas.microsoft.com/office/powerpoint/2010/main" val="1249206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a:t>Levels of supervision</a:t>
            </a:r>
            <a:br>
              <a:rPr lang="cs-CZ" altLang="cs-CZ"/>
            </a:br>
            <a:endParaRPr lang="cs-CZ"/>
          </a:p>
        </p:txBody>
      </p:sp>
      <p:sp>
        <p:nvSpPr>
          <p:cNvPr id="3" name="Zástupný symbol pro obsah 2"/>
          <p:cNvSpPr>
            <a:spLocks noGrp="1"/>
          </p:cNvSpPr>
          <p:nvPr>
            <p:ph idx="1"/>
          </p:nvPr>
        </p:nvSpPr>
        <p:spPr/>
        <p:txBody>
          <a:bodyPr>
            <a:normAutofit lnSpcReduction="10000"/>
          </a:bodyPr>
          <a:lstStyle/>
          <a:p>
            <a:r>
              <a:rPr lang="cs-CZ" dirty="0"/>
              <a:t>International </a:t>
            </a:r>
            <a:r>
              <a:rPr lang="cs-CZ" dirty="0" err="1"/>
              <a:t>supervision</a:t>
            </a:r>
            <a:endParaRPr lang="cs-CZ" dirty="0"/>
          </a:p>
          <a:p>
            <a:r>
              <a:rPr lang="cs-CZ" dirty="0"/>
              <a:t>EU </a:t>
            </a:r>
            <a:r>
              <a:rPr lang="cs-CZ" dirty="0" err="1"/>
              <a:t>Supervision</a:t>
            </a:r>
            <a:endParaRPr lang="cs-CZ" dirty="0"/>
          </a:p>
          <a:p>
            <a:r>
              <a:rPr lang="cs-CZ" dirty="0" err="1"/>
              <a:t>National</a:t>
            </a:r>
            <a:r>
              <a:rPr lang="cs-CZ" dirty="0"/>
              <a:t> </a:t>
            </a:r>
            <a:r>
              <a:rPr lang="cs-CZ" dirty="0" err="1"/>
              <a:t>supervision</a:t>
            </a:r>
            <a:endParaRPr lang="cs-CZ" dirty="0"/>
          </a:p>
          <a:p>
            <a:endParaRPr lang="cs-CZ" dirty="0"/>
          </a:p>
          <a:p>
            <a:endParaRPr lang="cs-CZ" dirty="0"/>
          </a:p>
          <a:p>
            <a:r>
              <a:rPr lang="en-US" b="1" u="sng" cap="small" dirty="0"/>
              <a:t>The main rule of financial market supervision in the </a:t>
            </a:r>
            <a:r>
              <a:rPr lang="en-US" b="1" u="sng" cap="small" dirty="0" err="1"/>
              <a:t>eu</a:t>
            </a:r>
            <a:r>
              <a:rPr lang="en-US" b="1" u="sng" cap="small" dirty="0"/>
              <a:t> - financial market law is supervision by the home member state.</a:t>
            </a:r>
          </a:p>
          <a:p>
            <a:r>
              <a:rPr lang="en-GB" b="1" dirty="0"/>
              <a:t>It is still valid, but there are tendencies to centralise it (Banking Union). Complete centralisation is not ready yet.</a:t>
            </a:r>
          </a:p>
          <a:p>
            <a:endParaRPr lang="cs-CZ" dirty="0"/>
          </a:p>
        </p:txBody>
      </p:sp>
    </p:spTree>
    <p:extLst>
      <p:ext uri="{BB962C8B-B14F-4D97-AF65-F5344CB8AC3E}">
        <p14:creationId xmlns:p14="http://schemas.microsoft.com/office/powerpoint/2010/main" val="3925248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International level of Supervision</a:t>
            </a:r>
          </a:p>
        </p:txBody>
      </p:sp>
      <p:sp>
        <p:nvSpPr>
          <p:cNvPr id="3" name="Zástupný symbol pro obsah 2"/>
          <p:cNvSpPr>
            <a:spLocks noGrp="1"/>
          </p:cNvSpPr>
          <p:nvPr>
            <p:ph idx="1"/>
          </p:nvPr>
        </p:nvSpPr>
        <p:spPr/>
        <p:txBody>
          <a:bodyPr>
            <a:normAutofit lnSpcReduction="10000"/>
          </a:bodyPr>
          <a:lstStyle/>
          <a:p>
            <a:r>
              <a:rPr lang="cs-CZ" altLang="cs-CZ" dirty="0"/>
              <a:t> „</a:t>
            </a:r>
            <a:r>
              <a:rPr lang="cs-CZ" altLang="cs-CZ" dirty="0" err="1"/>
              <a:t>Core</a:t>
            </a:r>
            <a:r>
              <a:rPr lang="cs-CZ" altLang="cs-CZ" dirty="0"/>
              <a:t> </a:t>
            </a:r>
            <a:r>
              <a:rPr lang="cs-CZ" altLang="cs-CZ" dirty="0" err="1"/>
              <a:t>principles</a:t>
            </a:r>
            <a:r>
              <a:rPr lang="cs-CZ" altLang="cs-CZ" dirty="0"/>
              <a:t>“</a:t>
            </a:r>
          </a:p>
          <a:p>
            <a:pPr lvl="1"/>
            <a:r>
              <a:rPr lang="en-US" altLang="cs-CZ" b="1" dirty="0"/>
              <a:t>Basel Committee on Banking Supervision</a:t>
            </a:r>
            <a:r>
              <a:rPr lang="cs-CZ" altLang="cs-CZ" b="1" dirty="0"/>
              <a:t> </a:t>
            </a:r>
            <a:r>
              <a:rPr lang="cs-CZ" altLang="cs-CZ" sz="2000" b="1" dirty="0"/>
              <a:t>(BCBS) </a:t>
            </a:r>
            <a:r>
              <a:rPr lang="cs-CZ" altLang="cs-CZ" dirty="0"/>
              <a:t>and </a:t>
            </a:r>
            <a:r>
              <a:rPr lang="cs-CZ" altLang="cs-CZ" dirty="0" err="1"/>
              <a:t>Core</a:t>
            </a:r>
            <a:r>
              <a:rPr lang="cs-CZ" altLang="cs-CZ" dirty="0"/>
              <a:t> </a:t>
            </a:r>
            <a:r>
              <a:rPr lang="cs-CZ" altLang="cs-CZ" dirty="0" err="1"/>
              <a:t>principles</a:t>
            </a:r>
            <a:r>
              <a:rPr lang="cs-CZ" altLang="cs-CZ" dirty="0"/>
              <a:t> </a:t>
            </a:r>
            <a:r>
              <a:rPr lang="cs-CZ" altLang="cs-CZ" dirty="0" err="1"/>
              <a:t>for</a:t>
            </a:r>
            <a:r>
              <a:rPr lang="cs-CZ" altLang="cs-CZ" dirty="0"/>
              <a:t> </a:t>
            </a:r>
            <a:r>
              <a:rPr lang="cs-CZ" altLang="cs-CZ" dirty="0" err="1"/>
              <a:t>effective</a:t>
            </a:r>
            <a:r>
              <a:rPr lang="cs-CZ" altLang="cs-CZ" dirty="0"/>
              <a:t> </a:t>
            </a:r>
            <a:r>
              <a:rPr lang="cs-CZ" altLang="cs-CZ" dirty="0" err="1"/>
              <a:t>banking</a:t>
            </a:r>
            <a:r>
              <a:rPr lang="cs-CZ" altLang="cs-CZ" dirty="0"/>
              <a:t> </a:t>
            </a:r>
          </a:p>
          <a:p>
            <a:pPr lvl="2"/>
            <a:r>
              <a:rPr lang="cs-CZ" altLang="cs-CZ" dirty="0"/>
              <a:t>+ </a:t>
            </a:r>
            <a:r>
              <a:rPr lang="cs-CZ" altLang="cs-CZ" b="1" dirty="0" err="1"/>
              <a:t>Financial</a:t>
            </a:r>
            <a:r>
              <a:rPr lang="cs-CZ" altLang="cs-CZ" b="1" dirty="0"/>
              <a:t> Stability </a:t>
            </a:r>
            <a:r>
              <a:rPr lang="cs-CZ" altLang="cs-CZ" b="1" dirty="0" err="1"/>
              <a:t>Board</a:t>
            </a:r>
            <a:r>
              <a:rPr lang="cs-CZ" altLang="cs-CZ" b="1" dirty="0"/>
              <a:t> </a:t>
            </a:r>
            <a:r>
              <a:rPr lang="cs-CZ" altLang="cs-CZ" dirty="0"/>
              <a:t>- </a:t>
            </a:r>
            <a:r>
              <a:rPr lang="en-US" dirty="0"/>
              <a:t>monitors and makes</a:t>
            </a:r>
            <a:r>
              <a:rPr lang="cs-CZ" dirty="0"/>
              <a:t> </a:t>
            </a:r>
            <a:r>
              <a:rPr lang="en-US" dirty="0"/>
              <a:t>recommendations about the global financial </a:t>
            </a:r>
            <a:r>
              <a:rPr lang="en-US" dirty="0" err="1"/>
              <a:t>systém</a:t>
            </a:r>
            <a:r>
              <a:rPr lang="cs-CZ" dirty="0"/>
              <a:t>. </a:t>
            </a:r>
            <a:r>
              <a:rPr lang="cs-CZ" dirty="0" err="1"/>
              <a:t>promotes</a:t>
            </a:r>
            <a:r>
              <a:rPr lang="cs-CZ" dirty="0"/>
              <a:t> </a:t>
            </a:r>
            <a:r>
              <a:rPr lang="cs-CZ" dirty="0" err="1"/>
              <a:t>international</a:t>
            </a:r>
            <a:r>
              <a:rPr lang="cs-CZ" dirty="0"/>
              <a:t> </a:t>
            </a:r>
            <a:r>
              <a:rPr lang="cs-CZ" dirty="0" err="1"/>
              <a:t>financial</a:t>
            </a:r>
            <a:r>
              <a:rPr lang="cs-CZ" dirty="0"/>
              <a:t> stability.</a:t>
            </a:r>
            <a:endParaRPr lang="cs-CZ" altLang="cs-CZ" dirty="0"/>
          </a:p>
          <a:p>
            <a:pPr lvl="1"/>
            <a:r>
              <a:rPr lang="en-US" b="1" dirty="0"/>
              <a:t>International Association of Insurance Supervisors</a:t>
            </a:r>
            <a:r>
              <a:rPr lang="cs-CZ" b="1" dirty="0"/>
              <a:t> </a:t>
            </a:r>
            <a:r>
              <a:rPr lang="cs-CZ" altLang="cs-CZ" b="1" dirty="0"/>
              <a:t>(IAIS) </a:t>
            </a:r>
            <a:r>
              <a:rPr lang="cs-CZ" altLang="cs-CZ" dirty="0"/>
              <a:t>and </a:t>
            </a:r>
            <a:r>
              <a:rPr lang="cs-CZ" altLang="cs-CZ" dirty="0" err="1"/>
              <a:t>Core</a:t>
            </a:r>
            <a:r>
              <a:rPr lang="cs-CZ" altLang="cs-CZ" dirty="0"/>
              <a:t> </a:t>
            </a:r>
            <a:r>
              <a:rPr lang="cs-CZ" dirty="0" err="1"/>
              <a:t>principles</a:t>
            </a:r>
            <a:r>
              <a:rPr lang="cs-CZ" dirty="0"/>
              <a:t> in </a:t>
            </a:r>
            <a:r>
              <a:rPr lang="cs-CZ" dirty="0" err="1"/>
              <a:t>insurance</a:t>
            </a:r>
            <a:r>
              <a:rPr lang="cs-CZ" dirty="0"/>
              <a:t> </a:t>
            </a:r>
          </a:p>
          <a:p>
            <a:pPr lvl="1"/>
            <a:r>
              <a:rPr lang="en-US" altLang="cs-CZ" b="1" dirty="0"/>
              <a:t>International Organization of Securities Commissions</a:t>
            </a:r>
            <a:r>
              <a:rPr lang="cs-CZ" altLang="cs-CZ" b="1" dirty="0"/>
              <a:t> </a:t>
            </a:r>
            <a:r>
              <a:rPr lang="cs-CZ" altLang="cs-CZ" sz="2000" b="1" dirty="0"/>
              <a:t>(IOSCO) and</a:t>
            </a:r>
            <a:r>
              <a:rPr lang="cs-CZ" altLang="cs-CZ" sz="2000" dirty="0"/>
              <a:t> </a:t>
            </a:r>
            <a:r>
              <a:rPr lang="cs-CZ" altLang="cs-CZ" dirty="0"/>
              <a:t>g</a:t>
            </a:r>
            <a:r>
              <a:rPr lang="en-US" altLang="cs-CZ" dirty="0" err="1"/>
              <a:t>oals</a:t>
            </a:r>
            <a:r>
              <a:rPr lang="en-US" altLang="cs-CZ" dirty="0"/>
              <a:t> and principles of the Capital Markets and their regulation</a:t>
            </a:r>
            <a:endParaRPr lang="cs-CZ" altLang="cs-CZ" dirty="0"/>
          </a:p>
          <a:p>
            <a:pPr lvl="1"/>
            <a:r>
              <a:rPr lang="cs-CZ" altLang="cs-CZ" dirty="0"/>
              <a:t>IN GENERAL</a:t>
            </a:r>
          </a:p>
          <a:p>
            <a:pPr lvl="1"/>
            <a:r>
              <a:rPr lang="en-US" altLang="cs-CZ" b="1" dirty="0"/>
              <a:t>Financially-action committee against money laundering</a:t>
            </a:r>
            <a:r>
              <a:rPr lang="cs-CZ" altLang="cs-CZ" dirty="0"/>
              <a:t>(FATF) and </a:t>
            </a:r>
            <a:r>
              <a:rPr lang="cs-CZ" altLang="cs-CZ" dirty="0" err="1"/>
              <a:t>its</a:t>
            </a:r>
            <a:r>
              <a:rPr lang="cs-CZ" altLang="cs-CZ" dirty="0"/>
              <a:t> </a:t>
            </a:r>
            <a:r>
              <a:rPr lang="cs-CZ" altLang="cs-CZ" dirty="0" err="1"/>
              <a:t>own</a:t>
            </a:r>
            <a:r>
              <a:rPr lang="cs-CZ" altLang="cs-CZ" dirty="0"/>
              <a:t> 40 </a:t>
            </a:r>
            <a:r>
              <a:rPr lang="cs-CZ" dirty="0" err="1"/>
              <a:t>recommendations</a:t>
            </a:r>
            <a:endParaRPr lang="cs-CZ" altLang="cs-CZ" dirty="0"/>
          </a:p>
          <a:p>
            <a:endParaRPr lang="cs-CZ" dirty="0"/>
          </a:p>
        </p:txBody>
      </p:sp>
    </p:spTree>
    <p:extLst>
      <p:ext uri="{BB962C8B-B14F-4D97-AF65-F5344CB8AC3E}">
        <p14:creationId xmlns:p14="http://schemas.microsoft.com/office/powerpoint/2010/main" val="3940881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BSCS + FSB -&gt; G-SIB</a:t>
            </a:r>
          </a:p>
        </p:txBody>
      </p:sp>
      <p:sp>
        <p:nvSpPr>
          <p:cNvPr id="3" name="Zástupný symbol pro obsah 2"/>
          <p:cNvSpPr>
            <a:spLocks noGrp="1"/>
          </p:cNvSpPr>
          <p:nvPr>
            <p:ph idx="1"/>
          </p:nvPr>
        </p:nvSpPr>
        <p:spPr/>
        <p:txBody>
          <a:bodyPr>
            <a:normAutofit lnSpcReduction="10000"/>
          </a:bodyPr>
          <a:lstStyle/>
          <a:p>
            <a:r>
              <a:rPr lang="cs-CZ"/>
              <a:t>Global systemically important banks</a:t>
            </a:r>
          </a:p>
          <a:p>
            <a:pPr marL="114300" indent="0">
              <a:buNone/>
            </a:pPr>
            <a:r>
              <a:rPr lang="cs-CZ" sz="1050"/>
              <a:t>http://www.financialstabilityboard.org/wp-content/uploads/r_141106b.pdf</a:t>
            </a:r>
          </a:p>
          <a:p>
            <a:pPr marL="114300" indent="0">
              <a:buNone/>
            </a:pPr>
            <a:r>
              <a:rPr lang="cs-CZ"/>
              <a:t>- total loss-absorbing capacity (TLAC) – Capital adequancy rule - </a:t>
            </a:r>
            <a:r>
              <a:rPr lang="en-US"/>
              <a:t>building higher capital reserves for the purpose of readiness to respond to a crisis situation</a:t>
            </a:r>
            <a:endParaRPr lang="cs-CZ"/>
          </a:p>
          <a:p>
            <a:pPr marL="114300" indent="0">
              <a:buNone/>
            </a:pPr>
            <a:endParaRPr lang="cs-CZ"/>
          </a:p>
          <a:p>
            <a:pPr marL="114300" indent="0">
              <a:buNone/>
            </a:pPr>
            <a:r>
              <a:rPr lang="cs-CZ" b="1"/>
              <a:t>? OVERKILL ?</a:t>
            </a:r>
            <a:r>
              <a:rPr lang="cs-CZ"/>
              <a:t> for GSIB, which are also EU important banks, because of the new robust MREL obligation (Minimum Requirement for own funds and Eligible Liabilities from 2019). MREL is based on same principle, but calculated differently.</a:t>
            </a:r>
          </a:p>
        </p:txBody>
      </p:sp>
    </p:spTree>
    <p:extLst>
      <p:ext uri="{BB962C8B-B14F-4D97-AF65-F5344CB8AC3E}">
        <p14:creationId xmlns:p14="http://schemas.microsoft.com/office/powerpoint/2010/main" val="1134976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EU SUPervision of the financial market</a:t>
            </a:r>
          </a:p>
        </p:txBody>
      </p:sp>
      <p:sp>
        <p:nvSpPr>
          <p:cNvPr id="3" name="Zástupný symbol pro obsah 2"/>
          <p:cNvSpPr>
            <a:spLocks noGrp="1"/>
          </p:cNvSpPr>
          <p:nvPr>
            <p:ph idx="1"/>
          </p:nvPr>
        </p:nvSpPr>
        <p:spPr/>
        <p:txBody>
          <a:bodyPr>
            <a:normAutofit/>
          </a:bodyPr>
          <a:lstStyle/>
          <a:p>
            <a:pPr lvl="1"/>
            <a:r>
              <a:rPr lang="en-US"/>
              <a:t>harmonization of financial regulation by European law, in particular through the relevant directives</a:t>
            </a:r>
            <a:r>
              <a:rPr lang="cs-CZ"/>
              <a:t>,</a:t>
            </a:r>
          </a:p>
          <a:p>
            <a:pPr lvl="1"/>
            <a:r>
              <a:rPr lang="cs-CZ"/>
              <a:t> </a:t>
            </a:r>
            <a:r>
              <a:rPr lang="en-US"/>
              <a:t>mutual recognition of national rules that are not harmonized</a:t>
            </a:r>
            <a:r>
              <a:rPr lang="cs-CZ"/>
              <a:t>,</a:t>
            </a:r>
            <a:endParaRPr lang="en-US"/>
          </a:p>
          <a:p>
            <a:pPr lvl="1"/>
            <a:r>
              <a:rPr lang="en-US"/>
              <a:t>national competence in the area of supervision and control principle primarily performed by the home regulatory authority for banks operating in several EU countries</a:t>
            </a:r>
            <a:r>
              <a:rPr lang="cs-CZ"/>
              <a:t>,</a:t>
            </a:r>
          </a:p>
          <a:p>
            <a:pPr lvl="1"/>
            <a:r>
              <a:rPr lang="en-US"/>
              <a:t>assumption of close cooperation between national regulators</a:t>
            </a:r>
            <a:r>
              <a:rPr lang="cs-CZ"/>
              <a:t>.</a:t>
            </a:r>
          </a:p>
          <a:p>
            <a:endParaRPr lang="cs-CZ"/>
          </a:p>
        </p:txBody>
      </p:sp>
    </p:spTree>
    <p:extLst>
      <p:ext uri="{BB962C8B-B14F-4D97-AF65-F5344CB8AC3E}">
        <p14:creationId xmlns:p14="http://schemas.microsoft.com/office/powerpoint/2010/main" val="2360853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EU regulation of the financial supervision</a:t>
            </a:r>
          </a:p>
        </p:txBody>
      </p:sp>
      <p:sp>
        <p:nvSpPr>
          <p:cNvPr id="3" name="Zástupný symbol pro obsah 2"/>
          <p:cNvSpPr>
            <a:spLocks noGrp="1"/>
          </p:cNvSpPr>
          <p:nvPr>
            <p:ph idx="1"/>
          </p:nvPr>
        </p:nvSpPr>
        <p:spPr/>
        <p:txBody>
          <a:bodyPr/>
          <a:lstStyle/>
          <a:p>
            <a:pPr marL="0" indent="0">
              <a:buNone/>
            </a:pPr>
            <a:r>
              <a:rPr lang="cs-CZ"/>
              <a:t>Generaly about the integration</a:t>
            </a:r>
          </a:p>
          <a:p>
            <a:r>
              <a:rPr lang="cs-CZ"/>
              <a:t>Primary sources (TFEU)</a:t>
            </a:r>
          </a:p>
          <a:p>
            <a:r>
              <a:rPr lang="cs-CZ"/>
              <a:t>Secondary sources</a:t>
            </a:r>
          </a:p>
          <a:p>
            <a:pPr lvl="1">
              <a:buFont typeface="Arial" panose="020B0604020202020204" pitchFamily="34" charset="0"/>
              <a:buChar char="•"/>
            </a:pPr>
            <a:r>
              <a:rPr lang="cs-CZ"/>
              <a:t>Regulations</a:t>
            </a:r>
          </a:p>
          <a:p>
            <a:pPr lvl="1">
              <a:buFont typeface="Arial" panose="020B0604020202020204" pitchFamily="34" charset="0"/>
              <a:buChar char="•"/>
            </a:pPr>
            <a:r>
              <a:rPr lang="cs-CZ"/>
              <a:t>Directives</a:t>
            </a:r>
          </a:p>
          <a:p>
            <a:r>
              <a:rPr lang="cs-CZ"/>
              <a:t>ECJ court jurisprudence</a:t>
            </a:r>
          </a:p>
          <a:p>
            <a:endParaRPr lang="cs-CZ"/>
          </a:p>
          <a:p>
            <a:endParaRPr lang="cs-CZ"/>
          </a:p>
        </p:txBody>
      </p:sp>
    </p:spTree>
    <p:extLst>
      <p:ext uri="{BB962C8B-B14F-4D97-AF65-F5344CB8AC3E}">
        <p14:creationId xmlns:p14="http://schemas.microsoft.com/office/powerpoint/2010/main" val="3766373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t>Main areas of the supervision</a:t>
            </a:r>
          </a:p>
        </p:txBody>
      </p:sp>
      <p:sp>
        <p:nvSpPr>
          <p:cNvPr id="3" name="Zástupný symbol pro obsah 2"/>
          <p:cNvSpPr>
            <a:spLocks noGrp="1"/>
          </p:cNvSpPr>
          <p:nvPr>
            <p:ph idx="1"/>
          </p:nvPr>
        </p:nvSpPr>
        <p:spPr/>
        <p:txBody>
          <a:bodyPr/>
          <a:lstStyle/>
          <a:p>
            <a:endParaRPr lang="cs-CZ"/>
          </a:p>
          <a:p>
            <a:r>
              <a:rPr lang="cs-CZ"/>
              <a:t>Providing financial services</a:t>
            </a:r>
          </a:p>
          <a:p>
            <a:r>
              <a:rPr lang="cs-CZ"/>
              <a:t>Regulation and supervision of the financial market</a:t>
            </a:r>
          </a:p>
          <a:p>
            <a:r>
              <a:rPr lang="cs-CZ"/>
              <a:t>Monetary regulation</a:t>
            </a:r>
          </a:p>
          <a:p>
            <a:endParaRPr lang="cs-CZ"/>
          </a:p>
        </p:txBody>
      </p:sp>
    </p:spTree>
    <p:extLst>
      <p:ext uri="{BB962C8B-B14F-4D97-AF65-F5344CB8AC3E}">
        <p14:creationId xmlns:p14="http://schemas.microsoft.com/office/powerpoint/2010/main" val="1305946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INTEGRATION of supervision</a:t>
            </a:r>
          </a:p>
        </p:txBody>
      </p:sp>
      <p:sp>
        <p:nvSpPr>
          <p:cNvPr id="3" name="Zástupný symbol pro obsah 2"/>
          <p:cNvSpPr>
            <a:spLocks noGrp="1"/>
          </p:cNvSpPr>
          <p:nvPr>
            <p:ph idx="1"/>
          </p:nvPr>
        </p:nvSpPr>
        <p:spPr/>
        <p:txBody>
          <a:bodyPr>
            <a:normAutofit fontScale="92500" lnSpcReduction="10000"/>
          </a:bodyPr>
          <a:lstStyle/>
          <a:p>
            <a:r>
              <a:rPr lang="cs-CZ"/>
              <a:t>2 main ways of understanding process of INTEGRATION</a:t>
            </a:r>
          </a:p>
          <a:p>
            <a:endParaRPr lang="cs-CZ"/>
          </a:p>
          <a:p>
            <a:pPr algn="just"/>
            <a:r>
              <a:rPr lang="en-US"/>
              <a:t>harmonization - unification (integration) supervisory practice and cooperation at the transnational level for this purpose, as it is understood the process of integration in the international (EU) level (</a:t>
            </a:r>
            <a:r>
              <a:rPr lang="en-US" b="1"/>
              <a:t>functional integration</a:t>
            </a:r>
            <a:r>
              <a:rPr lang="en-US"/>
              <a:t>)</a:t>
            </a:r>
            <a:endParaRPr lang="cs-CZ"/>
          </a:p>
          <a:p>
            <a:endParaRPr lang="en-US"/>
          </a:p>
          <a:p>
            <a:pPr algn="just"/>
            <a:r>
              <a:rPr lang="en-US"/>
              <a:t>unification of supervision within one or two institutions, as integration is seen in </a:t>
            </a:r>
            <a:r>
              <a:rPr lang="cs-CZ"/>
              <a:t>some</a:t>
            </a:r>
            <a:r>
              <a:rPr lang="en-US"/>
              <a:t> EU member countries eg. in the Czech Republic</a:t>
            </a:r>
            <a:r>
              <a:rPr lang="cs-CZ"/>
              <a:t>,</a:t>
            </a:r>
            <a:r>
              <a:rPr lang="en-US"/>
              <a:t> Slovak Republic</a:t>
            </a:r>
            <a:r>
              <a:rPr lang="cs-CZ"/>
              <a:t> or Ireland</a:t>
            </a:r>
            <a:r>
              <a:rPr lang="en-US"/>
              <a:t>, where the Financial Supervision</a:t>
            </a:r>
            <a:r>
              <a:rPr lang="cs-CZ"/>
              <a:t> is</a:t>
            </a:r>
            <a:r>
              <a:rPr lang="en-US"/>
              <a:t> unified (integrated) into a single institution (</a:t>
            </a:r>
            <a:r>
              <a:rPr lang="en-US" b="1"/>
              <a:t>institutional integration</a:t>
            </a:r>
            <a:r>
              <a:rPr lang="en-US"/>
              <a:t>)</a:t>
            </a:r>
          </a:p>
          <a:p>
            <a:endParaRPr lang="cs-CZ"/>
          </a:p>
        </p:txBody>
      </p:sp>
    </p:spTree>
    <p:extLst>
      <p:ext uri="{BB962C8B-B14F-4D97-AF65-F5344CB8AC3E}">
        <p14:creationId xmlns:p14="http://schemas.microsoft.com/office/powerpoint/2010/main" val="2229663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Integration of Supervision</a:t>
            </a:r>
          </a:p>
        </p:txBody>
      </p:sp>
      <p:sp>
        <p:nvSpPr>
          <p:cNvPr id="3" name="Zástupný symbol pro obsah 2"/>
          <p:cNvSpPr>
            <a:spLocks noGrp="1"/>
          </p:cNvSpPr>
          <p:nvPr>
            <p:ph idx="1"/>
          </p:nvPr>
        </p:nvSpPr>
        <p:spPr/>
        <p:txBody>
          <a:bodyPr/>
          <a:lstStyle/>
          <a:p>
            <a:r>
              <a:rPr lang="cs-CZ"/>
              <a:t>Singapour (1984), Norway(1986), Denmark (1988), Malta (1988), Sweden (1991), United Kingdom (1997/1998), Japan (1998), Iceland (1999), South Korea (1999), Hungary (2000), Estonia (2001), Lithuania 2001 Germany (2002 ), Austria (2002), Ireland (2003), Belgium (2004), Lichtenštensko (2005), Slovakia (2006), Czech Republic (2006), Poland (2008), Switzerland (2009), Finland (2009).</a:t>
            </a:r>
          </a:p>
        </p:txBody>
      </p:sp>
    </p:spTree>
    <p:extLst>
      <p:ext uri="{BB962C8B-B14F-4D97-AF65-F5344CB8AC3E}">
        <p14:creationId xmlns:p14="http://schemas.microsoft.com/office/powerpoint/2010/main" val="603108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Place of Supervision in LAW system</a:t>
            </a:r>
          </a:p>
        </p:txBody>
      </p:sp>
      <p:sp>
        <p:nvSpPr>
          <p:cNvPr id="3" name="Zástupný symbol pro obsah 2"/>
          <p:cNvSpPr>
            <a:spLocks noGrp="1"/>
          </p:cNvSpPr>
          <p:nvPr>
            <p:ph idx="1"/>
          </p:nvPr>
        </p:nvSpPr>
        <p:spPr/>
        <p:txBody>
          <a:bodyPr/>
          <a:lstStyle/>
          <a:p>
            <a:pPr marL="0" indent="0" algn="ctr">
              <a:buNone/>
            </a:pPr>
            <a:r>
              <a:rPr lang="cs-CZ" u="sng"/>
              <a:t>Financial law </a:t>
            </a:r>
            <a:endParaRPr lang="cs-CZ"/>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2127394"/>
            <a:ext cx="62865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2132856"/>
            <a:ext cx="647700"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7904" y="3451684"/>
            <a:ext cx="923925" cy="59055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7904" y="3479312"/>
            <a:ext cx="942975" cy="1238250"/>
          </a:xfrm>
          <a:prstGeom prst="rect">
            <a:avLst/>
          </a:prstGeom>
          <a:noFill/>
          <a:extLst>
            <a:ext uri="{909E8E84-426E-40DD-AFC4-6F175D3DCCD1}">
              <a14:hiddenFill xmlns:a14="http://schemas.microsoft.com/office/drawing/2010/main">
                <a:solidFill>
                  <a:srgbClr val="FFFFFF"/>
                </a:solidFill>
              </a14:hiddenFill>
            </a:ext>
          </a:extLst>
        </p:spPr>
      </p:pic>
      <p:cxnSp>
        <p:nvCxnSpPr>
          <p:cNvPr id="2058" name="AutoShape 10"/>
          <p:cNvCxnSpPr>
            <a:cxnSpLocks noChangeShapeType="1"/>
          </p:cNvCxnSpPr>
          <p:nvPr/>
        </p:nvCxnSpPr>
        <p:spPr bwMode="auto">
          <a:xfrm flipV="1">
            <a:off x="3893285" y="4570384"/>
            <a:ext cx="1009650" cy="285750"/>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4" name="Oval 11"/>
          <p:cNvSpPr>
            <a:spLocks noChangeArrowheads="1"/>
          </p:cNvSpPr>
          <p:nvPr/>
        </p:nvSpPr>
        <p:spPr bwMode="auto">
          <a:xfrm>
            <a:off x="4962567" y="4089107"/>
            <a:ext cx="2057400" cy="202882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cs-CZ" altLang="cs-CZ" sz="1200">
                <a:latin typeface="Calibri" pitchFamily="34" charset="0"/>
                <a:cs typeface="Arial" pitchFamily="34" charset="0"/>
              </a:rPr>
              <a:t>Law of the financial market</a:t>
            </a:r>
            <a:endParaRPr kumimoji="0" lang="cs-CZ" altLang="cs-CZ" sz="2000" b="0" i="0" u="none" strike="noStrike" cap="none" normalizeH="0" baseline="0">
              <a:ln>
                <a:noFill/>
              </a:ln>
              <a:solidFill>
                <a:schemeClr val="tx1"/>
              </a:solidFill>
              <a:effectLst/>
              <a:latin typeface="Arial" pitchFamily="34" charset="0"/>
              <a:cs typeface="Arial" pitchFamily="34" charset="0"/>
            </a:endParaRPr>
          </a:p>
        </p:txBody>
      </p:sp>
      <p:sp>
        <p:nvSpPr>
          <p:cNvPr id="5" name="AutoShape 12"/>
          <p:cNvSpPr>
            <a:spLocks noChangeArrowheads="1"/>
          </p:cNvSpPr>
          <p:nvPr/>
        </p:nvSpPr>
        <p:spPr bwMode="auto">
          <a:xfrm>
            <a:off x="5124492" y="5103519"/>
            <a:ext cx="1733550" cy="5111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altLang="cs-CZ" sz="1200" b="0" i="0" u="none" strike="noStrike" cap="none" normalizeH="0" baseline="0">
                <a:ln>
                  <a:noFill/>
                </a:ln>
                <a:solidFill>
                  <a:schemeClr val="tx1"/>
                </a:solidFill>
                <a:effectLst/>
                <a:latin typeface="Calibri" pitchFamily="34" charset="0"/>
                <a:cs typeface="Arial" pitchFamily="34" charset="0"/>
              </a:rPr>
              <a:t>Supervision of the financial market</a:t>
            </a:r>
            <a:endParaRPr kumimoji="0" lang="cs-CZ" altLang="cs-CZ" sz="2000" b="0" i="0" u="none" strike="noStrike" cap="none" normalizeH="0" baseline="0">
              <a:ln>
                <a:noFill/>
              </a:ln>
              <a:solidFill>
                <a:schemeClr val="tx1"/>
              </a:solidFill>
              <a:effectLst/>
              <a:latin typeface="Arial" pitchFamily="34" charset="0"/>
              <a:cs typeface="Arial" pitchFamily="34" charset="0"/>
            </a:endParaRPr>
          </a:p>
        </p:txBody>
      </p:sp>
      <p:sp>
        <p:nvSpPr>
          <p:cNvPr id="6" name="Rectangle 13"/>
          <p:cNvSpPr>
            <a:spLocks noChangeArrowheads="1"/>
          </p:cNvSpPr>
          <p:nvPr/>
        </p:nvSpPr>
        <p:spPr bwMode="auto">
          <a:xfrm>
            <a:off x="1652491" y="2761506"/>
            <a:ext cx="2524125" cy="552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cs-CZ" altLang="cs-CZ" sz="1200">
                <a:latin typeface="Calibri" pitchFamily="34" charset="0"/>
                <a:cs typeface="Arial" pitchFamily="34" charset="0"/>
              </a:rPr>
              <a:t>General part</a:t>
            </a:r>
            <a:endParaRPr kumimoji="0" lang="cs-CZ" altLang="cs-CZ" sz="2000" b="0" i="0" u="none" strike="noStrike" cap="none" normalizeH="0" baseline="0">
              <a:ln>
                <a:noFill/>
              </a:ln>
              <a:solidFill>
                <a:schemeClr val="tx1"/>
              </a:solidFill>
              <a:effectLst/>
              <a:latin typeface="Arial" pitchFamily="34" charset="0"/>
              <a:cs typeface="Arial" pitchFamily="34" charset="0"/>
            </a:endParaRPr>
          </a:p>
        </p:txBody>
      </p:sp>
      <p:sp>
        <p:nvSpPr>
          <p:cNvPr id="7" name="Rectangle 14"/>
          <p:cNvSpPr>
            <a:spLocks noChangeArrowheads="1"/>
          </p:cNvSpPr>
          <p:nvPr/>
        </p:nvSpPr>
        <p:spPr bwMode="auto">
          <a:xfrm>
            <a:off x="4304750" y="2761506"/>
            <a:ext cx="2476500" cy="552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cs-CZ" altLang="cs-CZ" sz="1200">
                <a:latin typeface="Calibri" pitchFamily="34" charset="0"/>
                <a:cs typeface="Arial" pitchFamily="34" charset="0"/>
              </a:rPr>
              <a:t>Special</a:t>
            </a:r>
            <a:r>
              <a:rPr kumimoji="0" lang="cs-CZ" altLang="cs-CZ" sz="1200" b="0" i="0" u="none" strike="noStrike" cap="none" normalizeH="0" baseline="0">
                <a:ln>
                  <a:noFill/>
                </a:ln>
                <a:solidFill>
                  <a:schemeClr val="tx1"/>
                </a:solidFill>
                <a:effectLst/>
                <a:latin typeface="Calibri" pitchFamily="34" charset="0"/>
                <a:cs typeface="Arial" pitchFamily="34" charset="0"/>
              </a:rPr>
              <a:t> part</a:t>
            </a:r>
            <a:endParaRPr kumimoji="0" lang="cs-CZ" altLang="cs-CZ" sz="2000" b="0" i="0" u="none" strike="noStrike" cap="none" normalizeH="0" baseline="0">
              <a:ln>
                <a:noFill/>
              </a:ln>
              <a:solidFill>
                <a:schemeClr val="tx1"/>
              </a:solidFill>
              <a:effectLst/>
              <a:latin typeface="Arial" pitchFamily="34" charset="0"/>
              <a:cs typeface="Arial" pitchFamily="34" charset="0"/>
            </a:endParaRPr>
          </a:p>
        </p:txBody>
      </p:sp>
      <p:sp>
        <p:nvSpPr>
          <p:cNvPr id="8" name="AutoShape 15"/>
          <p:cNvSpPr>
            <a:spLocks noChangeArrowheads="1"/>
          </p:cNvSpPr>
          <p:nvPr/>
        </p:nvSpPr>
        <p:spPr bwMode="auto">
          <a:xfrm>
            <a:off x="1783854" y="3746959"/>
            <a:ext cx="1924050" cy="4476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altLang="cs-CZ" sz="1200" b="0" i="0" u="none" strike="noStrike" cap="none" normalizeH="0" baseline="0">
                <a:ln>
                  <a:noFill/>
                </a:ln>
                <a:solidFill>
                  <a:schemeClr val="tx1"/>
                </a:solidFill>
                <a:effectLst/>
                <a:latin typeface="Calibri" pitchFamily="34" charset="0"/>
                <a:cs typeface="Arial" pitchFamily="34" charset="0"/>
              </a:rPr>
              <a:t>Fiscal</a:t>
            </a:r>
            <a:r>
              <a:rPr kumimoji="0" lang="cs-CZ" altLang="cs-CZ" sz="1200" b="0" i="0" u="none" strike="noStrike" cap="none" normalizeH="0">
                <a:ln>
                  <a:noFill/>
                </a:ln>
                <a:solidFill>
                  <a:schemeClr val="tx1"/>
                </a:solidFill>
                <a:effectLst/>
                <a:latin typeface="Calibri" pitchFamily="34" charset="0"/>
                <a:cs typeface="Arial" pitchFamily="34" charset="0"/>
              </a:rPr>
              <a:t> part</a:t>
            </a:r>
            <a:endParaRPr kumimoji="0" lang="cs-CZ" altLang="cs-CZ" sz="2000" b="0" i="0" u="none" strike="noStrike" cap="none" normalizeH="0" baseline="0">
              <a:ln>
                <a:noFill/>
              </a:ln>
              <a:solidFill>
                <a:schemeClr val="tx1"/>
              </a:solidFill>
              <a:effectLst/>
              <a:latin typeface="Arial" pitchFamily="34" charset="0"/>
              <a:cs typeface="Arial" pitchFamily="34" charset="0"/>
            </a:endParaRPr>
          </a:p>
        </p:txBody>
      </p:sp>
      <p:sp>
        <p:nvSpPr>
          <p:cNvPr id="9" name="AutoShape 16"/>
          <p:cNvSpPr>
            <a:spLocks noChangeArrowheads="1"/>
          </p:cNvSpPr>
          <p:nvPr/>
        </p:nvSpPr>
        <p:spPr bwMode="auto">
          <a:xfrm>
            <a:off x="1783854" y="4459258"/>
            <a:ext cx="1924050" cy="4476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altLang="cs-CZ" sz="1200" b="0" i="0" u="none" strike="noStrike" cap="none" normalizeH="0" baseline="0">
                <a:ln>
                  <a:noFill/>
                </a:ln>
                <a:solidFill>
                  <a:schemeClr val="tx1"/>
                </a:solidFill>
                <a:effectLst/>
                <a:latin typeface="Calibri" pitchFamily="34" charset="0"/>
                <a:cs typeface="Arial" pitchFamily="34" charset="0"/>
              </a:rPr>
              <a:t>Non</a:t>
            </a:r>
            <a:r>
              <a:rPr kumimoji="0" lang="cs-CZ" altLang="cs-CZ" sz="1200" b="0" i="0" u="none" strike="noStrike" cap="none" normalizeH="0">
                <a:ln>
                  <a:noFill/>
                </a:ln>
                <a:solidFill>
                  <a:schemeClr val="tx1"/>
                </a:solidFill>
                <a:effectLst/>
                <a:latin typeface="Calibri" pitchFamily="34" charset="0"/>
                <a:cs typeface="Arial" pitchFamily="34" charset="0"/>
              </a:rPr>
              <a:t> fiscal part</a:t>
            </a:r>
            <a:endParaRPr kumimoji="0" lang="cs-CZ" altLang="cs-CZ" sz="2000" b="0" i="0" u="none" strike="noStrike" cap="none" normalizeH="0" baseline="0">
              <a:ln>
                <a:noFill/>
              </a:ln>
              <a:solidFill>
                <a:schemeClr val="tx1"/>
              </a:solidFill>
              <a:effectLst/>
              <a:latin typeface="Arial" pitchFamily="34" charset="0"/>
              <a:cs typeface="Arial" pitchFamily="34" charset="0"/>
            </a:endParaRPr>
          </a:p>
        </p:txBody>
      </p:sp>
      <p:cxnSp>
        <p:nvCxnSpPr>
          <p:cNvPr id="11" name="Přímá spojnice se šipkou 10"/>
          <p:cNvCxnSpPr/>
          <p:nvPr/>
        </p:nvCxnSpPr>
        <p:spPr>
          <a:xfrm>
            <a:off x="5656794" y="1988840"/>
            <a:ext cx="11244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ovéPole 13"/>
          <p:cNvSpPr txBox="1"/>
          <p:nvPr/>
        </p:nvSpPr>
        <p:spPr>
          <a:xfrm>
            <a:off x="6899523" y="1988840"/>
            <a:ext cx="1906480"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Tx/>
              <a:buChar char="-"/>
            </a:pPr>
            <a:r>
              <a:rPr lang="cs-CZ" sz="1400">
                <a:latin typeface="Calibri" panose="020F0502020204030204" pitchFamily="34" charset="0"/>
              </a:rPr>
              <a:t>Administrative</a:t>
            </a:r>
          </a:p>
          <a:p>
            <a:pPr marL="285750" indent="-285750">
              <a:buFontTx/>
              <a:buChar char="-"/>
            </a:pPr>
            <a:r>
              <a:rPr lang="cs-CZ" sz="1400">
                <a:latin typeface="Calibri" panose="020F0502020204030204" pitchFamily="34" charset="0"/>
              </a:rPr>
              <a:t>Criminal</a:t>
            </a:r>
          </a:p>
          <a:p>
            <a:pPr marL="285750" indent="-285750">
              <a:buFontTx/>
              <a:buChar char="-"/>
            </a:pPr>
            <a:r>
              <a:rPr lang="cs-CZ" sz="1400">
                <a:latin typeface="Calibri" panose="020F0502020204030204" pitchFamily="34" charset="0"/>
              </a:rPr>
              <a:t>Procedural</a:t>
            </a:r>
          </a:p>
        </p:txBody>
      </p:sp>
      <p:cxnSp>
        <p:nvCxnSpPr>
          <p:cNvPr id="23" name="Přímá spojnice se šipkou 22"/>
          <p:cNvCxnSpPr/>
          <p:nvPr/>
        </p:nvCxnSpPr>
        <p:spPr>
          <a:xfrm flipH="1">
            <a:off x="4398110" y="3479312"/>
            <a:ext cx="3270235" cy="8137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a:off x="7668344" y="2924944"/>
            <a:ext cx="0" cy="5267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p:nvPr/>
        </p:nvCxnSpPr>
        <p:spPr>
          <a:xfrm flipH="1">
            <a:off x="4631829" y="3451684"/>
            <a:ext cx="3036515" cy="4345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ovéPole 29"/>
          <p:cNvSpPr txBox="1"/>
          <p:nvPr/>
        </p:nvSpPr>
        <p:spPr>
          <a:xfrm>
            <a:off x="3131840" y="5359106"/>
            <a:ext cx="1764010" cy="276999"/>
          </a:xfrm>
          <a:prstGeom prst="rect">
            <a:avLst/>
          </a:prstGeom>
          <a:solidFill>
            <a:schemeClr val="bg1"/>
          </a:solidFill>
        </p:spPr>
        <p:txBody>
          <a:bodyPr wrap="square" rtlCol="0">
            <a:spAutoFit/>
          </a:bodyPr>
          <a:lstStyle/>
          <a:p>
            <a:pPr algn="ctr"/>
            <a:r>
              <a:rPr lang="cs-CZ" sz="1200">
                <a:latin typeface="Calibri" panose="020F0502020204030204" pitchFamily="34" charset="0"/>
              </a:rPr>
              <a:t>Monetary law</a:t>
            </a:r>
          </a:p>
        </p:txBody>
      </p:sp>
      <p:cxnSp>
        <p:nvCxnSpPr>
          <p:cNvPr id="2048" name="Přímá spojnice se šipkou 2047"/>
          <p:cNvCxnSpPr/>
          <p:nvPr/>
        </p:nvCxnSpPr>
        <p:spPr>
          <a:xfrm>
            <a:off x="3275856" y="4933245"/>
            <a:ext cx="432048" cy="3459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49" name="Obdélník 2048"/>
          <p:cNvSpPr/>
          <p:nvPr/>
        </p:nvSpPr>
        <p:spPr>
          <a:xfrm>
            <a:off x="3131840" y="5359106"/>
            <a:ext cx="1764010"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285033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pl-PL"/>
              <a:t>EU Supervisory AGENCIES</a:t>
            </a:r>
            <a:endParaRPr lang="cs-CZ"/>
          </a:p>
        </p:txBody>
      </p:sp>
      <p:sp>
        <p:nvSpPr>
          <p:cNvPr id="3" name="Zástupný symbol pro obsah 2"/>
          <p:cNvSpPr>
            <a:spLocks noGrp="1"/>
          </p:cNvSpPr>
          <p:nvPr>
            <p:ph idx="1"/>
          </p:nvPr>
        </p:nvSpPr>
        <p:spPr/>
        <p:txBody>
          <a:bodyPr>
            <a:normAutofit fontScale="92500"/>
          </a:bodyPr>
          <a:lstStyle/>
          <a:p>
            <a:pPr lvl="1"/>
            <a:r>
              <a:rPr lang="cs-CZ" b="1"/>
              <a:t>European Systemic Risk Board – </a:t>
            </a:r>
            <a:r>
              <a:rPr lang="cs-CZ"/>
              <a:t>macroprudential authority Recommendations and warnings - No binding decisions, but NAMING AND SHAMING rule. Problem of undetected risks or on the other hand false warnings -&gt; reputation declines. </a:t>
            </a:r>
            <a:endParaRPr lang="cs-CZ" altLang="cs-CZ"/>
          </a:p>
          <a:p>
            <a:pPr lvl="1"/>
            <a:endParaRPr lang="cs-CZ" altLang="cs-CZ" b="1"/>
          </a:p>
          <a:p>
            <a:pPr lvl="1"/>
            <a:r>
              <a:rPr lang="cs-CZ" altLang="cs-CZ" b="1"/>
              <a:t>European Banking Authority, EBA </a:t>
            </a:r>
            <a:r>
              <a:rPr lang="cs-CZ" altLang="cs-CZ"/>
              <a:t>(instead of t</a:t>
            </a:r>
            <a:r>
              <a:rPr lang="en-US" altLang="cs-CZ"/>
              <a:t>he Committee of European Banking Supervisors</a:t>
            </a:r>
            <a:r>
              <a:rPr lang="cs-CZ" altLang="cs-CZ"/>
              <a:t>) </a:t>
            </a:r>
          </a:p>
          <a:p>
            <a:pPr lvl="1"/>
            <a:r>
              <a:rPr lang="en-US" altLang="cs-CZ" b="1"/>
              <a:t>European Securities and Markets Authority, ESMA </a:t>
            </a:r>
            <a:r>
              <a:rPr lang="cs-CZ" altLang="cs-CZ"/>
              <a:t>(instead of t</a:t>
            </a:r>
            <a:r>
              <a:rPr lang="en-US"/>
              <a:t>he Committee of European supervisory authorities of the capital market</a:t>
            </a:r>
            <a:r>
              <a:rPr lang="cs-CZ"/>
              <a:t>)</a:t>
            </a:r>
            <a:endParaRPr lang="en-US" altLang="cs-CZ"/>
          </a:p>
          <a:p>
            <a:pPr lvl="1"/>
            <a:r>
              <a:rPr lang="cs-CZ" b="1"/>
              <a:t>European insurance and Occupational pensions authority </a:t>
            </a:r>
            <a:r>
              <a:rPr lang="cs-CZ" altLang="cs-CZ" b="1"/>
              <a:t>EIOPA instead of </a:t>
            </a:r>
            <a:r>
              <a:rPr lang="en-US" altLang="cs-CZ"/>
              <a:t>The Committee of European supervisory authorities of the insurance and occupational pension funds</a:t>
            </a:r>
            <a:r>
              <a:rPr lang="cs-CZ" altLang="cs-CZ"/>
              <a:t>.</a:t>
            </a:r>
            <a:endParaRPr lang="cs-CZ"/>
          </a:p>
        </p:txBody>
      </p:sp>
    </p:spTree>
    <p:extLst>
      <p:ext uri="{BB962C8B-B14F-4D97-AF65-F5344CB8AC3E}">
        <p14:creationId xmlns:p14="http://schemas.microsoft.com/office/powerpoint/2010/main" val="1123764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Banking Union</a:t>
            </a:r>
          </a:p>
        </p:txBody>
      </p:sp>
      <p:sp>
        <p:nvSpPr>
          <p:cNvPr id="3" name="Zástupný symbol pro obsah 2"/>
          <p:cNvSpPr>
            <a:spLocks noGrp="1"/>
          </p:cNvSpPr>
          <p:nvPr>
            <p:ph idx="1"/>
          </p:nvPr>
        </p:nvSpPr>
        <p:spPr/>
        <p:txBody>
          <a:bodyPr>
            <a:normAutofit/>
          </a:bodyPr>
          <a:lstStyle/>
          <a:p>
            <a:r>
              <a:rPr lang="cs-CZ"/>
              <a:t>Second step for real INTEGRATION of SUPERVISION after Larosiér report</a:t>
            </a:r>
          </a:p>
          <a:p>
            <a:r>
              <a:rPr lang="cs-CZ" b="1"/>
              <a:t>3 pillars </a:t>
            </a:r>
          </a:p>
          <a:p>
            <a:r>
              <a:rPr lang="cs-CZ"/>
              <a:t>Single supervisory mechanism (Supervisory board in ECB)</a:t>
            </a:r>
          </a:p>
          <a:p>
            <a:r>
              <a:rPr lang="cs-CZ"/>
              <a:t>Single resolution mechanism (SRB + NRB; SRF + NRF)</a:t>
            </a:r>
          </a:p>
          <a:p>
            <a:pPr lvl="2"/>
            <a:r>
              <a:rPr lang="cs-CZ" i="1"/>
              <a:t>Bank Recovery and Resolution Directive</a:t>
            </a:r>
          </a:p>
          <a:p>
            <a:pPr lvl="2"/>
            <a:r>
              <a:rPr lang="en-US"/>
              <a:t>Regulation of the European Parliament and Council Regulation (EU) no. 806/2014</a:t>
            </a:r>
            <a:endParaRPr lang="cs-CZ" i="1"/>
          </a:p>
          <a:p>
            <a:pPr marL="411480" lvl="1" indent="0">
              <a:buNone/>
            </a:pPr>
            <a:endParaRPr lang="cs-CZ"/>
          </a:p>
          <a:p>
            <a:r>
              <a:rPr lang="cs-CZ"/>
              <a:t>Common Deposit Guarantee Schemes </a:t>
            </a:r>
          </a:p>
          <a:p>
            <a:endParaRPr lang="cs-CZ"/>
          </a:p>
        </p:txBody>
      </p:sp>
    </p:spTree>
    <p:extLst>
      <p:ext uri="{BB962C8B-B14F-4D97-AF65-F5344CB8AC3E}">
        <p14:creationId xmlns:p14="http://schemas.microsoft.com/office/powerpoint/2010/main" val="25009789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Banking Union</a:t>
            </a:r>
          </a:p>
        </p:txBody>
      </p:sp>
      <p:sp>
        <p:nvSpPr>
          <p:cNvPr id="3" name="Zástupný symbol pro obsah 2"/>
          <p:cNvSpPr>
            <a:spLocks noGrp="1"/>
          </p:cNvSpPr>
          <p:nvPr>
            <p:ph idx="1"/>
          </p:nvPr>
        </p:nvSpPr>
        <p:spPr/>
        <p:txBody>
          <a:bodyPr/>
          <a:lstStyle/>
          <a:p>
            <a:pPr marL="114300" indent="0">
              <a:buNone/>
            </a:pPr>
            <a:endParaRPr lang="cs-CZ"/>
          </a:p>
        </p:txBody>
      </p:sp>
      <p:sp>
        <p:nvSpPr>
          <p:cNvPr id="4" name="Obdélník 3"/>
          <p:cNvSpPr/>
          <p:nvPr/>
        </p:nvSpPr>
        <p:spPr>
          <a:xfrm>
            <a:off x="2339752" y="3227851"/>
            <a:ext cx="1224136"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a:t>Single Supervisory</a:t>
            </a:r>
          </a:p>
          <a:p>
            <a:pPr algn="ctr"/>
            <a:r>
              <a:rPr lang="cs-CZ" sz="1400"/>
              <a:t>Mechanism</a:t>
            </a:r>
          </a:p>
        </p:txBody>
      </p:sp>
      <p:sp>
        <p:nvSpPr>
          <p:cNvPr id="5" name="Obdélník 4"/>
          <p:cNvSpPr/>
          <p:nvPr/>
        </p:nvSpPr>
        <p:spPr>
          <a:xfrm>
            <a:off x="3995936" y="3243909"/>
            <a:ext cx="1224136"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a:t>Single Resolution Mechanism</a:t>
            </a:r>
          </a:p>
        </p:txBody>
      </p:sp>
      <p:sp>
        <p:nvSpPr>
          <p:cNvPr id="6" name="Obdélník 5"/>
          <p:cNvSpPr/>
          <p:nvPr/>
        </p:nvSpPr>
        <p:spPr>
          <a:xfrm>
            <a:off x="5580112" y="3243909"/>
            <a:ext cx="1224136"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400"/>
              <a:t>Common Deposit Guarantee Schemes</a:t>
            </a:r>
          </a:p>
        </p:txBody>
      </p:sp>
      <p:cxnSp>
        <p:nvCxnSpPr>
          <p:cNvPr id="8" name="Přímá spojnice 7"/>
          <p:cNvCxnSpPr/>
          <p:nvPr/>
        </p:nvCxnSpPr>
        <p:spPr>
          <a:xfrm>
            <a:off x="611560" y="2636912"/>
            <a:ext cx="0" cy="29523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p:nvPr/>
        </p:nvCxnSpPr>
        <p:spPr>
          <a:xfrm>
            <a:off x="611560" y="5589240"/>
            <a:ext cx="79208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flipV="1">
            <a:off x="8532440" y="2708920"/>
            <a:ext cx="0" cy="2880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Přímá spojnice 13"/>
          <p:cNvCxnSpPr>
            <a:endCxn id="3" idx="0"/>
          </p:cNvCxnSpPr>
          <p:nvPr/>
        </p:nvCxnSpPr>
        <p:spPr>
          <a:xfrm flipV="1">
            <a:off x="611560" y="1752600"/>
            <a:ext cx="3960440" cy="8843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Přímá spojnice 15"/>
          <p:cNvCxnSpPr>
            <a:stCxn id="3" idx="0"/>
          </p:cNvCxnSpPr>
          <p:nvPr/>
        </p:nvCxnSpPr>
        <p:spPr>
          <a:xfrm>
            <a:off x="4572000" y="1752600"/>
            <a:ext cx="3960440" cy="95632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ovéPole 16"/>
          <p:cNvSpPr txBox="1"/>
          <p:nvPr/>
        </p:nvSpPr>
        <p:spPr>
          <a:xfrm>
            <a:off x="2843808" y="2339588"/>
            <a:ext cx="3168352" cy="369332"/>
          </a:xfrm>
          <a:prstGeom prst="rect">
            <a:avLst/>
          </a:prstGeom>
          <a:noFill/>
        </p:spPr>
        <p:txBody>
          <a:bodyPr wrap="square" rtlCol="0">
            <a:spAutoFit/>
          </a:bodyPr>
          <a:lstStyle/>
          <a:p>
            <a:pPr algn="ctr"/>
            <a:r>
              <a:rPr lang="cs-CZ" b="1"/>
              <a:t>Banking Union</a:t>
            </a:r>
          </a:p>
        </p:txBody>
      </p:sp>
      <p:sp>
        <p:nvSpPr>
          <p:cNvPr id="18" name="Obdélník 17"/>
          <p:cNvSpPr/>
          <p:nvPr/>
        </p:nvSpPr>
        <p:spPr>
          <a:xfrm>
            <a:off x="2843808" y="4797152"/>
            <a:ext cx="334837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a:t>Single rule book</a:t>
            </a:r>
          </a:p>
          <a:p>
            <a:pPr algn="ctr"/>
            <a:r>
              <a:rPr lang="cs-CZ"/>
              <a:t>- harmonised prudential rules</a:t>
            </a:r>
          </a:p>
        </p:txBody>
      </p:sp>
    </p:spTree>
    <p:extLst>
      <p:ext uri="{BB962C8B-B14F-4D97-AF65-F5344CB8AC3E}">
        <p14:creationId xmlns:p14="http://schemas.microsoft.com/office/powerpoint/2010/main" val="2719309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Supervision in EU and EFTA (Norway)</a:t>
            </a:r>
          </a:p>
        </p:txBody>
      </p:sp>
      <p:sp>
        <p:nvSpPr>
          <p:cNvPr id="3" name="Zástupný symbol pro obsah 2"/>
          <p:cNvSpPr>
            <a:spLocks noGrp="1"/>
          </p:cNvSpPr>
          <p:nvPr>
            <p:ph idx="1"/>
          </p:nvPr>
        </p:nvSpPr>
        <p:spPr/>
        <p:txBody>
          <a:bodyPr/>
          <a:lstStyle/>
          <a:p>
            <a:r>
              <a:rPr lang="cs-CZ"/>
              <a:t>Goal : Single market. Is it really possible ?</a:t>
            </a:r>
          </a:p>
          <a:p>
            <a:endParaRPr lang="cs-CZ"/>
          </a:p>
          <a:p>
            <a:r>
              <a:rPr lang="cs-CZ"/>
              <a:t>Financial supervision rules are mostly same, because supervision of the financial market is mostly EEA relevant.</a:t>
            </a:r>
          </a:p>
          <a:p>
            <a:r>
              <a:rPr lang="cs-CZ"/>
              <a:t>Problems: Long precedure for implementing EU rules to national legal systems of EFTA countries.</a:t>
            </a:r>
          </a:p>
          <a:p>
            <a:pPr lvl="2"/>
            <a:r>
              <a:rPr lang="cs-CZ"/>
              <a:t>EFTA countries supervisory authority representatives become equal members of EU agencies (ESA)</a:t>
            </a:r>
          </a:p>
          <a:p>
            <a:pPr marL="1325880" lvl="4" indent="0">
              <a:buNone/>
            </a:pPr>
            <a:r>
              <a:rPr lang="cs-CZ"/>
              <a:t>-&gt;constitutional issues in sensitive cases or when Commission or Council could be involved in decisions of EU agencies</a:t>
            </a:r>
          </a:p>
        </p:txBody>
      </p:sp>
    </p:spTree>
    <p:extLst>
      <p:ext uri="{BB962C8B-B14F-4D97-AF65-F5344CB8AC3E}">
        <p14:creationId xmlns:p14="http://schemas.microsoft.com/office/powerpoint/2010/main" val="1346342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Integrated supervision</a:t>
            </a:r>
          </a:p>
        </p:txBody>
      </p:sp>
      <p:sp>
        <p:nvSpPr>
          <p:cNvPr id="3" name="Zástupný symbol pro obsah 2"/>
          <p:cNvSpPr>
            <a:spLocks noGrp="1"/>
          </p:cNvSpPr>
          <p:nvPr>
            <p:ph idx="1"/>
          </p:nvPr>
        </p:nvSpPr>
        <p:spPr/>
        <p:txBody>
          <a:bodyPr>
            <a:normAutofit/>
          </a:bodyPr>
          <a:lstStyle/>
          <a:p>
            <a:r>
              <a:rPr lang="en-US" cap="small" dirty="0"/>
              <a:t>the </a:t>
            </a:r>
            <a:r>
              <a:rPr lang="en-US" b="1" cap="small" dirty="0"/>
              <a:t>dominant type (model) of the supervisory structure</a:t>
            </a:r>
            <a:r>
              <a:rPr lang="en-US" cap="small" dirty="0"/>
              <a:t> in the </a:t>
            </a:r>
            <a:r>
              <a:rPr lang="en-US" cap="small" dirty="0" err="1"/>
              <a:t>eu</a:t>
            </a:r>
            <a:r>
              <a:rPr lang="en-US" cap="small" dirty="0"/>
              <a:t> Financial supervisory system is</a:t>
            </a:r>
            <a:r>
              <a:rPr lang="cs-CZ" dirty="0"/>
              <a:t> </a:t>
            </a:r>
            <a:r>
              <a:rPr lang="en-US" b="1" u="sng" cap="small" dirty="0"/>
              <a:t>a single supervisor model</a:t>
            </a:r>
            <a:endParaRPr lang="cs-CZ" b="1" u="sng" dirty="0"/>
          </a:p>
          <a:p>
            <a:r>
              <a:rPr lang="cs-CZ" dirty="0"/>
              <a:t>(</a:t>
            </a:r>
            <a:r>
              <a:rPr lang="cs-CZ" dirty="0" err="1"/>
              <a:t>see</a:t>
            </a:r>
            <a:r>
              <a:rPr lang="cs-CZ" dirty="0"/>
              <a:t> </a:t>
            </a:r>
            <a:r>
              <a:rPr lang="cs-CZ" dirty="0" err="1"/>
              <a:t>the</a:t>
            </a:r>
            <a:r>
              <a:rPr lang="cs-CZ" dirty="0"/>
              <a:t> table </a:t>
            </a:r>
            <a:r>
              <a:rPr lang="cs-CZ" dirty="0" err="1"/>
              <a:t>above</a:t>
            </a:r>
            <a:r>
              <a:rPr lang="cs-CZ"/>
              <a:t>)</a:t>
            </a:r>
            <a:endParaRPr lang="cs-CZ" dirty="0"/>
          </a:p>
        </p:txBody>
      </p:sp>
    </p:spTree>
    <p:extLst>
      <p:ext uri="{BB962C8B-B14F-4D97-AF65-F5344CB8AC3E}">
        <p14:creationId xmlns:p14="http://schemas.microsoft.com/office/powerpoint/2010/main" val="3914482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Conclusions</a:t>
            </a:r>
          </a:p>
        </p:txBody>
      </p:sp>
      <p:sp>
        <p:nvSpPr>
          <p:cNvPr id="3" name="Zástupný symbol pro obsah 2"/>
          <p:cNvSpPr>
            <a:spLocks noGrp="1"/>
          </p:cNvSpPr>
          <p:nvPr>
            <p:ph idx="1"/>
          </p:nvPr>
        </p:nvSpPr>
        <p:spPr/>
        <p:txBody>
          <a:bodyPr>
            <a:normAutofit fontScale="92500" lnSpcReduction="10000"/>
          </a:bodyPr>
          <a:lstStyle/>
          <a:p>
            <a:r>
              <a:rPr lang="en-US"/>
              <a:t>Within the EU, there are minimal problems, which should be solved, thus the supervision will be well integrated and therefore support financial stability and also one of the aims of the economic policy of EU, which is to build up real single market in Europe. </a:t>
            </a:r>
            <a:r>
              <a:rPr lang="en-US" b="1"/>
              <a:t>The problem is that only the government leaders assembled in the European Council are in the position to act, but precisely they are the ones who are unable to act in the interest of a joint European community because their main consideration is their national electorate</a:t>
            </a:r>
            <a:r>
              <a:rPr lang="en-US"/>
              <a:t>. Thus the result is a political trap. </a:t>
            </a:r>
            <a:r>
              <a:rPr lang="cs-CZ"/>
              <a:t>T</a:t>
            </a:r>
            <a:r>
              <a:rPr lang="en-US"/>
              <a:t>he currency union must gain the capacity to act at the supra-national level and the </a:t>
            </a:r>
            <a:r>
              <a:rPr lang="en-US" b="1" u="sng"/>
              <a:t>currency union should expand into a political union</a:t>
            </a:r>
            <a:r>
              <a:rPr lang="en-US"/>
              <a:t>, such that the process of integration will in all ways be complete.</a:t>
            </a:r>
            <a:endParaRPr lang="cs-CZ"/>
          </a:p>
          <a:p>
            <a:endParaRPr lang="cs-CZ"/>
          </a:p>
        </p:txBody>
      </p:sp>
    </p:spTree>
    <p:extLst>
      <p:ext uri="{BB962C8B-B14F-4D97-AF65-F5344CB8AC3E}">
        <p14:creationId xmlns:p14="http://schemas.microsoft.com/office/powerpoint/2010/main" val="365651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EU Federation ?</a:t>
            </a:r>
          </a:p>
        </p:txBody>
      </p:sp>
      <p:sp>
        <p:nvSpPr>
          <p:cNvPr id="3" name="Zástupný symbol pro obsah 2"/>
          <p:cNvSpPr>
            <a:spLocks noGrp="1"/>
          </p:cNvSpPr>
          <p:nvPr>
            <p:ph idx="1"/>
          </p:nvPr>
        </p:nvSpPr>
        <p:spPr/>
        <p:txBody>
          <a:bodyPr>
            <a:normAutofit lnSpcReduction="10000"/>
          </a:bodyPr>
          <a:lstStyle/>
          <a:p>
            <a:r>
              <a:rPr lang="cs-CZ"/>
              <a:t>National financial market doesnt exist anymore</a:t>
            </a:r>
          </a:p>
          <a:p>
            <a:endParaRPr lang="cs-CZ"/>
          </a:p>
          <a:p>
            <a:r>
              <a:rPr lang="cs-CZ"/>
              <a:t>Its international - &gt;rules, supervision colaboration and harmonization must be International.</a:t>
            </a:r>
          </a:p>
          <a:p>
            <a:endParaRPr lang="cs-CZ"/>
          </a:p>
          <a:p>
            <a:r>
              <a:rPr lang="cs-CZ"/>
              <a:t>Real single market already? We are very close</a:t>
            </a:r>
          </a:p>
          <a:p>
            <a:pPr marL="114300" indent="0">
              <a:buNone/>
            </a:pPr>
            <a:r>
              <a:rPr lang="cs-CZ" sz="1600" i="1"/>
              <a:t>but</a:t>
            </a:r>
          </a:p>
          <a:p>
            <a:r>
              <a:rPr lang="cs-CZ"/>
              <a:t>Only political federation will lead us to real single market (nevertheless EU and EEA rules are aimed to single market anyway and maybe we will manage without federation)</a:t>
            </a:r>
          </a:p>
        </p:txBody>
      </p:sp>
    </p:spTree>
    <p:extLst>
      <p:ext uri="{BB962C8B-B14F-4D97-AF65-F5344CB8AC3E}">
        <p14:creationId xmlns:p14="http://schemas.microsoft.com/office/powerpoint/2010/main" val="2145177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Dividing OF the Financial Market</a:t>
            </a:r>
          </a:p>
        </p:txBody>
      </p:sp>
      <p:sp>
        <p:nvSpPr>
          <p:cNvPr id="3" name="Zástupný symbol pro obsah 2"/>
          <p:cNvSpPr>
            <a:spLocks noGrp="1"/>
          </p:cNvSpPr>
          <p:nvPr>
            <p:ph idx="1"/>
          </p:nvPr>
        </p:nvSpPr>
        <p:spPr/>
        <p:txBody>
          <a:bodyPr>
            <a:normAutofit fontScale="92500" lnSpcReduction="20000"/>
          </a:bodyPr>
          <a:lstStyle/>
          <a:p>
            <a:pPr marL="0" indent="0" algn="just">
              <a:buNone/>
              <a:defRPr/>
            </a:pPr>
            <a:r>
              <a:rPr lang="cs-CZ" sz="2800" b="1"/>
              <a:t>most important, but not the only one</a:t>
            </a:r>
          </a:p>
          <a:p>
            <a:pPr algn="just">
              <a:defRPr/>
            </a:pPr>
            <a:r>
              <a:rPr lang="cs-CZ" sz="2800" b="1"/>
              <a:t>Money market</a:t>
            </a:r>
          </a:p>
          <a:p>
            <a:pPr lvl="1" algn="just">
              <a:defRPr/>
            </a:pPr>
            <a:r>
              <a:rPr lang="en-US" sz="2400"/>
              <a:t>markets where the maturity of traded instruments not exceed one year </a:t>
            </a:r>
            <a:r>
              <a:rPr lang="cs-CZ" sz="2300" b="1"/>
              <a:t>,</a:t>
            </a:r>
          </a:p>
          <a:p>
            <a:pPr algn="just">
              <a:defRPr/>
            </a:pPr>
            <a:r>
              <a:rPr lang="cs-CZ" sz="2800"/>
              <a:t> </a:t>
            </a:r>
            <a:r>
              <a:rPr lang="cs-CZ" sz="2800" b="1"/>
              <a:t>Capital market</a:t>
            </a:r>
          </a:p>
          <a:p>
            <a:pPr lvl="1" algn="just">
              <a:defRPr/>
            </a:pPr>
            <a:r>
              <a:rPr lang="en-US" sz="2400"/>
              <a:t>markets where the maturity of traded instruments is longer than one year</a:t>
            </a:r>
            <a:r>
              <a:rPr lang="cs-CZ" sz="2300"/>
              <a:t>. Capital markets could be divided to</a:t>
            </a:r>
            <a:r>
              <a:rPr lang="cs-CZ"/>
              <a:t>,</a:t>
            </a:r>
          </a:p>
          <a:p>
            <a:pPr lvl="2" algn="just">
              <a:defRPr/>
            </a:pPr>
            <a:r>
              <a:rPr lang="cs-CZ" sz="1900"/>
              <a:t> </a:t>
            </a:r>
            <a:r>
              <a:rPr lang="cs-CZ" sz="1900" b="1"/>
              <a:t>Primary market</a:t>
            </a:r>
            <a:r>
              <a:rPr lang="cs-CZ" sz="1900"/>
              <a:t>, </a:t>
            </a:r>
            <a:r>
              <a:rPr lang="en-US" sz="1900"/>
              <a:t>where there are first traded financial instruments on the financial markets. The main function of primary markets is the allocation of financial capital for further investments</a:t>
            </a:r>
            <a:endParaRPr lang="cs-CZ" sz="1900"/>
          </a:p>
          <a:p>
            <a:pPr lvl="2" algn="just">
              <a:defRPr/>
            </a:pPr>
            <a:r>
              <a:rPr lang="cs-CZ" sz="1900" b="1"/>
              <a:t>Secondary market</a:t>
            </a:r>
            <a:r>
              <a:rPr lang="cs-CZ" sz="1900"/>
              <a:t>, where are traded </a:t>
            </a:r>
            <a:r>
              <a:rPr lang="en-US" sz="1900"/>
              <a:t>financial instruments </a:t>
            </a:r>
            <a:r>
              <a:rPr lang="cs-CZ" sz="1900"/>
              <a:t>which were</a:t>
            </a:r>
            <a:r>
              <a:rPr lang="en-US" sz="1900"/>
              <a:t> </a:t>
            </a:r>
            <a:r>
              <a:rPr lang="cs-CZ" sz="1900"/>
              <a:t>already </a:t>
            </a:r>
            <a:r>
              <a:rPr lang="en-US" sz="1900"/>
              <a:t>traded on the primary market</a:t>
            </a:r>
            <a:r>
              <a:rPr lang="cs-CZ" sz="1900"/>
              <a:t>.</a:t>
            </a:r>
          </a:p>
          <a:p>
            <a:endParaRPr lang="cs-CZ"/>
          </a:p>
        </p:txBody>
      </p:sp>
    </p:spTree>
    <p:extLst>
      <p:ext uri="{BB962C8B-B14F-4D97-AF65-F5344CB8AC3E}">
        <p14:creationId xmlns:p14="http://schemas.microsoft.com/office/powerpoint/2010/main" val="3959442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Sector calssification OF the financial Market</a:t>
            </a:r>
          </a:p>
        </p:txBody>
      </p:sp>
      <p:sp>
        <p:nvSpPr>
          <p:cNvPr id="3" name="Zástupný symbol pro obsah 2"/>
          <p:cNvSpPr>
            <a:spLocks noGrp="1"/>
          </p:cNvSpPr>
          <p:nvPr>
            <p:ph idx="1"/>
          </p:nvPr>
        </p:nvSpPr>
        <p:spPr>
          <a:xfrm>
            <a:off x="467544" y="1628800"/>
            <a:ext cx="8229600" cy="4525963"/>
          </a:xfrm>
        </p:spPr>
        <p:txBody>
          <a:bodyPr>
            <a:normAutofit/>
          </a:bodyPr>
          <a:lstStyle/>
          <a:p>
            <a:pPr lvl="0"/>
            <a:r>
              <a:rPr lang="cs-CZ" sz="2000"/>
              <a:t>Money Market</a:t>
            </a:r>
          </a:p>
          <a:p>
            <a:pPr lvl="0"/>
            <a:r>
              <a:rPr lang="cs-CZ" sz="2000"/>
              <a:t>Credit Market (banks and investment companies)</a:t>
            </a:r>
          </a:p>
          <a:p>
            <a:pPr lvl="0"/>
            <a:r>
              <a:rPr lang="cs-CZ" sz="2000"/>
              <a:t>Foreign Exchange Market</a:t>
            </a:r>
          </a:p>
          <a:p>
            <a:pPr lvl="0"/>
            <a:r>
              <a:rPr lang="cs-CZ" sz="2000"/>
              <a:t>Insurance Market,</a:t>
            </a:r>
          </a:p>
          <a:p>
            <a:pPr lvl="0"/>
            <a:r>
              <a:rPr lang="cs-CZ" sz="2000"/>
              <a:t>Capital Market</a:t>
            </a:r>
          </a:p>
          <a:p>
            <a:r>
              <a:rPr lang="cs-CZ" sz="2000"/>
              <a:t>Comodity Market</a:t>
            </a:r>
          </a:p>
          <a:p>
            <a:pPr marL="0" indent="0" algn="ctr">
              <a:buNone/>
            </a:pPr>
            <a:r>
              <a:rPr lang="cs-CZ" sz="2800" b="1"/>
              <a:t>= Financial market=&gt; Law of the financial market</a:t>
            </a:r>
          </a:p>
          <a:p>
            <a:pPr marL="0" indent="0" algn="ctr">
              <a:buNone/>
            </a:pPr>
            <a:endParaRPr lang="cs-CZ" sz="1400"/>
          </a:p>
          <a:p>
            <a:pPr marL="0" indent="0" algn="ctr">
              <a:buNone/>
            </a:pPr>
            <a:endParaRPr lang="cs-CZ" sz="1100"/>
          </a:p>
          <a:p>
            <a:pPr marL="0" indent="0" algn="ctr">
              <a:buNone/>
            </a:pPr>
            <a:endParaRPr lang="cs-CZ" sz="1100"/>
          </a:p>
        </p:txBody>
      </p:sp>
    </p:spTree>
    <p:extLst>
      <p:ext uri="{BB962C8B-B14F-4D97-AF65-F5344CB8AC3E}">
        <p14:creationId xmlns:p14="http://schemas.microsoft.com/office/powerpoint/2010/main" val="2265814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a:t>TRENDS of the Financial Market area</a:t>
            </a:r>
            <a:endParaRPr lang="cs-CZ"/>
          </a:p>
        </p:txBody>
      </p:sp>
      <p:sp>
        <p:nvSpPr>
          <p:cNvPr id="3" name="Zástupný symbol pro obsah 2"/>
          <p:cNvSpPr>
            <a:spLocks noGrp="1"/>
          </p:cNvSpPr>
          <p:nvPr>
            <p:ph idx="1"/>
          </p:nvPr>
        </p:nvSpPr>
        <p:spPr/>
        <p:txBody>
          <a:bodyPr>
            <a:normAutofit fontScale="92500" lnSpcReduction="10000"/>
          </a:bodyPr>
          <a:lstStyle/>
          <a:p>
            <a:pPr marL="274320" indent="-274320">
              <a:buFont typeface="Wingdings 2"/>
              <a:buChar char=""/>
              <a:defRPr/>
            </a:pPr>
            <a:r>
              <a:rPr lang="cs-CZ"/>
              <a:t>Globalization</a:t>
            </a:r>
          </a:p>
          <a:p>
            <a:pPr marL="274320" indent="-274320">
              <a:buFont typeface="Wingdings 2"/>
              <a:buChar char=""/>
              <a:defRPr/>
            </a:pPr>
            <a:r>
              <a:rPr lang="cs-CZ"/>
              <a:t>Harmonization of rules</a:t>
            </a:r>
          </a:p>
          <a:p>
            <a:pPr marL="548958" lvl="1" indent="-274320">
              <a:buFont typeface="Wingdings 2"/>
              <a:buChar char=""/>
              <a:defRPr/>
            </a:pPr>
            <a:r>
              <a:rPr lang="cs-CZ"/>
              <a:t>Regulation of financial services provision</a:t>
            </a:r>
          </a:p>
          <a:p>
            <a:pPr marL="548958" lvl="1" indent="-274320">
              <a:buFont typeface="Wingdings 2"/>
              <a:buChar char=""/>
              <a:defRPr/>
            </a:pPr>
            <a:r>
              <a:rPr lang="cs-CZ"/>
              <a:t>Individual regulation and supervision</a:t>
            </a:r>
          </a:p>
          <a:p>
            <a:pPr marL="548958" lvl="1" indent="-274320">
              <a:buFont typeface="Wingdings 2"/>
              <a:buChar char=""/>
              <a:defRPr/>
            </a:pPr>
            <a:r>
              <a:rPr lang="cs-CZ"/>
              <a:t>Regulation of Non-legal acting on the financial market</a:t>
            </a:r>
          </a:p>
          <a:p>
            <a:pPr marL="274320" indent="-274320">
              <a:buFont typeface="Wingdings 2"/>
              <a:buChar char=""/>
              <a:defRPr/>
            </a:pPr>
            <a:r>
              <a:rPr lang="cs-CZ"/>
              <a:t>Coordination and colaboration on the financial market</a:t>
            </a:r>
          </a:p>
          <a:p>
            <a:pPr marL="274320" indent="-274320">
              <a:buFont typeface="Wingdings 2"/>
              <a:buChar char=""/>
              <a:defRPr/>
            </a:pPr>
            <a:r>
              <a:rPr lang="cs-CZ"/>
              <a:t>Deregulation of financial institution and services</a:t>
            </a:r>
          </a:p>
          <a:p>
            <a:pPr marL="274320" indent="-274320">
              <a:buFont typeface="Wingdings 2"/>
              <a:buChar char=""/>
              <a:defRPr/>
            </a:pPr>
            <a:r>
              <a:rPr lang="cs-CZ"/>
              <a:t>Consolidation of the financial institutions on the financial market</a:t>
            </a:r>
          </a:p>
          <a:p>
            <a:pPr marL="274320" indent="-274320">
              <a:buFont typeface="Wingdings 2"/>
              <a:buChar char=""/>
              <a:defRPr/>
            </a:pPr>
            <a:r>
              <a:rPr lang="cs-CZ"/>
              <a:t>improving transparency</a:t>
            </a:r>
          </a:p>
          <a:p>
            <a:pPr marL="274320" indent="-274320">
              <a:buFont typeface="Wingdings 2"/>
              <a:buChar char=""/>
              <a:defRPr/>
            </a:pPr>
            <a:r>
              <a:rPr lang="cs-CZ"/>
              <a:t>Electronization of the financial market</a:t>
            </a:r>
            <a:endParaRPr lang="en-US"/>
          </a:p>
          <a:p>
            <a:pPr marL="274320" indent="-274320">
              <a:buFont typeface="Wingdings 2"/>
              <a:buChar char=""/>
              <a:defRPr/>
            </a:pPr>
            <a:r>
              <a:rPr lang="en-US"/>
              <a:t>Increasing volumes of trading on financial market</a:t>
            </a:r>
            <a:endParaRPr lang="cs-CZ"/>
          </a:p>
          <a:p>
            <a:endParaRPr lang="cs-CZ"/>
          </a:p>
        </p:txBody>
      </p:sp>
    </p:spTree>
    <p:extLst>
      <p:ext uri="{BB962C8B-B14F-4D97-AF65-F5344CB8AC3E}">
        <p14:creationId xmlns:p14="http://schemas.microsoft.com/office/powerpoint/2010/main" val="3831025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Regulation, Control, Supervision</a:t>
            </a:r>
          </a:p>
        </p:txBody>
      </p:sp>
      <p:sp>
        <p:nvSpPr>
          <p:cNvPr id="3" name="Zástupný symbol pro obsah 2"/>
          <p:cNvSpPr>
            <a:spLocks noGrp="1"/>
          </p:cNvSpPr>
          <p:nvPr>
            <p:ph idx="1"/>
          </p:nvPr>
        </p:nvSpPr>
        <p:spPr/>
        <p:txBody>
          <a:bodyPr>
            <a:normAutofit fontScale="85000" lnSpcReduction="20000"/>
          </a:bodyPr>
          <a:lstStyle/>
          <a:p>
            <a:r>
              <a:rPr lang="cs-CZ" altLang="cs-CZ" b="1"/>
              <a:t>Regulation means process of setting up rules and conditions for </a:t>
            </a:r>
            <a:r>
              <a:rPr lang="cs-CZ" altLang="cs-CZ"/>
              <a:t>b</a:t>
            </a:r>
            <a:r>
              <a:rPr lang="en-US"/>
              <a:t>usiness at the relevant section of regulation</a:t>
            </a:r>
            <a:r>
              <a:rPr lang="cs-CZ" altLang="cs-CZ"/>
              <a:t>. These rules are usually set up in national legal rules, but also european rules or rules of the intenationl law</a:t>
            </a:r>
          </a:p>
          <a:p>
            <a:r>
              <a:rPr lang="cs-CZ" altLang="cs-CZ" b="1"/>
              <a:t>Control </a:t>
            </a:r>
            <a:r>
              <a:rPr lang="cs-CZ" altLang="cs-CZ"/>
              <a:t>is general term covering Supervision and Oversight</a:t>
            </a:r>
          </a:p>
          <a:p>
            <a:r>
              <a:rPr lang="cs-CZ" altLang="cs-CZ" b="1"/>
              <a:t>Supervision of the financial system means control </a:t>
            </a:r>
            <a:r>
              <a:rPr lang="cs-CZ" altLang="cs-CZ"/>
              <a:t>of the </a:t>
            </a:r>
            <a:r>
              <a:rPr lang="en-US"/>
              <a:t>compliance action, including possible sanctions for not complying </a:t>
            </a:r>
            <a:r>
              <a:rPr lang="cs-CZ"/>
              <a:t>of</a:t>
            </a:r>
            <a:r>
              <a:rPr lang="en-US"/>
              <a:t> rules </a:t>
            </a:r>
            <a:r>
              <a:rPr lang="cs-CZ"/>
              <a:t>- NOT</a:t>
            </a:r>
            <a:r>
              <a:rPr lang="en-US"/>
              <a:t> by the state, but b</a:t>
            </a:r>
            <a:r>
              <a:rPr lang="cs-CZ"/>
              <a:t>y</a:t>
            </a:r>
            <a:r>
              <a:rPr lang="en-US"/>
              <a:t> the institutions for which </a:t>
            </a:r>
            <a:r>
              <a:rPr lang="cs-CZ"/>
              <a:t>STATES</a:t>
            </a:r>
            <a:r>
              <a:rPr lang="en-US"/>
              <a:t> delegated that competence</a:t>
            </a:r>
            <a:r>
              <a:rPr lang="cs-CZ"/>
              <a:t> (Supervisory authority (separated and independand)</a:t>
            </a:r>
          </a:p>
          <a:p>
            <a:pPr marL="114300" indent="0">
              <a:buNone/>
            </a:pPr>
            <a:endParaRPr lang="cs-CZ" altLang="cs-CZ"/>
          </a:p>
          <a:p>
            <a:r>
              <a:rPr lang="cs-CZ" altLang="cs-CZ" b="1"/>
              <a:t>Oversight/ surveillance</a:t>
            </a:r>
            <a:r>
              <a:rPr lang="cs-CZ" altLang="cs-CZ"/>
              <a:t> – performed by state or state authority (could be Ministry of Finance)</a:t>
            </a:r>
          </a:p>
          <a:p>
            <a:endParaRPr lang="cs-CZ" altLang="cs-CZ"/>
          </a:p>
          <a:p>
            <a:r>
              <a:rPr lang="cs-CZ" altLang="cs-CZ" u="sng"/>
              <a:t>ON THE FINANCIAL MARKET, we use SUPERVISION.</a:t>
            </a:r>
          </a:p>
          <a:p>
            <a:endParaRPr lang="cs-CZ"/>
          </a:p>
        </p:txBody>
      </p:sp>
    </p:spTree>
    <p:extLst>
      <p:ext uri="{BB962C8B-B14F-4D97-AF65-F5344CB8AC3E}">
        <p14:creationId xmlns:p14="http://schemas.microsoft.com/office/powerpoint/2010/main" val="4269938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t>Reasons for for the increased regulation</a:t>
            </a:r>
          </a:p>
        </p:txBody>
      </p:sp>
      <p:sp>
        <p:nvSpPr>
          <p:cNvPr id="3" name="Zástupný symbol pro obsah 2"/>
          <p:cNvSpPr>
            <a:spLocks noGrp="1"/>
          </p:cNvSpPr>
          <p:nvPr>
            <p:ph idx="1"/>
          </p:nvPr>
        </p:nvSpPr>
        <p:spPr/>
        <p:txBody>
          <a:bodyPr>
            <a:normAutofit fontScale="92500" lnSpcReduction="20000"/>
          </a:bodyPr>
          <a:lstStyle/>
          <a:p>
            <a:pPr>
              <a:buFont typeface="Wingdings" pitchFamily="2" charset="2"/>
              <a:buChar char="§"/>
            </a:pPr>
            <a:r>
              <a:rPr lang="cs-CZ" altLang="cs-CZ" b="1"/>
              <a:t>SYSTEMIC REGULATION and SUPERVISION – systemic risk and macro economic financial stability</a:t>
            </a:r>
          </a:p>
          <a:p>
            <a:pPr marL="0" indent="0">
              <a:buNone/>
            </a:pPr>
            <a:endParaRPr lang="cs-CZ" altLang="cs-CZ" b="1"/>
          </a:p>
          <a:p>
            <a:pPr>
              <a:buFont typeface="Wingdings" pitchFamily="2" charset="2"/>
              <a:buChar char="§"/>
            </a:pPr>
            <a:r>
              <a:rPr lang="cs-CZ" altLang="cs-CZ" b="1"/>
              <a:t>CONSUMER PROTECTION - Market abuse,</a:t>
            </a:r>
          </a:p>
          <a:p>
            <a:pPr>
              <a:buFont typeface="Wingdings" pitchFamily="2" charset="2"/>
              <a:buChar char="§"/>
            </a:pPr>
            <a:endParaRPr lang="cs-CZ" altLang="cs-CZ" b="1"/>
          </a:p>
          <a:p>
            <a:pPr>
              <a:buFont typeface="Wingdings" pitchFamily="2" charset="2"/>
              <a:buChar char="§"/>
            </a:pPr>
            <a:r>
              <a:rPr lang="cs-CZ" altLang="cs-CZ" b="1"/>
              <a:t>PRUDENTIAL REGULATION and SUPERVISION - individual supervision </a:t>
            </a:r>
          </a:p>
          <a:p>
            <a:pPr marL="114300" indent="0">
              <a:buNone/>
            </a:pPr>
            <a:endParaRPr lang="cs-CZ" altLang="cs-CZ" b="1"/>
          </a:p>
          <a:p>
            <a:pPr>
              <a:buFont typeface="Wingdings" pitchFamily="2" charset="2"/>
              <a:buChar char="§"/>
            </a:pPr>
            <a:r>
              <a:rPr lang="cs-CZ" altLang="cs-CZ" b="1"/>
              <a:t>abuse of dominant position</a:t>
            </a:r>
          </a:p>
          <a:p>
            <a:pPr>
              <a:buFont typeface="Wingdings" pitchFamily="2" charset="2"/>
              <a:buChar char="§"/>
            </a:pPr>
            <a:r>
              <a:rPr lang="cs-CZ" altLang="cs-CZ" b="1"/>
              <a:t>information asymmetry</a:t>
            </a:r>
          </a:p>
          <a:p>
            <a:pPr>
              <a:buFont typeface="Wingdings" pitchFamily="2" charset="2"/>
              <a:buChar char="§"/>
            </a:pPr>
            <a:endParaRPr lang="cs-CZ" altLang="cs-CZ" b="1"/>
          </a:p>
          <a:p>
            <a:pPr marL="0" indent="0">
              <a:buNone/>
            </a:pPr>
            <a:r>
              <a:rPr lang="en-US"/>
              <a:t>These market failures can be associated with yet another reason</a:t>
            </a:r>
            <a:r>
              <a:rPr lang="cs-CZ"/>
              <a:t>:</a:t>
            </a:r>
            <a:r>
              <a:rPr lang="cs-CZ" altLang="cs-CZ"/>
              <a:t> </a:t>
            </a:r>
            <a:r>
              <a:rPr lang="cs-CZ" altLang="cs-CZ" b="1"/>
              <a:t>Criminal risk, especially money laundering</a:t>
            </a:r>
            <a:endParaRPr lang="cs-CZ" altLang="cs-CZ"/>
          </a:p>
          <a:p>
            <a:endParaRPr lang="cs-CZ"/>
          </a:p>
        </p:txBody>
      </p:sp>
    </p:spTree>
    <p:extLst>
      <p:ext uri="{BB962C8B-B14F-4D97-AF65-F5344CB8AC3E}">
        <p14:creationId xmlns:p14="http://schemas.microsoft.com/office/powerpoint/2010/main" val="19063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FinanCIAL SUPERVISION SYSTEMS</a:t>
            </a:r>
          </a:p>
        </p:txBody>
      </p:sp>
      <p:sp>
        <p:nvSpPr>
          <p:cNvPr id="3" name="Zástupný symbol pro obsah 2"/>
          <p:cNvSpPr>
            <a:spLocks noGrp="1"/>
          </p:cNvSpPr>
          <p:nvPr>
            <p:ph idx="1"/>
          </p:nvPr>
        </p:nvSpPr>
        <p:spPr/>
        <p:txBody>
          <a:bodyPr>
            <a:normAutofit fontScale="92500" lnSpcReduction="10000"/>
          </a:bodyPr>
          <a:lstStyle/>
          <a:p>
            <a:pPr algn="just">
              <a:defRPr/>
            </a:pPr>
            <a:r>
              <a:rPr lang="cs-CZ" b="1"/>
              <a:t>SECTORAL MODEL, </a:t>
            </a:r>
          </a:p>
          <a:p>
            <a:pPr lvl="1" algn="just">
              <a:defRPr/>
            </a:pPr>
            <a:r>
              <a:rPr lang="en-US"/>
              <a:t>forming supervisory structure, in which financial regulation and supervision is institutionally organized by main sector of financial intermediation</a:t>
            </a:r>
            <a:r>
              <a:rPr lang="cs-CZ"/>
              <a:t>(</a:t>
            </a:r>
            <a:r>
              <a:rPr lang="en-US"/>
              <a:t>more or less degree of separation </a:t>
            </a:r>
            <a:r>
              <a:rPr lang="cs-CZ"/>
              <a:t>of</a:t>
            </a:r>
            <a:r>
              <a:rPr lang="en-US"/>
              <a:t> supervisory institutions for individual market segments, namely banking, insurance,</a:t>
            </a:r>
            <a:r>
              <a:rPr lang="cs-CZ"/>
              <a:t> capital market…</a:t>
            </a:r>
            <a:r>
              <a:rPr lang="en-US"/>
              <a:t> etc.</a:t>
            </a:r>
            <a:r>
              <a:rPr lang="cs-CZ"/>
              <a:t>)</a:t>
            </a:r>
          </a:p>
          <a:p>
            <a:pPr algn="just">
              <a:defRPr/>
            </a:pPr>
            <a:r>
              <a:rPr lang="cs-CZ" b="1"/>
              <a:t>FUNCIONAL MODEL</a:t>
            </a:r>
          </a:p>
          <a:p>
            <a:pPr lvl="1" algn="just">
              <a:defRPr/>
            </a:pPr>
            <a:r>
              <a:rPr lang="en-US"/>
              <a:t>includes solutions where financial regulation and supervision intended to protect the individual functions of the financial systém</a:t>
            </a:r>
            <a:r>
              <a:rPr lang="cs-CZ"/>
              <a:t> (t</a:t>
            </a:r>
            <a:r>
              <a:rPr lang="en-US"/>
              <a:t>his model is based on the typology of individual market failure, therefore separates the protection of investors and consumers focused on fair use of markets, prudential regulation and supervision, the stability of the financial system and the protection of competition</a:t>
            </a:r>
            <a:r>
              <a:rPr lang="cs-CZ"/>
              <a:t> – Antimonoly policy).</a:t>
            </a:r>
            <a:endParaRPr lang="cs-CZ" b="1"/>
          </a:p>
          <a:p>
            <a:endParaRPr lang="cs-CZ"/>
          </a:p>
        </p:txBody>
      </p:sp>
    </p:spTree>
    <p:extLst>
      <p:ext uri="{BB962C8B-B14F-4D97-AF65-F5344CB8AC3E}">
        <p14:creationId xmlns:p14="http://schemas.microsoft.com/office/powerpoint/2010/main" val="373028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Supervisory</a:t>
            </a:r>
            <a:r>
              <a:rPr lang="cs-CZ" dirty="0"/>
              <a:t> </a:t>
            </a:r>
            <a:r>
              <a:rPr lang="cs-CZ" dirty="0" err="1"/>
              <a:t>models</a:t>
            </a:r>
            <a:endParaRPr lang="cs-CZ"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128031393"/>
              </p:ext>
            </p:extLst>
          </p:nvPr>
        </p:nvGraphicFramePr>
        <p:xfrm>
          <a:off x="899592" y="1700808"/>
          <a:ext cx="7344817" cy="3528392"/>
        </p:xfrm>
        <a:graphic>
          <a:graphicData uri="http://schemas.openxmlformats.org/drawingml/2006/table">
            <a:tbl>
              <a:tblPr firstRow="1" firstCol="1" bandRow="1">
                <a:tableStyleId>{5C22544A-7EE6-4342-B048-85BDC9FD1C3A}</a:tableStyleId>
              </a:tblPr>
              <a:tblGrid>
                <a:gridCol w="1468645">
                  <a:extLst>
                    <a:ext uri="{9D8B030D-6E8A-4147-A177-3AD203B41FA5}">
                      <a16:colId xmlns:a16="http://schemas.microsoft.com/office/drawing/2014/main" val="20000"/>
                    </a:ext>
                  </a:extLst>
                </a:gridCol>
                <a:gridCol w="1468645">
                  <a:extLst>
                    <a:ext uri="{9D8B030D-6E8A-4147-A177-3AD203B41FA5}">
                      <a16:colId xmlns:a16="http://schemas.microsoft.com/office/drawing/2014/main" val="20001"/>
                    </a:ext>
                  </a:extLst>
                </a:gridCol>
                <a:gridCol w="1468645">
                  <a:extLst>
                    <a:ext uri="{9D8B030D-6E8A-4147-A177-3AD203B41FA5}">
                      <a16:colId xmlns:a16="http://schemas.microsoft.com/office/drawing/2014/main" val="20002"/>
                    </a:ext>
                  </a:extLst>
                </a:gridCol>
                <a:gridCol w="1469441">
                  <a:extLst>
                    <a:ext uri="{9D8B030D-6E8A-4147-A177-3AD203B41FA5}">
                      <a16:colId xmlns:a16="http://schemas.microsoft.com/office/drawing/2014/main" val="20003"/>
                    </a:ext>
                  </a:extLst>
                </a:gridCol>
                <a:gridCol w="1469441">
                  <a:extLst>
                    <a:ext uri="{9D8B030D-6E8A-4147-A177-3AD203B41FA5}">
                      <a16:colId xmlns:a16="http://schemas.microsoft.com/office/drawing/2014/main" val="20004"/>
                    </a:ext>
                  </a:extLst>
                </a:gridCol>
              </a:tblGrid>
              <a:tr h="724559">
                <a:tc gridSpan="5">
                  <a:txBody>
                    <a:bodyPr/>
                    <a:lstStyle/>
                    <a:p>
                      <a:pPr algn="just">
                        <a:spcAft>
                          <a:spcPts val="0"/>
                        </a:spcAft>
                      </a:pPr>
                      <a:r>
                        <a:rPr lang="en-GB" sz="1200" noProof="0" dirty="0">
                          <a:effectLst/>
                        </a:rPr>
                        <a:t>                                 Sectoral model          TWIN PEAKS MODEL             Single supervisory models</a:t>
                      </a:r>
                      <a:endParaRPr lang="en-GB" sz="1200" noProof="0" dirty="0">
                        <a:effectLst/>
                        <a:latin typeface="Times New Roman"/>
                        <a:ea typeface="Times New Roman"/>
                      </a:endParaRPr>
                    </a:p>
                  </a:txBody>
                  <a:tcPr marL="68580" marR="68580" marT="0" marB="0"/>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1019576">
                <a:tc>
                  <a:txBody>
                    <a:bodyPr/>
                    <a:lstStyle/>
                    <a:p>
                      <a:pPr>
                        <a:spcAft>
                          <a:spcPts val="0"/>
                        </a:spcAft>
                      </a:pPr>
                      <a:r>
                        <a:rPr lang="cs-CZ" sz="900" dirty="0" err="1">
                          <a:effectLst/>
                          <a:latin typeface="+mn-lt"/>
                          <a:ea typeface="+mn-ea"/>
                        </a:rPr>
                        <a:t>Models</a:t>
                      </a:r>
                      <a:endParaRPr lang="cs-CZ" sz="1200" dirty="0">
                        <a:effectLst/>
                        <a:latin typeface="Times New Roman"/>
                        <a:ea typeface="Times New Roman"/>
                      </a:endParaRPr>
                    </a:p>
                  </a:txBody>
                  <a:tcPr marL="68580" marR="68580" marT="0" marB="0"/>
                </a:tc>
                <a:tc>
                  <a:txBody>
                    <a:bodyPr/>
                    <a:lstStyle/>
                    <a:p>
                      <a:pPr>
                        <a:spcAft>
                          <a:spcPts val="0"/>
                        </a:spcAft>
                      </a:pPr>
                      <a:r>
                        <a:rPr lang="cs-CZ" sz="1200" b="1">
                          <a:effectLst/>
                        </a:rPr>
                        <a:t>Sectoral model</a:t>
                      </a:r>
                      <a:endParaRPr lang="cs-CZ" sz="2000" b="1">
                        <a:effectLst/>
                        <a:latin typeface="Times New Roman"/>
                        <a:ea typeface="Times New Roman"/>
                      </a:endParaRPr>
                    </a:p>
                  </a:txBody>
                  <a:tcPr marL="68580" marR="68580" marT="0" marB="0"/>
                </a:tc>
                <a:tc>
                  <a:txBody>
                    <a:bodyPr/>
                    <a:lstStyle/>
                    <a:p>
                      <a:pPr>
                        <a:spcAft>
                          <a:spcPts val="0"/>
                        </a:spcAft>
                      </a:pPr>
                      <a:r>
                        <a:rPr lang="cs-CZ" sz="1200" b="1">
                          <a:effectLst/>
                        </a:rPr>
                        <a:t>Funcional model </a:t>
                      </a:r>
                      <a:r>
                        <a:rPr lang="cs-CZ" sz="900" b="0">
                          <a:effectLst/>
                        </a:rPr>
                        <a:t>-</a:t>
                      </a:r>
                      <a:r>
                        <a:rPr lang="cs-CZ" sz="900" b="0" baseline="0">
                          <a:effectLst/>
                        </a:rPr>
                        <a:t> </a:t>
                      </a:r>
                      <a:r>
                        <a:rPr lang="cs-CZ" sz="900" b="1">
                          <a:effectLst/>
                        </a:rPr>
                        <a:t>twin-peaks </a:t>
                      </a:r>
                      <a:endParaRPr lang="cs-CZ" sz="1200" b="1">
                        <a:effectLst/>
                        <a:latin typeface="Times New Roman"/>
                        <a:ea typeface="Times New Roman"/>
                      </a:endParaRPr>
                    </a:p>
                  </a:txBody>
                  <a:tcPr marL="68580" marR="68580" marT="0" marB="0"/>
                </a:tc>
                <a:tc>
                  <a:txBody>
                    <a:bodyPr/>
                    <a:lstStyle/>
                    <a:p>
                      <a:pPr>
                        <a:spcAft>
                          <a:spcPts val="0"/>
                        </a:spcAft>
                      </a:pPr>
                      <a:r>
                        <a:rPr lang="cs-CZ" sz="1200" b="1">
                          <a:effectLst/>
                        </a:rPr>
                        <a:t>Functional</a:t>
                      </a:r>
                      <a:r>
                        <a:rPr lang="cs-CZ" sz="1200" b="1" baseline="0">
                          <a:effectLst/>
                        </a:rPr>
                        <a:t> model</a:t>
                      </a:r>
                      <a:r>
                        <a:rPr lang="cs-CZ" sz="1200" b="1">
                          <a:effectLst/>
                        </a:rPr>
                        <a:t> </a:t>
                      </a:r>
                      <a:r>
                        <a:rPr lang="cs-CZ" sz="900" b="0">
                          <a:effectLst/>
                        </a:rPr>
                        <a:t>without</a:t>
                      </a:r>
                      <a:r>
                        <a:rPr lang="cs-CZ" sz="900" b="0" baseline="0">
                          <a:effectLst/>
                        </a:rPr>
                        <a:t> Central Bank participacion</a:t>
                      </a:r>
                      <a:endParaRPr lang="cs-CZ" sz="1200">
                        <a:effectLst/>
                        <a:latin typeface="Times New Roman"/>
                        <a:ea typeface="Times New Roman"/>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a:effectLst/>
                          <a:latin typeface="+mn-lt"/>
                          <a:ea typeface="+mn-ea"/>
                        </a:rPr>
                        <a:t>Functional</a:t>
                      </a:r>
                      <a:r>
                        <a:rPr lang="cs-CZ" sz="1200" b="1" baseline="0">
                          <a:effectLst/>
                          <a:latin typeface="+mn-lt"/>
                          <a:ea typeface="+mn-ea"/>
                        </a:rPr>
                        <a:t> model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0" b="0" i="0" u="none" strike="noStrike" kern="1200" cap="none" spc="0" normalizeH="0" baseline="0" noProof="0">
                          <a:ln>
                            <a:noFill/>
                          </a:ln>
                          <a:solidFill>
                            <a:prstClr val="black"/>
                          </a:solidFill>
                          <a:effectLst/>
                          <a:uLnTx/>
                          <a:uFillTx/>
                          <a:latin typeface="+mn-lt"/>
                          <a:ea typeface="+mn-ea"/>
                          <a:cs typeface="+mn-cs"/>
                        </a:rPr>
                        <a:t>with Central Bank participation</a:t>
                      </a:r>
                      <a:endParaRPr kumimoji="0" lang="cs-CZ" sz="1200" b="0" i="0" u="none" strike="noStrike" kern="1200" cap="none" spc="0" normalizeH="0" baseline="0" noProof="0">
                        <a:ln>
                          <a:noFill/>
                        </a:ln>
                        <a:solidFill>
                          <a:prstClr val="black"/>
                        </a:solidFill>
                        <a:effectLst/>
                        <a:uLnTx/>
                        <a:uFillTx/>
                        <a:latin typeface="Times New Roman"/>
                        <a:ea typeface="Times New Roman"/>
                        <a:cs typeface="+mn-cs"/>
                      </a:endParaRPr>
                    </a:p>
                    <a:p>
                      <a:pPr>
                        <a:spcAft>
                          <a:spcPts val="0"/>
                        </a:spcAft>
                      </a:pPr>
                      <a:endParaRPr lang="cs-CZ" sz="12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1274469">
                <a:tc>
                  <a:txBody>
                    <a:bodyPr/>
                    <a:lstStyle/>
                    <a:p>
                      <a:pPr>
                        <a:spcAft>
                          <a:spcPts val="0"/>
                        </a:spcAft>
                      </a:pPr>
                      <a:r>
                        <a:rPr lang="cs-CZ" sz="1000">
                          <a:effectLst/>
                          <a:latin typeface="+mn-lt"/>
                          <a:ea typeface="+mn-ea"/>
                        </a:rPr>
                        <a:t>EU</a:t>
                      </a:r>
                      <a:r>
                        <a:rPr lang="cs-CZ" sz="1000" baseline="0">
                          <a:effectLst/>
                          <a:latin typeface="+mn-lt"/>
                          <a:ea typeface="+mn-ea"/>
                        </a:rPr>
                        <a:t> countries</a:t>
                      </a:r>
                      <a:endParaRPr lang="cs-CZ" sz="1200">
                        <a:effectLst/>
                        <a:latin typeface="Times New Roman"/>
                        <a:ea typeface="Times New Roman"/>
                      </a:endParaRPr>
                    </a:p>
                  </a:txBody>
                  <a:tcPr marL="68580" marR="68580" marT="0" marB="0"/>
                </a:tc>
                <a:tc>
                  <a:txBody>
                    <a:bodyPr/>
                    <a:lstStyle/>
                    <a:p>
                      <a:pPr>
                        <a:spcAft>
                          <a:spcPts val="0"/>
                        </a:spcAft>
                      </a:pPr>
                      <a:r>
                        <a:rPr lang="cs-CZ" sz="1200" dirty="0" err="1">
                          <a:effectLst/>
                        </a:rPr>
                        <a:t>Bulgaria</a:t>
                      </a:r>
                      <a:r>
                        <a:rPr lang="cs-CZ" sz="1200" dirty="0">
                          <a:effectLst/>
                        </a:rPr>
                        <a:t>, </a:t>
                      </a:r>
                      <a:r>
                        <a:rPr lang="cs-CZ" sz="1200" dirty="0" err="1">
                          <a:effectLst/>
                        </a:rPr>
                        <a:t>Cypruss</a:t>
                      </a:r>
                      <a:r>
                        <a:rPr lang="cs-CZ" sz="1200" dirty="0">
                          <a:effectLst/>
                        </a:rPr>
                        <a:t>, </a:t>
                      </a:r>
                      <a:r>
                        <a:rPr lang="cs-CZ" sz="1200" dirty="0" err="1">
                          <a:effectLst/>
                        </a:rPr>
                        <a:t>Latvia</a:t>
                      </a:r>
                      <a:r>
                        <a:rPr lang="cs-CZ" sz="1200" dirty="0">
                          <a:effectLst/>
                        </a:rPr>
                        <a:t>, Luxemburg, </a:t>
                      </a:r>
                      <a:r>
                        <a:rPr lang="cs-CZ" sz="1200" dirty="0" err="1">
                          <a:effectLst/>
                        </a:rPr>
                        <a:t>Romania</a:t>
                      </a:r>
                      <a:r>
                        <a:rPr lang="cs-CZ" sz="1200" dirty="0">
                          <a:effectLst/>
                        </a:rPr>
                        <a:t>, </a:t>
                      </a:r>
                      <a:r>
                        <a:rPr lang="cs-CZ" sz="1200" dirty="0" err="1">
                          <a:effectLst/>
                        </a:rPr>
                        <a:t>Slovenia</a:t>
                      </a:r>
                      <a:r>
                        <a:rPr lang="cs-CZ" sz="1200" dirty="0">
                          <a:effectLst/>
                        </a:rPr>
                        <a:t>, </a:t>
                      </a:r>
                      <a:r>
                        <a:rPr lang="cs-CZ" sz="1200" dirty="0" err="1">
                          <a:effectLst/>
                        </a:rPr>
                        <a:t>Spain</a:t>
                      </a:r>
                      <a:endParaRPr lang="cs-CZ" sz="2000" dirty="0">
                        <a:effectLst/>
                        <a:latin typeface="Times New Roman"/>
                        <a:ea typeface="Times New Roman"/>
                      </a:endParaRPr>
                    </a:p>
                  </a:txBody>
                  <a:tcPr marL="68580" marR="68580" marT="0" marB="0"/>
                </a:tc>
                <a:tc>
                  <a:txBody>
                    <a:bodyPr/>
                    <a:lstStyle/>
                    <a:p>
                      <a:pPr>
                        <a:spcAft>
                          <a:spcPts val="0"/>
                        </a:spcAft>
                      </a:pPr>
                      <a:r>
                        <a:rPr lang="cs-CZ" sz="1200" dirty="0" err="1">
                          <a:effectLst/>
                        </a:rPr>
                        <a:t>Belgium</a:t>
                      </a:r>
                      <a:r>
                        <a:rPr lang="cs-CZ" sz="1200" dirty="0">
                          <a:effectLst/>
                        </a:rPr>
                        <a:t>, France, Italy, </a:t>
                      </a:r>
                      <a:r>
                        <a:rPr lang="cs-CZ" sz="1200" dirty="0" err="1">
                          <a:effectLst/>
                        </a:rPr>
                        <a:t>Netherlands</a:t>
                      </a:r>
                      <a:r>
                        <a:rPr lang="cs-CZ" sz="1200" dirty="0">
                          <a:effectLst/>
                        </a:rPr>
                        <a:t>, Portugal, Great</a:t>
                      </a:r>
                      <a:r>
                        <a:rPr lang="cs-CZ" sz="1200" baseline="0" dirty="0">
                          <a:effectLst/>
                        </a:rPr>
                        <a:t> </a:t>
                      </a:r>
                      <a:r>
                        <a:rPr lang="cs-CZ" sz="1200" baseline="0" dirty="0" err="1">
                          <a:effectLst/>
                        </a:rPr>
                        <a:t>Britain</a:t>
                      </a:r>
                      <a:r>
                        <a:rPr lang="cs-CZ" sz="1200" baseline="0" dirty="0">
                          <a:effectLst/>
                        </a:rPr>
                        <a:t>, </a:t>
                      </a:r>
                      <a:r>
                        <a:rPr lang="cs-CZ" sz="1200" dirty="0" err="1">
                          <a:effectLst/>
                        </a:rPr>
                        <a:t>Greece</a:t>
                      </a:r>
                      <a:r>
                        <a:rPr lang="cs-CZ" sz="1200" dirty="0">
                          <a:effectLst/>
                        </a:rPr>
                        <a:t> </a:t>
                      </a:r>
                      <a:endParaRPr lang="cs-CZ" sz="2000" dirty="0">
                        <a:effectLst/>
                        <a:latin typeface="Times New Roman"/>
                        <a:ea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err="1">
                          <a:effectLst/>
                        </a:rPr>
                        <a:t>Denmark</a:t>
                      </a:r>
                      <a:r>
                        <a:rPr lang="cs-CZ" sz="1200" dirty="0">
                          <a:effectLst/>
                        </a:rPr>
                        <a:t>, </a:t>
                      </a:r>
                      <a:r>
                        <a:rPr lang="cs-CZ" sz="1200" dirty="0" err="1">
                          <a:effectLst/>
                        </a:rPr>
                        <a:t>Estonia</a:t>
                      </a:r>
                      <a:r>
                        <a:rPr lang="cs-CZ" sz="1200" dirty="0">
                          <a:effectLst/>
                        </a:rPr>
                        <a:t>, </a:t>
                      </a:r>
                      <a:r>
                        <a:rPr lang="cs-CZ" sz="1200" dirty="0" err="1">
                          <a:effectLst/>
                        </a:rPr>
                        <a:t>Germany</a:t>
                      </a:r>
                      <a:r>
                        <a:rPr lang="cs-CZ" sz="1200" dirty="0">
                          <a:effectLst/>
                        </a:rPr>
                        <a:t>, Malta, </a:t>
                      </a:r>
                      <a:r>
                        <a:rPr lang="cs-CZ" sz="1200" dirty="0" err="1">
                          <a:effectLst/>
                        </a:rPr>
                        <a:t>Poland</a:t>
                      </a:r>
                      <a:r>
                        <a:rPr lang="cs-CZ" sz="1200" dirty="0">
                          <a:effectLst/>
                        </a:rPr>
                        <a:t>, </a:t>
                      </a:r>
                      <a:r>
                        <a:rPr lang="cs-CZ" sz="1200" dirty="0" err="1">
                          <a:effectLst/>
                        </a:rPr>
                        <a:t>Austria</a:t>
                      </a:r>
                      <a:r>
                        <a:rPr lang="cs-CZ" sz="1200" dirty="0">
                          <a:effectLst/>
                        </a:rPr>
                        <a:t> </a:t>
                      </a:r>
                      <a:r>
                        <a:rPr lang="cs-CZ" sz="1200" dirty="0" err="1">
                          <a:effectLst/>
                        </a:rPr>
                        <a:t>Switzerland</a:t>
                      </a:r>
                      <a:r>
                        <a:rPr lang="cs-CZ" sz="1200" dirty="0">
                          <a:effectLst/>
                        </a:rPr>
                        <a:t> </a:t>
                      </a:r>
                      <a:r>
                        <a:rPr lang="cs-CZ" sz="1200" dirty="0" err="1">
                          <a:effectLst/>
                        </a:rPr>
                        <a:t>Latvia</a:t>
                      </a:r>
                      <a:r>
                        <a:rPr lang="cs-CZ" sz="1200" dirty="0">
                          <a:effectLst/>
                        </a:rPr>
                        <a:t> </a:t>
                      </a:r>
                      <a:r>
                        <a:rPr lang="cs-CZ" sz="1200" dirty="0" err="1">
                          <a:effectLst/>
                        </a:rPr>
                        <a:t>Sweeden,Finland</a:t>
                      </a:r>
                      <a:r>
                        <a:rPr lang="cs-CZ" sz="1200" dirty="0">
                          <a:effectLst/>
                        </a:rPr>
                        <a:t>, </a:t>
                      </a:r>
                      <a:r>
                        <a:rPr lang="cs-CZ" sz="1200" dirty="0" err="1">
                          <a:effectLst/>
                        </a:rPr>
                        <a:t>Norway</a:t>
                      </a:r>
                      <a:r>
                        <a:rPr lang="cs-CZ" sz="1200" dirty="0">
                          <a:effectLst/>
                        </a:rPr>
                        <a:t>..</a:t>
                      </a:r>
                      <a:endParaRPr lang="cs-CZ" sz="2000" dirty="0">
                        <a:effectLst/>
                        <a:latin typeface="Times New Roman"/>
                        <a:ea typeface="Times New Roman"/>
                      </a:endParaRPr>
                    </a:p>
                  </a:txBody>
                  <a:tcPr marL="68580" marR="68580" marT="0" marB="0"/>
                </a:tc>
                <a:tc>
                  <a:txBody>
                    <a:bodyPr/>
                    <a:lstStyle/>
                    <a:p>
                      <a:pPr>
                        <a:spcAft>
                          <a:spcPts val="0"/>
                        </a:spcAft>
                      </a:pPr>
                      <a:r>
                        <a:rPr lang="cs-CZ" sz="1200" dirty="0">
                          <a:effectLst/>
                        </a:rPr>
                        <a:t>Czech</a:t>
                      </a:r>
                      <a:r>
                        <a:rPr lang="cs-CZ" sz="1200" baseline="0" dirty="0">
                          <a:effectLst/>
                        </a:rPr>
                        <a:t> Republic</a:t>
                      </a:r>
                      <a:r>
                        <a:rPr lang="cs-CZ" sz="1200" dirty="0">
                          <a:effectLst/>
                        </a:rPr>
                        <a:t>, </a:t>
                      </a:r>
                      <a:r>
                        <a:rPr lang="cs-CZ" sz="1200" dirty="0" err="1">
                          <a:effectLst/>
                        </a:rPr>
                        <a:t>Hungary</a:t>
                      </a:r>
                      <a:r>
                        <a:rPr lang="cs-CZ" sz="1200" dirty="0">
                          <a:effectLst/>
                        </a:rPr>
                        <a:t>, </a:t>
                      </a:r>
                      <a:r>
                        <a:rPr lang="cs-CZ" sz="1200" dirty="0" err="1">
                          <a:effectLst/>
                        </a:rPr>
                        <a:t>Ireland</a:t>
                      </a:r>
                      <a:r>
                        <a:rPr lang="cs-CZ" sz="1200" dirty="0">
                          <a:effectLst/>
                        </a:rPr>
                        <a:t>, </a:t>
                      </a:r>
                      <a:r>
                        <a:rPr lang="cs-CZ" sz="1200" dirty="0" err="1">
                          <a:effectLst/>
                        </a:rPr>
                        <a:t>Slovkia</a:t>
                      </a:r>
                      <a:r>
                        <a:rPr lang="cs-CZ" sz="1200" dirty="0">
                          <a:effectLst/>
                        </a:rPr>
                        <a:t>, San Marino…</a:t>
                      </a:r>
                      <a:endParaRPr lang="cs-CZ" sz="2000" dirty="0">
                        <a:effectLst/>
                        <a:latin typeface="Times New Roman"/>
                        <a:ea typeface="Times New Roman"/>
                      </a:endParaRPr>
                    </a:p>
                  </a:txBody>
                  <a:tcPr marL="68580" marR="68580" marT="0" marB="0"/>
                </a:tc>
                <a:extLst>
                  <a:ext uri="{0D108BD9-81ED-4DB2-BD59-A6C34878D82A}">
                    <a16:rowId xmlns:a16="http://schemas.microsoft.com/office/drawing/2014/main" val="10002"/>
                  </a:ext>
                </a:extLst>
              </a:tr>
              <a:tr h="509788">
                <a:tc>
                  <a:txBody>
                    <a:bodyPr/>
                    <a:lstStyle/>
                    <a:p>
                      <a:pPr>
                        <a:spcAft>
                          <a:spcPts val="0"/>
                        </a:spcAft>
                      </a:pPr>
                      <a:r>
                        <a:rPr lang="cs-CZ" sz="900">
                          <a:effectLst/>
                          <a:latin typeface="+mn-lt"/>
                          <a:ea typeface="+mn-ea"/>
                        </a:rPr>
                        <a:t>OUT</a:t>
                      </a:r>
                      <a:r>
                        <a:rPr lang="cs-CZ" sz="900" baseline="0">
                          <a:effectLst/>
                          <a:latin typeface="+mn-lt"/>
                          <a:ea typeface="+mn-ea"/>
                        </a:rPr>
                        <a:t> of EU</a:t>
                      </a:r>
                      <a:endParaRPr lang="cs-CZ" sz="1200">
                        <a:effectLst/>
                        <a:latin typeface="Times New Roman"/>
                        <a:ea typeface="Times New Roman"/>
                      </a:endParaRPr>
                    </a:p>
                  </a:txBody>
                  <a:tcPr marL="68580" marR="68580" marT="0" marB="0"/>
                </a:tc>
                <a:tc>
                  <a:txBody>
                    <a:bodyPr/>
                    <a:lstStyle/>
                    <a:p>
                      <a:pPr>
                        <a:spcAft>
                          <a:spcPts val="0"/>
                        </a:spcAft>
                      </a:pPr>
                      <a:r>
                        <a:rPr lang="cs-CZ" sz="1200" dirty="0">
                          <a:effectLst/>
                        </a:rPr>
                        <a:t> </a:t>
                      </a:r>
                      <a:r>
                        <a:rPr lang="cs-CZ" sz="1200" dirty="0" err="1">
                          <a:effectLst/>
                        </a:rPr>
                        <a:t>South</a:t>
                      </a:r>
                      <a:r>
                        <a:rPr lang="cs-CZ" sz="1200" dirty="0">
                          <a:effectLst/>
                        </a:rPr>
                        <a:t> </a:t>
                      </a:r>
                      <a:r>
                        <a:rPr lang="cs-CZ" sz="1200" dirty="0" err="1">
                          <a:effectLst/>
                        </a:rPr>
                        <a:t>Africa</a:t>
                      </a:r>
                      <a:r>
                        <a:rPr lang="cs-CZ" sz="1200" dirty="0">
                          <a:effectLst/>
                        </a:rPr>
                        <a:t>, India</a:t>
                      </a:r>
                      <a:endParaRPr lang="cs-CZ" sz="1200" dirty="0">
                        <a:effectLst/>
                        <a:latin typeface="Times New Roman"/>
                        <a:ea typeface="Times New Roman"/>
                      </a:endParaRPr>
                    </a:p>
                  </a:txBody>
                  <a:tcPr marL="68580" marR="68580" marT="0" marB="0"/>
                </a:tc>
                <a:tc>
                  <a:txBody>
                    <a:bodyPr/>
                    <a:lstStyle/>
                    <a:p>
                      <a:pPr>
                        <a:spcAft>
                          <a:spcPts val="0"/>
                        </a:spcAft>
                      </a:pPr>
                      <a:r>
                        <a:rPr lang="cs-CZ" sz="1200">
                          <a:effectLst/>
                        </a:rPr>
                        <a:t>Australia, Canada, USA</a:t>
                      </a:r>
                      <a:endParaRPr lang="cs-CZ" sz="2000">
                        <a:effectLst/>
                        <a:latin typeface="Times New Roman"/>
                        <a:ea typeface="Times New Roman"/>
                      </a:endParaRPr>
                    </a:p>
                  </a:txBody>
                  <a:tcPr marL="68580" marR="68580" marT="0" marB="0"/>
                </a:tc>
                <a:tc>
                  <a:txBody>
                    <a:bodyPr/>
                    <a:lstStyle/>
                    <a:p>
                      <a:pPr>
                        <a:spcAft>
                          <a:spcPts val="0"/>
                        </a:spcAft>
                      </a:pPr>
                      <a:r>
                        <a:rPr lang="cs-CZ" sz="1200" dirty="0">
                          <a:effectLst/>
                        </a:rPr>
                        <a:t>Japan, Korea</a:t>
                      </a:r>
                    </a:p>
                  </a:txBody>
                  <a:tcPr marL="68580" marR="68580" marT="0" marB="0"/>
                </a:tc>
                <a:tc>
                  <a:txBody>
                    <a:bodyPr/>
                    <a:lstStyle/>
                    <a:p>
                      <a:pPr>
                        <a:spcAft>
                          <a:spcPts val="0"/>
                        </a:spcAft>
                      </a:pPr>
                      <a:r>
                        <a:rPr lang="cs-CZ" sz="1200" dirty="0">
                          <a:effectLst/>
                        </a:rPr>
                        <a:t> Singapore</a:t>
                      </a:r>
                      <a:endParaRPr lang="cs-CZ" sz="1200" dirty="0">
                        <a:effectLst/>
                        <a:latin typeface="Times New Roman"/>
                        <a:ea typeface="Times New Roman"/>
                      </a:endParaRPr>
                    </a:p>
                  </a:txBody>
                  <a:tcPr marL="68580" marR="68580" marT="0" marB="0"/>
                </a:tc>
                <a:extLst>
                  <a:ext uri="{0D108BD9-81ED-4DB2-BD59-A6C34878D82A}">
                    <a16:rowId xmlns:a16="http://schemas.microsoft.com/office/drawing/2014/main" val="10003"/>
                  </a:ext>
                </a:extLst>
              </a:tr>
            </a:tbl>
          </a:graphicData>
        </a:graphic>
      </p:graphicFrame>
      <p:sp>
        <p:nvSpPr>
          <p:cNvPr id="7" name="Rectangle 2"/>
          <p:cNvSpPr>
            <a:spLocks noChangeArrowheads="1"/>
          </p:cNvSpPr>
          <p:nvPr/>
        </p:nvSpPr>
        <p:spPr bwMode="auto">
          <a:xfrm>
            <a:off x="1043608" y="5306724"/>
            <a:ext cx="705678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cs-CZ" altLang="cs-CZ" sz="1200" dirty="0" err="1">
                <a:latin typeface="Arial" pitchFamily="34" charset="0"/>
                <a:ea typeface="Times New Roman" pitchFamily="18" charset="0"/>
                <a:cs typeface="TimesNewRomanPSMT" charset="0"/>
              </a:rPr>
              <a:t>Based</a:t>
            </a:r>
            <a:r>
              <a:rPr lang="cs-CZ" altLang="cs-CZ" sz="1200" dirty="0">
                <a:latin typeface="Arial" pitchFamily="34" charset="0"/>
                <a:ea typeface="Times New Roman" pitchFamily="18" charset="0"/>
                <a:cs typeface="TimesNewRomanPSMT" charset="0"/>
              </a:rPr>
              <a:t> on</a:t>
            </a:r>
            <a:r>
              <a:rPr kumimoji="0" lang="cs-CZ" altLang="cs-CZ" sz="1200" b="0" i="0" u="none" strike="noStrike" cap="none" normalizeH="0" baseline="0" dirty="0">
                <a:ln>
                  <a:noFill/>
                </a:ln>
                <a:solidFill>
                  <a:schemeClr val="tx1"/>
                </a:solidFill>
                <a:effectLst/>
                <a:latin typeface="Arial" pitchFamily="34" charset="0"/>
                <a:ea typeface="Times New Roman" pitchFamily="18" charset="0"/>
                <a:cs typeface="TimesNewRomanPSMT" charset="0"/>
              </a:rPr>
              <a:t>: SHOEMAKER. D.: </a:t>
            </a:r>
            <a:r>
              <a:rPr kumimoji="0" lang="cs-CZ" altLang="cs-CZ" sz="1200" b="0" i="0" u="none" strike="noStrike" cap="none" normalizeH="0" baseline="0" dirty="0" err="1">
                <a:ln>
                  <a:noFill/>
                </a:ln>
                <a:solidFill>
                  <a:schemeClr val="tx1"/>
                </a:solidFill>
                <a:effectLst/>
                <a:latin typeface="Arial" pitchFamily="34" charset="0"/>
                <a:ea typeface="Times New Roman" pitchFamily="18" charset="0"/>
                <a:cs typeface="TimesNewRomanPSMT" charset="0"/>
              </a:rPr>
              <a:t>Financial</a:t>
            </a:r>
            <a:r>
              <a:rPr kumimoji="0" lang="cs-CZ" altLang="cs-CZ" sz="1200" b="0" i="0" u="none" strike="noStrike" cap="none" normalizeH="0" baseline="0" dirty="0">
                <a:ln>
                  <a:noFill/>
                </a:ln>
                <a:solidFill>
                  <a:schemeClr val="tx1"/>
                </a:solidFill>
                <a:effectLst/>
                <a:latin typeface="Arial" pitchFamily="34" charset="0"/>
                <a:ea typeface="Times New Roman" pitchFamily="18" charset="0"/>
                <a:cs typeface="TimesNewRomanPSMT" charset="0"/>
              </a:rPr>
              <a:t> </a:t>
            </a:r>
            <a:r>
              <a:rPr kumimoji="0" lang="cs-CZ" altLang="cs-CZ" sz="1200" b="0" i="0" u="none" strike="noStrike" cap="none" normalizeH="0" baseline="0" dirty="0" err="1">
                <a:ln>
                  <a:noFill/>
                </a:ln>
                <a:solidFill>
                  <a:schemeClr val="tx1"/>
                </a:solidFill>
                <a:effectLst/>
                <a:latin typeface="Arial" pitchFamily="34" charset="0"/>
                <a:ea typeface="Times New Roman" pitchFamily="18" charset="0"/>
                <a:cs typeface="TimesNewRomanPSMT" charset="0"/>
              </a:rPr>
              <a:t>Supervision</a:t>
            </a:r>
            <a:r>
              <a:rPr kumimoji="0" lang="cs-CZ" altLang="cs-CZ" sz="1200" b="0" i="0" u="none" strike="noStrike" cap="none" normalizeH="0" baseline="0" dirty="0">
                <a:ln>
                  <a:noFill/>
                </a:ln>
                <a:solidFill>
                  <a:schemeClr val="tx1"/>
                </a:solidFill>
                <a:effectLst/>
                <a:latin typeface="Arial" pitchFamily="34" charset="0"/>
                <a:ea typeface="Times New Roman" pitchFamily="18" charset="0"/>
                <a:cs typeface="TimesNewRomanPSMT" charset="0"/>
              </a:rPr>
              <a:t> in </a:t>
            </a:r>
            <a:r>
              <a:rPr kumimoji="0" lang="cs-CZ" altLang="cs-CZ" sz="1200" b="0" i="0" u="none" strike="noStrike" cap="none" normalizeH="0" baseline="0" dirty="0" err="1">
                <a:ln>
                  <a:noFill/>
                </a:ln>
                <a:solidFill>
                  <a:schemeClr val="tx1"/>
                </a:solidFill>
                <a:effectLst/>
                <a:latin typeface="Arial" pitchFamily="34" charset="0"/>
                <a:ea typeface="Times New Roman" pitchFamily="18" charset="0"/>
                <a:cs typeface="TimesNewRomanPSMT" charset="0"/>
              </a:rPr>
              <a:t>the</a:t>
            </a:r>
            <a:r>
              <a:rPr kumimoji="0" lang="cs-CZ" altLang="cs-CZ" sz="1200" b="0" i="0" u="none" strike="noStrike" cap="none" normalizeH="0" baseline="0" dirty="0">
                <a:ln>
                  <a:noFill/>
                </a:ln>
                <a:solidFill>
                  <a:schemeClr val="tx1"/>
                </a:solidFill>
                <a:effectLst/>
                <a:latin typeface="Arial" pitchFamily="34" charset="0"/>
                <a:ea typeface="Times New Roman" pitchFamily="18" charset="0"/>
                <a:cs typeface="TimesNewRomanPSMT" charset="0"/>
              </a:rPr>
              <a:t> EU (2011)</a:t>
            </a:r>
            <a:r>
              <a:rPr kumimoji="0" lang="cs-CZ" altLang="cs-CZ" sz="600" b="0" i="0" u="none" strike="noStrike" cap="none" normalizeH="0" baseline="0" dirty="0">
                <a:ln>
                  <a:noFill/>
                </a:ln>
                <a:solidFill>
                  <a:schemeClr val="tx1"/>
                </a:solidFill>
                <a:effectLst/>
                <a:latin typeface="Arial" pitchFamily="34" charset="0"/>
                <a:cs typeface="Arial" pitchFamily="34" charset="0"/>
              </a:rPr>
              <a:t> </a:t>
            </a:r>
            <a:endParaRPr kumimoji="0" lang="cs-CZ" altLang="cs-CZ" sz="1800" b="0" i="0" u="none" strike="noStrike" cap="none" normalizeH="0" baseline="0" dirty="0">
              <a:ln>
                <a:noFill/>
              </a:ln>
              <a:solidFill>
                <a:schemeClr val="tx1"/>
              </a:solidFill>
              <a:effectLst/>
              <a:latin typeface="Arial" pitchFamily="34" charset="0"/>
              <a:cs typeface="Arial" pitchFamily="34" charset="0"/>
            </a:endParaRPr>
          </a:p>
        </p:txBody>
      </p:sp>
      <p:cxnSp>
        <p:nvCxnSpPr>
          <p:cNvPr id="4" name="Přímá spojovací šipka 3">
            <a:extLst>
              <a:ext uri="{FF2B5EF4-FFF2-40B4-BE49-F238E27FC236}">
                <a16:creationId xmlns:a16="http://schemas.microsoft.com/office/drawing/2014/main" id="{233BFB68-D589-D941-B958-3BAD408837E5}"/>
              </a:ext>
            </a:extLst>
          </p:cNvPr>
          <p:cNvCxnSpPr/>
          <p:nvPr/>
        </p:nvCxnSpPr>
        <p:spPr>
          <a:xfrm flipH="1">
            <a:off x="6300192" y="1916832"/>
            <a:ext cx="576064" cy="4320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Přímá spojovací šipka 7">
            <a:extLst>
              <a:ext uri="{FF2B5EF4-FFF2-40B4-BE49-F238E27FC236}">
                <a16:creationId xmlns:a16="http://schemas.microsoft.com/office/drawing/2014/main" id="{0E9D57DC-15F4-594F-96E2-37AF7CF64571}"/>
              </a:ext>
            </a:extLst>
          </p:cNvPr>
          <p:cNvCxnSpPr>
            <a:cxnSpLocks/>
          </p:cNvCxnSpPr>
          <p:nvPr/>
        </p:nvCxnSpPr>
        <p:spPr>
          <a:xfrm>
            <a:off x="6876256" y="1916832"/>
            <a:ext cx="576064" cy="4320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Přímá spojovací šipka 10">
            <a:extLst>
              <a:ext uri="{FF2B5EF4-FFF2-40B4-BE49-F238E27FC236}">
                <a16:creationId xmlns:a16="http://schemas.microsoft.com/office/drawing/2014/main" id="{E5815565-5882-D042-AC7D-E00C756F17D2}"/>
              </a:ext>
            </a:extLst>
          </p:cNvPr>
          <p:cNvCxnSpPr/>
          <p:nvPr/>
        </p:nvCxnSpPr>
        <p:spPr>
          <a:xfrm>
            <a:off x="2915816" y="1916832"/>
            <a:ext cx="0" cy="4320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Přímá spojovací šipka 12">
            <a:extLst>
              <a:ext uri="{FF2B5EF4-FFF2-40B4-BE49-F238E27FC236}">
                <a16:creationId xmlns:a16="http://schemas.microsoft.com/office/drawing/2014/main" id="{0FD15330-6F39-DC4D-BB17-6B8DB1B6827A}"/>
              </a:ext>
            </a:extLst>
          </p:cNvPr>
          <p:cNvCxnSpPr/>
          <p:nvPr/>
        </p:nvCxnSpPr>
        <p:spPr>
          <a:xfrm>
            <a:off x="4572000" y="1916832"/>
            <a:ext cx="0" cy="4320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999835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ékárna">
  <a:themeElements>
    <a:clrScheme name="Lékárn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Lékárn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Lékárn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1679</TotalTime>
  <Words>1852</Words>
  <Application>Microsoft Macintosh PowerPoint</Application>
  <PresentationFormat>Předvádění na obrazovce (4:3)</PresentationFormat>
  <Paragraphs>194</Paragraphs>
  <Slides>26</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26</vt:i4>
      </vt:variant>
    </vt:vector>
  </HeadingPairs>
  <TitlesOfParts>
    <vt:vector size="34" baseType="lpstr">
      <vt:lpstr>Arial</vt:lpstr>
      <vt:lpstr>Book Antiqua</vt:lpstr>
      <vt:lpstr>Calibri</vt:lpstr>
      <vt:lpstr>Century Gothic</vt:lpstr>
      <vt:lpstr>Times New Roman</vt:lpstr>
      <vt:lpstr>Wingdings</vt:lpstr>
      <vt:lpstr>Wingdings 2</vt:lpstr>
      <vt:lpstr>Lékárna</vt:lpstr>
      <vt:lpstr>INTEGRATION OF THE SUPERVISION OF THE FINANCIAL MARKET</vt:lpstr>
      <vt:lpstr>Place of Supervision in LAW system</vt:lpstr>
      <vt:lpstr>Dividing OF the Financial Market</vt:lpstr>
      <vt:lpstr>Sector calssification OF the financial Market</vt:lpstr>
      <vt:lpstr>TRENDS of the Financial Market area</vt:lpstr>
      <vt:lpstr>Regulation, Control, Supervision</vt:lpstr>
      <vt:lpstr>Reasons for for the increased regulation</vt:lpstr>
      <vt:lpstr>FinanCIAL SUPERVISION SYSTEMS</vt:lpstr>
      <vt:lpstr>Supervisory models</vt:lpstr>
      <vt:lpstr>Models of supervision by region</vt:lpstr>
      <vt:lpstr>TWIN PEAKS example - Australia</vt:lpstr>
      <vt:lpstr>Levels of supervision </vt:lpstr>
      <vt:lpstr>International level of Supervision</vt:lpstr>
      <vt:lpstr>BSCS + FSB -&gt; G-SIB</vt:lpstr>
      <vt:lpstr>EU SUPervision of the financial market</vt:lpstr>
      <vt:lpstr>EU regulation of the financial supervision</vt:lpstr>
      <vt:lpstr>Main areas of the supervision</vt:lpstr>
      <vt:lpstr>INTEGRATION of supervision</vt:lpstr>
      <vt:lpstr>Integration of Supervision</vt:lpstr>
      <vt:lpstr>EU Supervisory AGENCIES</vt:lpstr>
      <vt:lpstr>Banking Union</vt:lpstr>
      <vt:lpstr>Banking Union</vt:lpstr>
      <vt:lpstr>Supervision in EU and EFTA (Norway)</vt:lpstr>
      <vt:lpstr>Integrated supervision</vt:lpstr>
      <vt:lpstr>Conclusions</vt:lpstr>
      <vt:lpstr>EU Federation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Integrace dohledu nad finančním trhem</dc:title>
  <dc:creator>Green</dc:creator>
  <cp:lastModifiedBy>Michal Janovec</cp:lastModifiedBy>
  <cp:revision>75</cp:revision>
  <dcterms:created xsi:type="dcterms:W3CDTF">2014-11-20T11:14:02Z</dcterms:created>
  <dcterms:modified xsi:type="dcterms:W3CDTF">2020-05-04T14:21:58Z</dcterms:modified>
</cp:coreProperties>
</file>