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4" r:id="rId1"/>
  </p:sldMasterIdLst>
  <p:notesMasterIdLst>
    <p:notesMasterId r:id="rId15"/>
  </p:notesMasterIdLst>
  <p:sldIdLst>
    <p:sldId id="256" r:id="rId2"/>
    <p:sldId id="257" r:id="rId3"/>
    <p:sldId id="258" r:id="rId4"/>
    <p:sldId id="259" r:id="rId5"/>
    <p:sldId id="260" r:id="rId6"/>
    <p:sldId id="261" r:id="rId7"/>
    <p:sldId id="262" r:id="rId8"/>
    <p:sldId id="272" r:id="rId9"/>
    <p:sldId id="265" r:id="rId10"/>
    <p:sldId id="266" r:id="rId11"/>
    <p:sldId id="267" r:id="rId12"/>
    <p:sldId id="268" r:id="rId13"/>
    <p:sldId id="271" r:id="rId14"/>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04/05/2020</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0A584-60D0-7945-8DA3-A73B83DA991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9E2CA22-940E-D14C-B9C0-2F701DB79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B3F591E-7FE9-1045-82AD-287F248E1A5C}"/>
              </a:ext>
            </a:extLst>
          </p:cNvPr>
          <p:cNvSpPr>
            <a:spLocks noGrp="1"/>
          </p:cNvSpPr>
          <p:nvPr>
            <p:ph type="dt" sz="half" idx="10"/>
          </p:nvPr>
        </p:nvSpPr>
        <p:spPr/>
        <p:txBody>
          <a:bodyPr/>
          <a:lstStyle>
            <a:lvl1pPr>
              <a:defRPr/>
            </a:lvl1pPr>
          </a:lstStyle>
          <a:p>
            <a:fld id="{1160EA64-D806-43AC-9DF2-F8C432F32B4C}" type="datetimeFigureOut">
              <a:rPr lang="en-US" smtClean="0"/>
              <a:t>5/4/20</a:t>
            </a:fld>
            <a:endParaRPr lang="en-US" dirty="0"/>
          </a:p>
        </p:txBody>
      </p:sp>
      <p:sp>
        <p:nvSpPr>
          <p:cNvPr id="5" name="Zástupný symbol pro zápatí 4">
            <a:extLst>
              <a:ext uri="{FF2B5EF4-FFF2-40B4-BE49-F238E27FC236}">
                <a16:creationId xmlns:a16="http://schemas.microsoft.com/office/drawing/2014/main" id="{4B38E66B-3F6A-4741-A6B5-9786D85C0E55}"/>
              </a:ext>
            </a:extLst>
          </p:cNvPr>
          <p:cNvSpPr>
            <a:spLocks noGrp="1"/>
          </p:cNvSpPr>
          <p:nvPr>
            <p:ph type="ftr" sz="quarter" idx="11"/>
          </p:nvPr>
        </p:nvSpPr>
        <p:spPr/>
        <p:txBody>
          <a:bodyPr/>
          <a:lstStyle>
            <a:lvl1pPr>
              <a:defRPr/>
            </a:lvl1pPr>
          </a:lstStyle>
          <a:p>
            <a:endParaRPr lang="en-US" dirty="0"/>
          </a:p>
        </p:txBody>
      </p:sp>
      <p:sp>
        <p:nvSpPr>
          <p:cNvPr id="6" name="Zástupný symbol pro číslo snímku 5">
            <a:extLst>
              <a:ext uri="{FF2B5EF4-FFF2-40B4-BE49-F238E27FC236}">
                <a16:creationId xmlns:a16="http://schemas.microsoft.com/office/drawing/2014/main" id="{3C047F83-28EF-1C4B-B735-C560CFB01978}"/>
              </a:ext>
            </a:extLst>
          </p:cNvPr>
          <p:cNvSpPr>
            <a:spLocks noGrp="1"/>
          </p:cNvSpPr>
          <p:nvPr>
            <p:ph type="sldNum" sz="quarter" idx="12"/>
          </p:nvPr>
        </p:nvSpPr>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8652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992B6-9C2A-0E4B-99F9-F081ED6FB55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D89DF93-6AF8-204F-BFFF-4EA7458DAD9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D5E97D6-3618-7848-A124-8EAA10922342}"/>
              </a:ext>
            </a:extLst>
          </p:cNvPr>
          <p:cNvSpPr>
            <a:spLocks noGrp="1"/>
          </p:cNvSpPr>
          <p:nvPr>
            <p:ph type="dt" sz="half" idx="10"/>
          </p:nvPr>
        </p:nvSpPr>
        <p:spPr/>
        <p:txBody>
          <a:bodyPr/>
          <a:lstStyle>
            <a:lvl1pPr>
              <a:defRPr/>
            </a:lvl1pPr>
          </a:lstStyle>
          <a:p>
            <a:fld id="{E9F9C37B-1D36-470B-8223-D6C91242EC14}" type="datetimeFigureOut">
              <a:rPr lang="en-US" smtClean="0"/>
              <a:t>5/4/20</a:t>
            </a:fld>
            <a:endParaRPr lang="en-US" dirty="0"/>
          </a:p>
        </p:txBody>
      </p:sp>
      <p:sp>
        <p:nvSpPr>
          <p:cNvPr id="5" name="Zástupný symbol pro zápatí 4">
            <a:extLst>
              <a:ext uri="{FF2B5EF4-FFF2-40B4-BE49-F238E27FC236}">
                <a16:creationId xmlns:a16="http://schemas.microsoft.com/office/drawing/2014/main" id="{87182FEA-260A-EC48-A6FC-A9F20FE46DA9}"/>
              </a:ext>
            </a:extLst>
          </p:cNvPr>
          <p:cNvSpPr>
            <a:spLocks noGrp="1"/>
          </p:cNvSpPr>
          <p:nvPr>
            <p:ph type="ftr" sz="quarter" idx="11"/>
          </p:nvPr>
        </p:nvSpPr>
        <p:spPr/>
        <p:txBody>
          <a:bodyPr/>
          <a:lstStyle>
            <a:lvl1pPr>
              <a:defRPr/>
            </a:lvl1pPr>
          </a:lstStyle>
          <a:p>
            <a:endParaRPr lang="en-US" dirty="0"/>
          </a:p>
        </p:txBody>
      </p:sp>
      <p:sp>
        <p:nvSpPr>
          <p:cNvPr id="6" name="Zástupný symbol pro číslo snímku 5">
            <a:extLst>
              <a:ext uri="{FF2B5EF4-FFF2-40B4-BE49-F238E27FC236}">
                <a16:creationId xmlns:a16="http://schemas.microsoft.com/office/drawing/2014/main" id="{2F9AAD01-F0EC-7843-8CEE-27B294A6004A}"/>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124206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AF53345-F5AA-1249-A1BE-600F63216D8F}"/>
              </a:ext>
            </a:extLst>
          </p:cNvPr>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60DE225-DF1A-B940-A191-22C76E4D1E6A}"/>
              </a:ext>
            </a:extLst>
          </p:cNvPr>
          <p:cNvSpPr>
            <a:spLocks noGrp="1"/>
          </p:cNvSpPr>
          <p:nvPr>
            <p:ph type="body" orient="vert" idx="1"/>
          </p:nvPr>
        </p:nvSpPr>
        <p:spPr>
          <a:xfrm>
            <a:off x="609600" y="274639"/>
            <a:ext cx="8026400" cy="58515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2B1B9AA-47AB-2342-B449-2208F7130475}"/>
              </a:ext>
            </a:extLst>
          </p:cNvPr>
          <p:cNvSpPr>
            <a:spLocks noGrp="1"/>
          </p:cNvSpPr>
          <p:nvPr>
            <p:ph type="dt" sz="half" idx="10"/>
          </p:nvPr>
        </p:nvSpPr>
        <p:spPr/>
        <p:txBody>
          <a:bodyPr/>
          <a:lstStyle>
            <a:lvl1pPr>
              <a:defRPr/>
            </a:lvl1pPr>
          </a:lstStyle>
          <a:p>
            <a:fld id="{67C6F52A-A82B-47A2-A83A-8C4C91F2D59F}" type="datetimeFigureOut">
              <a:rPr lang="en-US" smtClean="0"/>
              <a:t>5/4/20</a:t>
            </a:fld>
            <a:endParaRPr lang="en-US" dirty="0"/>
          </a:p>
        </p:txBody>
      </p:sp>
      <p:sp>
        <p:nvSpPr>
          <p:cNvPr id="5" name="Zástupný symbol pro zápatí 4">
            <a:extLst>
              <a:ext uri="{FF2B5EF4-FFF2-40B4-BE49-F238E27FC236}">
                <a16:creationId xmlns:a16="http://schemas.microsoft.com/office/drawing/2014/main" id="{46803B41-ECB7-2F47-B007-50358D8A92D8}"/>
              </a:ext>
            </a:extLst>
          </p:cNvPr>
          <p:cNvSpPr>
            <a:spLocks noGrp="1"/>
          </p:cNvSpPr>
          <p:nvPr>
            <p:ph type="ftr" sz="quarter" idx="11"/>
          </p:nvPr>
        </p:nvSpPr>
        <p:spPr/>
        <p:txBody>
          <a:bodyPr/>
          <a:lstStyle>
            <a:lvl1pPr>
              <a:defRPr/>
            </a:lvl1pPr>
          </a:lstStyle>
          <a:p>
            <a:endParaRPr lang="en-US" dirty="0"/>
          </a:p>
        </p:txBody>
      </p:sp>
      <p:sp>
        <p:nvSpPr>
          <p:cNvPr id="6" name="Zástupný symbol pro číslo snímku 5">
            <a:extLst>
              <a:ext uri="{FF2B5EF4-FFF2-40B4-BE49-F238E27FC236}">
                <a16:creationId xmlns:a16="http://schemas.microsoft.com/office/drawing/2014/main" id="{36A66E58-E61F-AF4D-90ED-91D65BB6716E}"/>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888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3090F-90BE-0D41-A596-450F56CFA8D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B19CE71-997C-3B47-B183-8C3A6861005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ED05B1-618E-5C4F-8C2E-679B6DBDFDAE}"/>
              </a:ext>
            </a:extLst>
          </p:cNvPr>
          <p:cNvSpPr>
            <a:spLocks noGrp="1"/>
          </p:cNvSpPr>
          <p:nvPr>
            <p:ph type="dt" sz="half" idx="10"/>
          </p:nvPr>
        </p:nvSpPr>
        <p:spPr/>
        <p:txBody>
          <a:bodyPr/>
          <a:lstStyle>
            <a:lvl1pPr>
              <a:defRPr/>
            </a:lvl1pPr>
          </a:lstStyle>
          <a:p>
            <a:fld id="{F070A7B3-6521-4DCA-87E5-044747A908C1}" type="datetimeFigureOut">
              <a:rPr lang="en-US" smtClean="0"/>
              <a:t>5/4/20</a:t>
            </a:fld>
            <a:endParaRPr lang="en-US" dirty="0"/>
          </a:p>
        </p:txBody>
      </p:sp>
      <p:sp>
        <p:nvSpPr>
          <p:cNvPr id="5" name="Zástupný symbol pro zápatí 4">
            <a:extLst>
              <a:ext uri="{FF2B5EF4-FFF2-40B4-BE49-F238E27FC236}">
                <a16:creationId xmlns:a16="http://schemas.microsoft.com/office/drawing/2014/main" id="{1EE8A763-6B04-F547-BE3C-1972739C3A20}"/>
              </a:ext>
            </a:extLst>
          </p:cNvPr>
          <p:cNvSpPr>
            <a:spLocks noGrp="1"/>
          </p:cNvSpPr>
          <p:nvPr>
            <p:ph type="ftr" sz="quarter" idx="11"/>
          </p:nvPr>
        </p:nvSpPr>
        <p:spPr/>
        <p:txBody>
          <a:bodyPr/>
          <a:lstStyle>
            <a:lvl1pPr>
              <a:defRPr/>
            </a:lvl1pPr>
          </a:lstStyle>
          <a:p>
            <a:endParaRPr lang="en-US" dirty="0"/>
          </a:p>
        </p:txBody>
      </p:sp>
      <p:sp>
        <p:nvSpPr>
          <p:cNvPr id="6" name="Zástupný symbol pro číslo snímku 5">
            <a:extLst>
              <a:ext uri="{FF2B5EF4-FFF2-40B4-BE49-F238E27FC236}">
                <a16:creationId xmlns:a16="http://schemas.microsoft.com/office/drawing/2014/main" id="{A136D8E4-492B-884E-9E62-22AFDCAED42A}"/>
              </a:ext>
            </a:extLst>
          </p:cNvPr>
          <p:cNvSpPr>
            <a:spLocks noGrp="1"/>
          </p:cNvSpPr>
          <p:nvPr>
            <p:ph type="sldNum" sz="quarter" idx="12"/>
          </p:nvPr>
        </p:nvSpPr>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2751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30506F-4A81-3740-9B15-51CCE84CDAD3}"/>
              </a:ext>
            </a:extLst>
          </p:cNvPr>
          <p:cNvSpPr>
            <a:spLocks noGrp="1"/>
          </p:cNvSpPr>
          <p:nvPr>
            <p:ph type="title"/>
          </p:nvPr>
        </p:nvSpPr>
        <p:spPr>
          <a:xfrm>
            <a:off x="831851" y="1709739"/>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8B2CC4F-7750-944C-A236-0AEC4EE971A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0A8F77B-4A4B-4C47-AE29-7818D3C2360D}"/>
              </a:ext>
            </a:extLst>
          </p:cNvPr>
          <p:cNvSpPr>
            <a:spLocks noGrp="1"/>
          </p:cNvSpPr>
          <p:nvPr>
            <p:ph type="dt" sz="half" idx="10"/>
          </p:nvPr>
        </p:nvSpPr>
        <p:spPr/>
        <p:txBody>
          <a:bodyPr/>
          <a:lstStyle>
            <a:lvl1pPr>
              <a:defRPr/>
            </a:lvl1pPr>
          </a:lstStyle>
          <a:p>
            <a:fld id="{1160EA64-D806-43AC-9DF2-F8C432F32B4C}" type="datetimeFigureOut">
              <a:rPr lang="en-US" smtClean="0"/>
              <a:t>5/4/20</a:t>
            </a:fld>
            <a:endParaRPr lang="en-US" dirty="0"/>
          </a:p>
        </p:txBody>
      </p:sp>
      <p:sp>
        <p:nvSpPr>
          <p:cNvPr id="5" name="Zástupný symbol pro zápatí 4">
            <a:extLst>
              <a:ext uri="{FF2B5EF4-FFF2-40B4-BE49-F238E27FC236}">
                <a16:creationId xmlns:a16="http://schemas.microsoft.com/office/drawing/2014/main" id="{606A3D7D-592F-014F-A4F6-989A92A9F3F4}"/>
              </a:ext>
            </a:extLst>
          </p:cNvPr>
          <p:cNvSpPr>
            <a:spLocks noGrp="1"/>
          </p:cNvSpPr>
          <p:nvPr>
            <p:ph type="ftr" sz="quarter" idx="11"/>
          </p:nvPr>
        </p:nvSpPr>
        <p:spPr/>
        <p:txBody>
          <a:bodyPr/>
          <a:lstStyle>
            <a:lvl1pPr>
              <a:defRPr/>
            </a:lvl1pPr>
          </a:lstStyle>
          <a:p>
            <a:endParaRPr lang="en-US" dirty="0"/>
          </a:p>
        </p:txBody>
      </p:sp>
      <p:sp>
        <p:nvSpPr>
          <p:cNvPr id="6" name="Zástupný symbol pro číslo snímku 5">
            <a:extLst>
              <a:ext uri="{FF2B5EF4-FFF2-40B4-BE49-F238E27FC236}">
                <a16:creationId xmlns:a16="http://schemas.microsoft.com/office/drawing/2014/main" id="{F6BCC8CB-515A-FE4C-A9DE-6353DBC6348C}"/>
              </a:ext>
            </a:extLst>
          </p:cNvPr>
          <p:cNvSpPr>
            <a:spLocks noGrp="1"/>
          </p:cNvSpPr>
          <p:nvPr>
            <p:ph type="sldNum" sz="quarter" idx="12"/>
          </p:nvPr>
        </p:nvSpPr>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1278590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74DC3-DC84-C549-930D-F27774AA75A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5323A11-05D8-674B-81FF-EAF6AF310DDA}"/>
              </a:ext>
            </a:extLst>
          </p:cNvPr>
          <p:cNvSpPr>
            <a:spLocks noGrp="1"/>
          </p:cNvSpPr>
          <p:nvPr>
            <p:ph sz="half" idx="1"/>
          </p:nvPr>
        </p:nvSpPr>
        <p:spPr>
          <a:xfrm>
            <a:off x="609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97E9F5C-6A4C-5D4A-8706-B2274C276B85}"/>
              </a:ext>
            </a:extLst>
          </p:cNvPr>
          <p:cNvSpPr>
            <a:spLocks noGrp="1"/>
          </p:cNvSpPr>
          <p:nvPr>
            <p:ph sz="half" idx="2"/>
          </p:nvPr>
        </p:nvSpPr>
        <p:spPr>
          <a:xfrm>
            <a:off x="6197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B86E1E3-F309-9A4A-9F4E-AC5CCB7BA3A9}"/>
              </a:ext>
            </a:extLst>
          </p:cNvPr>
          <p:cNvSpPr>
            <a:spLocks noGrp="1"/>
          </p:cNvSpPr>
          <p:nvPr>
            <p:ph type="dt" sz="half" idx="10"/>
          </p:nvPr>
        </p:nvSpPr>
        <p:spPr/>
        <p:txBody>
          <a:bodyPr/>
          <a:lstStyle>
            <a:lvl1pPr>
              <a:defRPr/>
            </a:lvl1pPr>
          </a:lstStyle>
          <a:p>
            <a:fld id="{AB134690-1557-4C89-A502-4959FE7FAD70}" type="datetimeFigureOut">
              <a:rPr lang="en-US" smtClean="0"/>
              <a:t>5/4/20</a:t>
            </a:fld>
            <a:endParaRPr lang="en-US" dirty="0"/>
          </a:p>
        </p:txBody>
      </p:sp>
      <p:sp>
        <p:nvSpPr>
          <p:cNvPr id="6" name="Zástupný symbol pro zápatí 5">
            <a:extLst>
              <a:ext uri="{FF2B5EF4-FFF2-40B4-BE49-F238E27FC236}">
                <a16:creationId xmlns:a16="http://schemas.microsoft.com/office/drawing/2014/main" id="{4DADCC66-D69D-3243-B4BE-3C4E7C4445E4}"/>
              </a:ext>
            </a:extLst>
          </p:cNvPr>
          <p:cNvSpPr>
            <a:spLocks noGrp="1"/>
          </p:cNvSpPr>
          <p:nvPr>
            <p:ph type="ftr" sz="quarter" idx="11"/>
          </p:nvPr>
        </p:nvSpPr>
        <p:spPr/>
        <p:txBody>
          <a:bodyPr/>
          <a:lstStyle>
            <a:lvl1pPr>
              <a:defRPr/>
            </a:lvl1pPr>
          </a:lstStyle>
          <a:p>
            <a:endParaRPr lang="en-US" dirty="0"/>
          </a:p>
        </p:txBody>
      </p:sp>
      <p:sp>
        <p:nvSpPr>
          <p:cNvPr id="7" name="Zástupný symbol pro číslo snímku 6">
            <a:extLst>
              <a:ext uri="{FF2B5EF4-FFF2-40B4-BE49-F238E27FC236}">
                <a16:creationId xmlns:a16="http://schemas.microsoft.com/office/drawing/2014/main" id="{86B90088-6416-034A-887C-9BD47D71F265}"/>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164221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64A772-2261-F642-B0C4-0E352FE39861}"/>
              </a:ext>
            </a:extLst>
          </p:cNvPr>
          <p:cNvSpPr>
            <a:spLocks noGrp="1"/>
          </p:cNvSpPr>
          <p:nvPr>
            <p:ph type="title"/>
          </p:nvPr>
        </p:nvSpPr>
        <p:spPr>
          <a:xfrm>
            <a:off x="840317" y="365126"/>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2EC2FBF-0AAB-674D-B927-8FEF24A94ABE}"/>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BB64B8B-745E-B940-8533-AA528035787B}"/>
              </a:ext>
            </a:extLst>
          </p:cNvPr>
          <p:cNvSpPr>
            <a:spLocks noGrp="1"/>
          </p:cNvSpPr>
          <p:nvPr>
            <p:ph sz="half" idx="2"/>
          </p:nvPr>
        </p:nvSpPr>
        <p:spPr>
          <a:xfrm>
            <a:off x="840318" y="2505075"/>
            <a:ext cx="5158316"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D310734-002E-0E48-9B9E-03E43B6B0725}"/>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2B384BA-55EB-E544-856C-FA6F4D63A7EA}"/>
              </a:ext>
            </a:extLst>
          </p:cNvPr>
          <p:cNvSpPr>
            <a:spLocks noGrp="1"/>
          </p:cNvSpPr>
          <p:nvPr>
            <p:ph sz="quarter" idx="4"/>
          </p:nvPr>
        </p:nvSpPr>
        <p:spPr>
          <a:xfrm>
            <a:off x="6172200" y="2505075"/>
            <a:ext cx="518371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C523326-C94F-C646-B9EE-4B46EB948639}"/>
              </a:ext>
            </a:extLst>
          </p:cNvPr>
          <p:cNvSpPr>
            <a:spLocks noGrp="1"/>
          </p:cNvSpPr>
          <p:nvPr>
            <p:ph type="dt" sz="half" idx="10"/>
          </p:nvPr>
        </p:nvSpPr>
        <p:spPr/>
        <p:txBody>
          <a:bodyPr/>
          <a:lstStyle>
            <a:lvl1pPr>
              <a:defRPr/>
            </a:lvl1pPr>
          </a:lstStyle>
          <a:p>
            <a:fld id="{1160EA64-D806-43AC-9DF2-F8C432F32B4C}" type="datetimeFigureOut">
              <a:rPr lang="en-US" smtClean="0"/>
              <a:t>5/4/20</a:t>
            </a:fld>
            <a:endParaRPr lang="en-US" dirty="0"/>
          </a:p>
        </p:txBody>
      </p:sp>
      <p:sp>
        <p:nvSpPr>
          <p:cNvPr id="8" name="Zástupný symbol pro zápatí 7">
            <a:extLst>
              <a:ext uri="{FF2B5EF4-FFF2-40B4-BE49-F238E27FC236}">
                <a16:creationId xmlns:a16="http://schemas.microsoft.com/office/drawing/2014/main" id="{18A9B4F2-5391-814F-89E5-BE57DAF020DD}"/>
              </a:ext>
            </a:extLst>
          </p:cNvPr>
          <p:cNvSpPr>
            <a:spLocks noGrp="1"/>
          </p:cNvSpPr>
          <p:nvPr>
            <p:ph type="ftr" sz="quarter" idx="11"/>
          </p:nvPr>
        </p:nvSpPr>
        <p:spPr/>
        <p:txBody>
          <a:bodyPr/>
          <a:lstStyle>
            <a:lvl1pPr>
              <a:defRPr/>
            </a:lvl1pPr>
          </a:lstStyle>
          <a:p>
            <a:endParaRPr lang="en-US" dirty="0"/>
          </a:p>
        </p:txBody>
      </p:sp>
      <p:sp>
        <p:nvSpPr>
          <p:cNvPr id="9" name="Zástupný symbol pro číslo snímku 8">
            <a:extLst>
              <a:ext uri="{FF2B5EF4-FFF2-40B4-BE49-F238E27FC236}">
                <a16:creationId xmlns:a16="http://schemas.microsoft.com/office/drawing/2014/main" id="{9BEA28B5-F461-9D43-882D-760A60AB5DDF}"/>
              </a:ext>
            </a:extLst>
          </p:cNvPr>
          <p:cNvSpPr>
            <a:spLocks noGrp="1"/>
          </p:cNvSpPr>
          <p:nvPr>
            <p:ph type="sldNum" sz="quarter" idx="12"/>
          </p:nvPr>
        </p:nvSpPr>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90289924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10E86E-C2B9-784A-80D2-F91A13743A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D44C983-7477-0943-AD64-72BCD482D74A}"/>
              </a:ext>
            </a:extLst>
          </p:cNvPr>
          <p:cNvSpPr>
            <a:spLocks noGrp="1"/>
          </p:cNvSpPr>
          <p:nvPr>
            <p:ph type="dt" sz="half" idx="10"/>
          </p:nvPr>
        </p:nvSpPr>
        <p:spPr/>
        <p:txBody>
          <a:bodyPr/>
          <a:lstStyle>
            <a:lvl1pPr>
              <a:defRPr/>
            </a:lvl1pPr>
          </a:lstStyle>
          <a:p>
            <a:fld id="{E1037C31-9E7A-4F99-8774-A0E530DE1A42}" type="datetimeFigureOut">
              <a:rPr lang="en-US" smtClean="0"/>
              <a:t>5/4/20</a:t>
            </a:fld>
            <a:endParaRPr lang="en-US" dirty="0"/>
          </a:p>
        </p:txBody>
      </p:sp>
      <p:sp>
        <p:nvSpPr>
          <p:cNvPr id="4" name="Zástupný symbol pro zápatí 3">
            <a:extLst>
              <a:ext uri="{FF2B5EF4-FFF2-40B4-BE49-F238E27FC236}">
                <a16:creationId xmlns:a16="http://schemas.microsoft.com/office/drawing/2014/main" id="{E08E8B5D-DFB2-184E-B6D2-E07FFEEEA50E}"/>
              </a:ext>
            </a:extLst>
          </p:cNvPr>
          <p:cNvSpPr>
            <a:spLocks noGrp="1"/>
          </p:cNvSpPr>
          <p:nvPr>
            <p:ph type="ftr" sz="quarter" idx="11"/>
          </p:nvPr>
        </p:nvSpPr>
        <p:spPr/>
        <p:txBody>
          <a:bodyPr/>
          <a:lstStyle>
            <a:lvl1pPr>
              <a:defRPr/>
            </a:lvl1pPr>
          </a:lstStyle>
          <a:p>
            <a:endParaRPr lang="en-US" dirty="0"/>
          </a:p>
        </p:txBody>
      </p:sp>
      <p:sp>
        <p:nvSpPr>
          <p:cNvPr id="5" name="Zástupný symbol pro číslo snímku 4">
            <a:extLst>
              <a:ext uri="{FF2B5EF4-FFF2-40B4-BE49-F238E27FC236}">
                <a16:creationId xmlns:a16="http://schemas.microsoft.com/office/drawing/2014/main" id="{97BECB88-24EE-804F-8812-4C6B9E5CC55D}"/>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28150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B966B14-2CA3-DC44-9427-5FF6D4B0DCA9}"/>
              </a:ext>
            </a:extLst>
          </p:cNvPr>
          <p:cNvSpPr>
            <a:spLocks noGrp="1"/>
          </p:cNvSpPr>
          <p:nvPr>
            <p:ph type="dt" sz="half" idx="10"/>
          </p:nvPr>
        </p:nvSpPr>
        <p:spPr/>
        <p:txBody>
          <a:bodyPr/>
          <a:lstStyle>
            <a:lvl1pPr>
              <a:defRPr/>
            </a:lvl1pPr>
          </a:lstStyle>
          <a:p>
            <a:fld id="{C278504F-A551-4DE0-9316-4DCD1D8CC752}" type="datetimeFigureOut">
              <a:rPr lang="en-US" smtClean="0"/>
              <a:t>5/4/20</a:t>
            </a:fld>
            <a:endParaRPr lang="en-US" dirty="0"/>
          </a:p>
        </p:txBody>
      </p:sp>
      <p:sp>
        <p:nvSpPr>
          <p:cNvPr id="3" name="Zástupný symbol pro zápatí 2">
            <a:extLst>
              <a:ext uri="{FF2B5EF4-FFF2-40B4-BE49-F238E27FC236}">
                <a16:creationId xmlns:a16="http://schemas.microsoft.com/office/drawing/2014/main" id="{4D32648D-0666-C549-92C2-A7FC1692FB6E}"/>
              </a:ext>
            </a:extLst>
          </p:cNvPr>
          <p:cNvSpPr>
            <a:spLocks noGrp="1"/>
          </p:cNvSpPr>
          <p:nvPr>
            <p:ph type="ftr" sz="quarter" idx="11"/>
          </p:nvPr>
        </p:nvSpPr>
        <p:spPr/>
        <p:txBody>
          <a:bodyPr/>
          <a:lstStyle>
            <a:lvl1pPr>
              <a:defRPr/>
            </a:lvl1pPr>
          </a:lstStyle>
          <a:p>
            <a:endParaRPr lang="en-US" dirty="0"/>
          </a:p>
        </p:txBody>
      </p:sp>
      <p:sp>
        <p:nvSpPr>
          <p:cNvPr id="4" name="Zástupný symbol pro číslo snímku 3">
            <a:extLst>
              <a:ext uri="{FF2B5EF4-FFF2-40B4-BE49-F238E27FC236}">
                <a16:creationId xmlns:a16="http://schemas.microsoft.com/office/drawing/2014/main" id="{EE1F7D9A-259F-AA41-BE9E-AE293C45A1B6}"/>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2348343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E35E2F-4E37-A146-A99E-F74CA757B15D}"/>
              </a:ext>
            </a:extLst>
          </p:cNvPr>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582EA91-5241-AA4D-B112-BD1D94535BBF}"/>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241422D-E101-C740-9C3E-4D5A1F93FB3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F06F453-FEF9-0349-89F4-140DD4A1A8D9}"/>
              </a:ext>
            </a:extLst>
          </p:cNvPr>
          <p:cNvSpPr>
            <a:spLocks noGrp="1"/>
          </p:cNvSpPr>
          <p:nvPr>
            <p:ph type="dt" sz="half" idx="10"/>
          </p:nvPr>
        </p:nvSpPr>
        <p:spPr/>
        <p:txBody>
          <a:bodyPr/>
          <a:lstStyle>
            <a:lvl1pPr>
              <a:defRPr/>
            </a:lvl1pPr>
          </a:lstStyle>
          <a:p>
            <a:fld id="{D1BE4249-C0D0-4B06-8692-E8BB871AF643}" type="datetimeFigureOut">
              <a:rPr lang="en-US" smtClean="0"/>
              <a:t>5/4/20</a:t>
            </a:fld>
            <a:endParaRPr lang="en-US" dirty="0"/>
          </a:p>
        </p:txBody>
      </p:sp>
      <p:sp>
        <p:nvSpPr>
          <p:cNvPr id="6" name="Zástupný symbol pro zápatí 5">
            <a:extLst>
              <a:ext uri="{FF2B5EF4-FFF2-40B4-BE49-F238E27FC236}">
                <a16:creationId xmlns:a16="http://schemas.microsoft.com/office/drawing/2014/main" id="{EF247D0F-1E54-A74E-8F9F-C74C59878F65}"/>
              </a:ext>
            </a:extLst>
          </p:cNvPr>
          <p:cNvSpPr>
            <a:spLocks noGrp="1"/>
          </p:cNvSpPr>
          <p:nvPr>
            <p:ph type="ftr" sz="quarter" idx="11"/>
          </p:nvPr>
        </p:nvSpPr>
        <p:spPr/>
        <p:txBody>
          <a:bodyPr/>
          <a:lstStyle>
            <a:lvl1pPr>
              <a:defRPr/>
            </a:lvl1pPr>
          </a:lstStyle>
          <a:p>
            <a:endParaRPr lang="en-US" dirty="0"/>
          </a:p>
        </p:txBody>
      </p:sp>
      <p:sp>
        <p:nvSpPr>
          <p:cNvPr id="7" name="Zástupný symbol pro číslo snímku 6">
            <a:extLst>
              <a:ext uri="{FF2B5EF4-FFF2-40B4-BE49-F238E27FC236}">
                <a16:creationId xmlns:a16="http://schemas.microsoft.com/office/drawing/2014/main" id="{B6B74DBB-CC8D-7045-AC54-688F40CB544F}"/>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10488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97B32-25FC-2541-B178-0BF2D237A4EE}"/>
              </a:ext>
            </a:extLst>
          </p:cNvPr>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0BD0DF6-8A0A-114D-90D2-A349E671E74C}"/>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EBDCC5D0-BA5D-2B46-BDB2-0FD24467301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0DEC15B-99B2-D041-BB2E-2FBEBE3D8C81}"/>
              </a:ext>
            </a:extLst>
          </p:cNvPr>
          <p:cNvSpPr>
            <a:spLocks noGrp="1"/>
          </p:cNvSpPr>
          <p:nvPr>
            <p:ph type="dt" sz="half" idx="10"/>
          </p:nvPr>
        </p:nvSpPr>
        <p:spPr/>
        <p:txBody>
          <a:bodyPr/>
          <a:lstStyle>
            <a:lvl1pPr>
              <a:defRPr/>
            </a:lvl1pPr>
          </a:lstStyle>
          <a:p>
            <a:fld id="{042B0DB6-F5C7-45FB-8CF3-31B45F9C2DAC}" type="datetimeFigureOut">
              <a:rPr lang="en-US" smtClean="0"/>
              <a:t>5/4/20</a:t>
            </a:fld>
            <a:endParaRPr lang="en-US" dirty="0"/>
          </a:p>
        </p:txBody>
      </p:sp>
      <p:sp>
        <p:nvSpPr>
          <p:cNvPr id="6" name="Zástupný symbol pro zápatí 5">
            <a:extLst>
              <a:ext uri="{FF2B5EF4-FFF2-40B4-BE49-F238E27FC236}">
                <a16:creationId xmlns:a16="http://schemas.microsoft.com/office/drawing/2014/main" id="{133A1FA5-4A68-0943-8E3B-8216A513CA5C}"/>
              </a:ext>
            </a:extLst>
          </p:cNvPr>
          <p:cNvSpPr>
            <a:spLocks noGrp="1"/>
          </p:cNvSpPr>
          <p:nvPr>
            <p:ph type="ftr" sz="quarter" idx="11"/>
          </p:nvPr>
        </p:nvSpPr>
        <p:spPr/>
        <p:txBody>
          <a:bodyPr/>
          <a:lstStyle>
            <a:lvl1pPr>
              <a:defRPr/>
            </a:lvl1pPr>
          </a:lstStyle>
          <a:p>
            <a:endParaRPr lang="en-US" dirty="0"/>
          </a:p>
        </p:txBody>
      </p:sp>
      <p:sp>
        <p:nvSpPr>
          <p:cNvPr id="7" name="Zástupný symbol pro číslo snímku 6">
            <a:extLst>
              <a:ext uri="{FF2B5EF4-FFF2-40B4-BE49-F238E27FC236}">
                <a16:creationId xmlns:a16="http://schemas.microsoft.com/office/drawing/2014/main" id="{D6819ED6-CCCB-6346-90F9-1191C539AF12}"/>
              </a:ext>
            </a:extLst>
          </p:cNvPr>
          <p:cNvSpPr>
            <a:spLocks noGrp="1"/>
          </p:cNvSpPr>
          <p:nvPr>
            <p:ph type="sldNum" sz="quarter" idx="12"/>
          </p:nvPr>
        </p:nvSpPr>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06457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59BA6AB-060D-3E4F-B17F-6AB50FD22489}"/>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cs-CZ"/>
              <a:t>Haga clic para cambiar el estilo de título	</a:t>
            </a:r>
          </a:p>
        </p:txBody>
      </p:sp>
      <p:sp>
        <p:nvSpPr>
          <p:cNvPr id="1027" name="Rectangle 3">
            <a:extLst>
              <a:ext uri="{FF2B5EF4-FFF2-40B4-BE49-F238E27FC236}">
                <a16:creationId xmlns:a16="http://schemas.microsoft.com/office/drawing/2014/main" id="{D8C7EE1D-88A2-F843-AE89-1E517FF66169}"/>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cs-CZ"/>
              <a:t>Haga clic para modificar el estilo de texto del patrón</a:t>
            </a:r>
          </a:p>
          <a:p>
            <a:pPr lvl="1"/>
            <a:r>
              <a:rPr lang="es-ES" altLang="cs-CZ"/>
              <a:t>Segundo nivel</a:t>
            </a:r>
          </a:p>
          <a:p>
            <a:pPr lvl="2"/>
            <a:r>
              <a:rPr lang="es-ES" altLang="cs-CZ"/>
              <a:t>Tercer nivel</a:t>
            </a:r>
          </a:p>
          <a:p>
            <a:pPr lvl="3"/>
            <a:r>
              <a:rPr lang="es-ES" altLang="cs-CZ"/>
              <a:t>Cuarto nivel</a:t>
            </a:r>
          </a:p>
          <a:p>
            <a:pPr lvl="4"/>
            <a:r>
              <a:rPr lang="es-ES" altLang="cs-CZ"/>
              <a:t>Quinto nivel</a:t>
            </a:r>
          </a:p>
        </p:txBody>
      </p:sp>
      <p:sp>
        <p:nvSpPr>
          <p:cNvPr id="1028" name="Rectangle 4">
            <a:extLst>
              <a:ext uri="{FF2B5EF4-FFF2-40B4-BE49-F238E27FC236}">
                <a16:creationId xmlns:a16="http://schemas.microsoft.com/office/drawing/2014/main" id="{B45D18BB-93F4-5842-8462-E500E2B46FEA}"/>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1160EA64-D806-43AC-9DF2-F8C432F32B4C}" type="datetimeFigureOut">
              <a:rPr lang="en-US" smtClean="0"/>
              <a:t>5/4/20</a:t>
            </a:fld>
            <a:endParaRPr lang="en-US" dirty="0"/>
          </a:p>
        </p:txBody>
      </p:sp>
      <p:sp>
        <p:nvSpPr>
          <p:cNvPr id="1029" name="Rectangle 5">
            <a:extLst>
              <a:ext uri="{FF2B5EF4-FFF2-40B4-BE49-F238E27FC236}">
                <a16:creationId xmlns:a16="http://schemas.microsoft.com/office/drawing/2014/main" id="{F51B7604-7B51-334B-9F53-8C65A2963763}"/>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a:extLst>
              <a:ext uri="{FF2B5EF4-FFF2-40B4-BE49-F238E27FC236}">
                <a16:creationId xmlns:a16="http://schemas.microsoft.com/office/drawing/2014/main" id="{718F0E42-43D3-7B40-B01F-E5B999E37A24}"/>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6709681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6"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7"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27"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1"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ctrTitle"/>
          </p:nvPr>
        </p:nvSpPr>
        <p:spPr>
          <a:xfrm>
            <a:off x="1524000" y="2776538"/>
            <a:ext cx="9144000" cy="1381188"/>
          </a:xfrm>
        </p:spPr>
        <p:txBody>
          <a:bodyPr anchor="ctr">
            <a:normAutofit/>
          </a:bodyPr>
          <a:lstStyle/>
          <a:p>
            <a:r>
              <a:rPr lang="en-GB" sz="4000" dirty="0">
                <a:solidFill>
                  <a:schemeClr val="bg2"/>
                </a:solidFill>
              </a:rPr>
              <a:t>EEA LAW    VIII.</a:t>
            </a:r>
          </a:p>
        </p:txBody>
      </p:sp>
      <p:sp>
        <p:nvSpPr>
          <p:cNvPr id="3" name="Podnadpis 2"/>
          <p:cNvSpPr>
            <a:spLocks noGrp="1"/>
          </p:cNvSpPr>
          <p:nvPr>
            <p:ph type="subTitle" idx="1"/>
          </p:nvPr>
        </p:nvSpPr>
        <p:spPr>
          <a:xfrm>
            <a:off x="1524000" y="4495800"/>
            <a:ext cx="9144000" cy="762000"/>
          </a:xfrm>
        </p:spPr>
        <p:txBody>
          <a:bodyPr>
            <a:normAutofit/>
          </a:bodyPr>
          <a:lstStyle/>
          <a:p>
            <a:r>
              <a:rPr lang="en-GB" sz="1800"/>
              <a:t>SAFETY NET OF THE FINANCIAL SYSTEM</a:t>
            </a:r>
          </a:p>
          <a:p>
            <a:r>
              <a:rPr lang="en-GB" sz="1800"/>
              <a:t>DGS (Deposit Guarantee Schemes)</a:t>
            </a:r>
          </a:p>
        </p:txBody>
      </p:sp>
    </p:spTree>
    <p:extLst>
      <p:ext uri="{BB962C8B-B14F-4D97-AF65-F5344CB8AC3E}">
        <p14:creationId xmlns:p14="http://schemas.microsoft.com/office/powerpoint/2010/main" val="21920361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Securities Dealers Guarantee Fund</a:t>
            </a:r>
          </a:p>
        </p:txBody>
      </p:sp>
      <p:sp>
        <p:nvSpPr>
          <p:cNvPr id="3" name="Zástupný symbol pro obsah 2"/>
          <p:cNvSpPr>
            <a:spLocks noGrp="1"/>
          </p:cNvSpPr>
          <p:nvPr>
            <p:ph idx="1"/>
          </p:nvPr>
        </p:nvSpPr>
        <p:spPr/>
        <p:txBody>
          <a:bodyPr/>
          <a:lstStyle/>
          <a:p>
            <a:r>
              <a:rPr lang="en-GB" dirty="0"/>
              <a:t>Directive 97/9/EC of the European Parliament and of the Council of 3 March 1997 on investor-compensation schemes</a:t>
            </a:r>
          </a:p>
        </p:txBody>
      </p:sp>
    </p:spTree>
    <p:extLst>
      <p:ext uri="{BB962C8B-B14F-4D97-AF65-F5344CB8AC3E}">
        <p14:creationId xmlns:p14="http://schemas.microsoft.com/office/powerpoint/2010/main" val="307284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Purpose</a:t>
            </a:r>
          </a:p>
        </p:txBody>
      </p:sp>
      <p:sp>
        <p:nvSpPr>
          <p:cNvPr id="3" name="Zástupný symbol pro obsah 2"/>
          <p:cNvSpPr>
            <a:spLocks noGrp="1"/>
          </p:cNvSpPr>
          <p:nvPr>
            <p:ph idx="1"/>
          </p:nvPr>
        </p:nvSpPr>
        <p:spPr/>
        <p:txBody>
          <a:bodyPr/>
          <a:lstStyle/>
          <a:p>
            <a:r>
              <a:rPr lang="cs-CZ" dirty="0" err="1"/>
              <a:t>The</a:t>
            </a:r>
            <a:r>
              <a:rPr lang="cs-CZ" dirty="0"/>
              <a:t> </a:t>
            </a:r>
            <a:r>
              <a:rPr lang="cs-CZ" dirty="0" err="1"/>
              <a:t>purpose</a:t>
            </a:r>
            <a:r>
              <a:rPr lang="cs-CZ" dirty="0"/>
              <a:t> </a:t>
            </a:r>
            <a:r>
              <a:rPr lang="cs-CZ" dirty="0" err="1"/>
              <a:t>of</a:t>
            </a:r>
            <a:r>
              <a:rPr lang="cs-CZ" dirty="0"/>
              <a:t> </a:t>
            </a:r>
            <a:r>
              <a:rPr lang="cs-CZ" dirty="0" err="1"/>
              <a:t>this</a:t>
            </a:r>
            <a:r>
              <a:rPr lang="cs-CZ" dirty="0"/>
              <a:t> </a:t>
            </a:r>
            <a:r>
              <a:rPr lang="cs-CZ" dirty="0" err="1"/>
              <a:t>fund</a:t>
            </a:r>
            <a:r>
              <a:rPr lang="cs-CZ" dirty="0"/>
              <a:t> </a:t>
            </a:r>
            <a:r>
              <a:rPr lang="cs-CZ" dirty="0" err="1"/>
              <a:t>is</a:t>
            </a:r>
            <a:r>
              <a:rPr lang="cs-CZ" dirty="0"/>
              <a:t> to </a:t>
            </a:r>
            <a:r>
              <a:rPr lang="cs-CZ" dirty="0" err="1"/>
              <a:t>create</a:t>
            </a:r>
            <a:r>
              <a:rPr lang="cs-CZ" dirty="0"/>
              <a:t> a </a:t>
            </a:r>
            <a:r>
              <a:rPr lang="cs-CZ" dirty="0" err="1"/>
              <a:t>guarantee</a:t>
            </a:r>
            <a:r>
              <a:rPr lang="cs-CZ" dirty="0"/>
              <a:t> </a:t>
            </a:r>
            <a:r>
              <a:rPr lang="cs-CZ" dirty="0" err="1"/>
              <a:t>system</a:t>
            </a:r>
            <a:r>
              <a:rPr lang="cs-CZ" dirty="0"/>
              <a:t> </a:t>
            </a:r>
            <a:r>
              <a:rPr lang="cs-CZ" dirty="0" err="1"/>
              <a:t>from</a:t>
            </a:r>
            <a:r>
              <a:rPr lang="cs-CZ" dirty="0"/>
              <a:t> </a:t>
            </a:r>
            <a:r>
              <a:rPr lang="cs-CZ" dirty="0" err="1"/>
              <a:t>which</a:t>
            </a:r>
            <a:r>
              <a:rPr lang="cs-CZ" dirty="0"/>
              <a:t> </a:t>
            </a:r>
            <a:r>
              <a:rPr lang="cs-CZ" dirty="0" err="1"/>
              <a:t>compensation</a:t>
            </a:r>
            <a:r>
              <a:rPr lang="cs-CZ" dirty="0"/>
              <a:t> </a:t>
            </a:r>
            <a:r>
              <a:rPr lang="cs-CZ" dirty="0" err="1"/>
              <a:t>is</a:t>
            </a:r>
            <a:r>
              <a:rPr lang="cs-CZ" dirty="0"/>
              <a:t> </a:t>
            </a:r>
            <a:r>
              <a:rPr lang="cs-CZ" dirty="0" err="1"/>
              <a:t>paid</a:t>
            </a:r>
            <a:r>
              <a:rPr lang="cs-CZ" dirty="0"/>
              <a:t> to </a:t>
            </a:r>
            <a:r>
              <a:rPr lang="cs-CZ" dirty="0" err="1"/>
              <a:t>the</a:t>
            </a:r>
            <a:r>
              <a:rPr lang="cs-CZ" dirty="0"/>
              <a:t> </a:t>
            </a:r>
            <a:r>
              <a:rPr lang="cs-CZ" dirty="0" err="1"/>
              <a:t>customers</a:t>
            </a:r>
            <a:r>
              <a:rPr lang="cs-CZ" dirty="0"/>
              <a:t> </a:t>
            </a:r>
            <a:r>
              <a:rPr lang="cs-CZ" dirty="0" err="1"/>
              <a:t>of</a:t>
            </a:r>
            <a:r>
              <a:rPr lang="cs-CZ" dirty="0"/>
              <a:t> a </a:t>
            </a:r>
            <a:r>
              <a:rPr lang="cs-CZ" dirty="0" err="1"/>
              <a:t>securities</a:t>
            </a:r>
            <a:r>
              <a:rPr lang="cs-CZ" dirty="0"/>
              <a:t> </a:t>
            </a:r>
            <a:r>
              <a:rPr lang="cs-CZ" dirty="0" err="1"/>
              <a:t>trader</a:t>
            </a:r>
            <a:r>
              <a:rPr lang="cs-CZ" dirty="0"/>
              <a:t> (</a:t>
            </a:r>
            <a:r>
              <a:rPr lang="cs-CZ" dirty="0" err="1"/>
              <a:t>hereinafter</a:t>
            </a:r>
            <a:r>
              <a:rPr lang="cs-CZ" dirty="0"/>
              <a:t> </a:t>
            </a:r>
            <a:r>
              <a:rPr lang="cs-CZ" dirty="0" err="1"/>
              <a:t>referred</a:t>
            </a:r>
            <a:r>
              <a:rPr lang="cs-CZ" dirty="0"/>
              <a:t> to as </a:t>
            </a:r>
            <a:r>
              <a:rPr lang="cs-CZ" dirty="0" err="1"/>
              <a:t>the</a:t>
            </a:r>
            <a:r>
              <a:rPr lang="cs-CZ" dirty="0"/>
              <a:t> "</a:t>
            </a:r>
            <a:r>
              <a:rPr lang="cs-CZ" dirty="0" err="1"/>
              <a:t>trader</a:t>
            </a:r>
            <a:r>
              <a:rPr lang="cs-CZ" dirty="0"/>
              <a:t>") </a:t>
            </a:r>
            <a:r>
              <a:rPr lang="cs-CZ" dirty="0" err="1"/>
              <a:t>who</a:t>
            </a:r>
            <a:r>
              <a:rPr lang="cs-CZ" dirty="0"/>
              <a:t> </a:t>
            </a:r>
            <a:r>
              <a:rPr lang="cs-CZ" dirty="0" err="1"/>
              <a:t>is</a:t>
            </a:r>
            <a:r>
              <a:rPr lang="cs-CZ" dirty="0"/>
              <a:t> </a:t>
            </a:r>
            <a:r>
              <a:rPr lang="cs-CZ" dirty="0" err="1"/>
              <a:t>unable</a:t>
            </a:r>
            <a:r>
              <a:rPr lang="cs-CZ" dirty="0"/>
              <a:t> to </a:t>
            </a:r>
            <a:r>
              <a:rPr lang="cs-CZ" dirty="0" err="1"/>
              <a:t>meet</a:t>
            </a:r>
            <a:r>
              <a:rPr lang="cs-CZ" dirty="0"/>
              <a:t> </a:t>
            </a:r>
            <a:r>
              <a:rPr lang="cs-CZ" dirty="0" err="1"/>
              <a:t>its</a:t>
            </a:r>
            <a:r>
              <a:rPr lang="cs-CZ" dirty="0"/>
              <a:t> </a:t>
            </a:r>
            <a:r>
              <a:rPr lang="cs-CZ" dirty="0" err="1"/>
              <a:t>obligations</a:t>
            </a:r>
            <a:r>
              <a:rPr lang="cs-CZ" dirty="0"/>
              <a:t> to </a:t>
            </a:r>
            <a:r>
              <a:rPr lang="cs-CZ" dirty="0" err="1"/>
              <a:t>its</a:t>
            </a:r>
            <a:r>
              <a:rPr lang="cs-CZ" dirty="0"/>
              <a:t> </a:t>
            </a:r>
            <a:r>
              <a:rPr lang="cs-CZ" dirty="0" err="1"/>
              <a:t>customers</a:t>
            </a:r>
            <a:r>
              <a:rPr lang="cs-CZ" dirty="0"/>
              <a:t>.</a:t>
            </a:r>
          </a:p>
          <a:p>
            <a:r>
              <a:rPr lang="cs-CZ" dirty="0" err="1"/>
              <a:t>the</a:t>
            </a:r>
            <a:r>
              <a:rPr lang="cs-CZ" dirty="0"/>
              <a:t> </a:t>
            </a:r>
            <a:r>
              <a:rPr lang="cs-CZ" dirty="0" err="1"/>
              <a:t>trader</a:t>
            </a:r>
            <a:r>
              <a:rPr lang="cs-CZ" dirty="0"/>
              <a:t> </a:t>
            </a:r>
            <a:r>
              <a:rPr lang="cs-CZ" dirty="0" err="1"/>
              <a:t>pays</a:t>
            </a:r>
            <a:r>
              <a:rPr lang="cs-CZ" dirty="0"/>
              <a:t> </a:t>
            </a:r>
            <a:r>
              <a:rPr lang="cs-CZ" dirty="0" err="1"/>
              <a:t>an</a:t>
            </a:r>
            <a:r>
              <a:rPr lang="cs-CZ" dirty="0"/>
              <a:t> </a:t>
            </a:r>
            <a:r>
              <a:rPr lang="cs-CZ" dirty="0" err="1"/>
              <a:t>annual</a:t>
            </a:r>
            <a:r>
              <a:rPr lang="cs-CZ" dirty="0"/>
              <a:t> </a:t>
            </a:r>
            <a:r>
              <a:rPr lang="cs-CZ" dirty="0" err="1"/>
              <a:t>contribution</a:t>
            </a:r>
            <a:r>
              <a:rPr lang="cs-CZ" dirty="0"/>
              <a:t> to </a:t>
            </a:r>
            <a:r>
              <a:rPr lang="cs-CZ" dirty="0" err="1"/>
              <a:t>the</a:t>
            </a:r>
            <a:r>
              <a:rPr lang="cs-CZ" dirty="0"/>
              <a:t> </a:t>
            </a:r>
            <a:r>
              <a:rPr lang="cs-CZ" dirty="0" err="1"/>
              <a:t>fund</a:t>
            </a:r>
            <a:r>
              <a:rPr lang="cs-CZ" dirty="0"/>
              <a:t> in </a:t>
            </a:r>
            <a:r>
              <a:rPr lang="cs-CZ" dirty="0" err="1"/>
              <a:t>the</a:t>
            </a:r>
            <a:r>
              <a:rPr lang="cs-CZ" dirty="0"/>
              <a:t> </a:t>
            </a:r>
            <a:r>
              <a:rPr lang="cs-CZ" dirty="0" err="1"/>
              <a:t>amount</a:t>
            </a:r>
            <a:r>
              <a:rPr lang="cs-CZ" dirty="0"/>
              <a:t> </a:t>
            </a:r>
            <a:r>
              <a:rPr lang="cs-CZ" dirty="0" err="1"/>
              <a:t>of</a:t>
            </a:r>
            <a:r>
              <a:rPr lang="cs-CZ" dirty="0"/>
              <a:t> 2% </a:t>
            </a:r>
            <a:r>
              <a:rPr lang="cs-CZ" dirty="0" err="1"/>
              <a:t>of</a:t>
            </a:r>
            <a:r>
              <a:rPr lang="cs-CZ" dirty="0"/>
              <a:t> </a:t>
            </a:r>
            <a:r>
              <a:rPr lang="cs-CZ" dirty="0" err="1"/>
              <a:t>the</a:t>
            </a:r>
            <a:r>
              <a:rPr lang="cs-CZ" dirty="0"/>
              <a:t> </a:t>
            </a:r>
            <a:r>
              <a:rPr lang="cs-CZ" dirty="0" err="1"/>
              <a:t>volume</a:t>
            </a:r>
            <a:r>
              <a:rPr lang="cs-CZ" dirty="0"/>
              <a:t> </a:t>
            </a:r>
            <a:r>
              <a:rPr lang="cs-CZ" dirty="0" err="1"/>
              <a:t>of</a:t>
            </a:r>
            <a:r>
              <a:rPr lang="cs-CZ" dirty="0"/>
              <a:t> </a:t>
            </a:r>
            <a:r>
              <a:rPr lang="cs-CZ" dirty="0" err="1"/>
              <a:t>received</a:t>
            </a:r>
            <a:r>
              <a:rPr lang="cs-CZ" dirty="0"/>
              <a:t> </a:t>
            </a:r>
            <a:r>
              <a:rPr lang="cs-CZ" dirty="0" err="1"/>
              <a:t>fees</a:t>
            </a:r>
            <a:r>
              <a:rPr lang="cs-CZ" dirty="0"/>
              <a:t> and </a:t>
            </a:r>
            <a:r>
              <a:rPr lang="cs-CZ" dirty="0" err="1"/>
              <a:t>commissions</a:t>
            </a:r>
            <a:r>
              <a:rPr lang="cs-CZ" dirty="0"/>
              <a:t> </a:t>
            </a:r>
            <a:r>
              <a:rPr lang="cs-CZ" dirty="0" err="1"/>
              <a:t>for</a:t>
            </a:r>
            <a:r>
              <a:rPr lang="cs-CZ" dirty="0"/>
              <a:t> </a:t>
            </a:r>
            <a:r>
              <a:rPr lang="cs-CZ" dirty="0" err="1"/>
              <a:t>provided</a:t>
            </a:r>
            <a:r>
              <a:rPr lang="cs-CZ" dirty="0"/>
              <a:t> </a:t>
            </a:r>
            <a:r>
              <a:rPr lang="cs-CZ" dirty="0" err="1"/>
              <a:t>investment</a:t>
            </a:r>
            <a:r>
              <a:rPr lang="cs-CZ" dirty="0"/>
              <a:t> </a:t>
            </a:r>
            <a:r>
              <a:rPr lang="cs-CZ" dirty="0" err="1"/>
              <a:t>services</a:t>
            </a:r>
            <a:r>
              <a:rPr lang="cs-CZ" dirty="0"/>
              <a:t> </a:t>
            </a:r>
            <a:r>
              <a:rPr lang="cs-CZ" dirty="0" err="1"/>
              <a:t>for</a:t>
            </a:r>
            <a:r>
              <a:rPr lang="cs-CZ" dirty="0"/>
              <a:t> </a:t>
            </a:r>
            <a:r>
              <a:rPr lang="cs-CZ" dirty="0" err="1"/>
              <a:t>the</a:t>
            </a:r>
            <a:r>
              <a:rPr lang="cs-CZ" dirty="0"/>
              <a:t> last </a:t>
            </a:r>
            <a:r>
              <a:rPr lang="cs-CZ" dirty="0" err="1"/>
              <a:t>year</a:t>
            </a:r>
            <a:endParaRPr lang="cs-CZ" dirty="0"/>
          </a:p>
          <a:p>
            <a:br>
              <a:rPr lang="cs-CZ" dirty="0"/>
            </a:br>
            <a:r>
              <a:rPr lang="cs-CZ" dirty="0" err="1"/>
              <a:t>The</a:t>
            </a:r>
            <a:r>
              <a:rPr lang="cs-CZ" dirty="0"/>
              <a:t> minimum </a:t>
            </a:r>
            <a:r>
              <a:rPr lang="cs-CZ" dirty="0" err="1"/>
              <a:t>contribution</a:t>
            </a:r>
            <a:r>
              <a:rPr lang="cs-CZ" dirty="0"/>
              <a:t> </a:t>
            </a:r>
            <a:r>
              <a:rPr lang="cs-CZ" dirty="0" err="1"/>
              <a:t>of</a:t>
            </a:r>
            <a:r>
              <a:rPr lang="cs-CZ" dirty="0"/>
              <a:t> </a:t>
            </a:r>
            <a:r>
              <a:rPr lang="cs-CZ" dirty="0" err="1"/>
              <a:t>the</a:t>
            </a:r>
            <a:r>
              <a:rPr lang="cs-CZ" dirty="0"/>
              <a:t> </a:t>
            </a:r>
            <a:r>
              <a:rPr lang="cs-CZ" dirty="0" err="1"/>
              <a:t>trader</a:t>
            </a:r>
            <a:r>
              <a:rPr lang="cs-CZ" dirty="0"/>
              <a:t> in </a:t>
            </a:r>
            <a:r>
              <a:rPr lang="cs-CZ" dirty="0" err="1"/>
              <a:t>the</a:t>
            </a:r>
            <a:r>
              <a:rPr lang="cs-CZ" dirty="0"/>
              <a:t> Czech </a:t>
            </a:r>
            <a:r>
              <a:rPr lang="cs-CZ" dirty="0" err="1"/>
              <a:t>republic</a:t>
            </a:r>
            <a:r>
              <a:rPr lang="cs-CZ" dirty="0"/>
              <a:t> </a:t>
            </a:r>
            <a:r>
              <a:rPr lang="cs-CZ" dirty="0" err="1"/>
              <a:t>is</a:t>
            </a:r>
            <a:r>
              <a:rPr lang="cs-CZ" dirty="0"/>
              <a:t> CZK 10,000</a:t>
            </a:r>
          </a:p>
        </p:txBody>
      </p:sp>
    </p:spTree>
    <p:extLst>
      <p:ext uri="{BB962C8B-B14F-4D97-AF65-F5344CB8AC3E}">
        <p14:creationId xmlns:p14="http://schemas.microsoft.com/office/powerpoint/2010/main" val="216065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How much and to whom</a:t>
            </a:r>
          </a:p>
        </p:txBody>
      </p:sp>
      <p:sp>
        <p:nvSpPr>
          <p:cNvPr id="3" name="Zástupný symbol pro obsah 2"/>
          <p:cNvSpPr>
            <a:spLocks noGrp="1"/>
          </p:cNvSpPr>
          <p:nvPr>
            <p:ph idx="1"/>
          </p:nvPr>
        </p:nvSpPr>
        <p:spPr/>
        <p:txBody>
          <a:bodyPr/>
          <a:lstStyle/>
          <a:p>
            <a:r>
              <a:rPr lang="cs-CZ" dirty="0" err="1"/>
              <a:t>Compensation</a:t>
            </a:r>
            <a:r>
              <a:rPr lang="cs-CZ" dirty="0"/>
              <a:t> to </a:t>
            </a:r>
            <a:r>
              <a:rPr lang="cs-CZ" dirty="0" err="1"/>
              <a:t>the</a:t>
            </a:r>
            <a:r>
              <a:rPr lang="cs-CZ" dirty="0"/>
              <a:t> </a:t>
            </a:r>
            <a:r>
              <a:rPr lang="cs-CZ" dirty="0" err="1"/>
              <a:t>trader's</a:t>
            </a:r>
            <a:r>
              <a:rPr lang="cs-CZ" dirty="0"/>
              <a:t> </a:t>
            </a:r>
            <a:r>
              <a:rPr lang="cs-CZ" dirty="0" err="1"/>
              <a:t>customer</a:t>
            </a:r>
            <a:r>
              <a:rPr lang="cs-CZ" dirty="0"/>
              <a:t> in </a:t>
            </a:r>
            <a:r>
              <a:rPr lang="cs-CZ" dirty="0" err="1"/>
              <a:t>the</a:t>
            </a:r>
            <a:r>
              <a:rPr lang="cs-CZ" dirty="0"/>
              <a:t> </a:t>
            </a:r>
            <a:r>
              <a:rPr lang="cs-CZ" dirty="0" err="1"/>
              <a:t>event</a:t>
            </a:r>
            <a:r>
              <a:rPr lang="cs-CZ" dirty="0"/>
              <a:t> </a:t>
            </a:r>
            <a:r>
              <a:rPr lang="cs-CZ" dirty="0" err="1"/>
              <a:t>that</a:t>
            </a:r>
            <a:r>
              <a:rPr lang="cs-CZ" dirty="0"/>
              <a:t> </a:t>
            </a:r>
            <a:r>
              <a:rPr lang="cs-CZ" dirty="0" err="1"/>
              <a:t>the</a:t>
            </a:r>
            <a:r>
              <a:rPr lang="cs-CZ" dirty="0"/>
              <a:t> </a:t>
            </a:r>
            <a:r>
              <a:rPr lang="cs-CZ" dirty="0" err="1"/>
              <a:t>trader</a:t>
            </a:r>
            <a:r>
              <a:rPr lang="cs-CZ" dirty="0"/>
              <a:t> </a:t>
            </a:r>
            <a:r>
              <a:rPr lang="cs-CZ" dirty="0" err="1"/>
              <a:t>is</a:t>
            </a:r>
            <a:r>
              <a:rPr lang="cs-CZ" dirty="0"/>
              <a:t> </a:t>
            </a:r>
            <a:r>
              <a:rPr lang="cs-CZ" dirty="0" err="1"/>
              <a:t>unable</a:t>
            </a:r>
            <a:r>
              <a:rPr lang="cs-CZ" dirty="0"/>
              <a:t> to </a:t>
            </a:r>
            <a:r>
              <a:rPr lang="cs-CZ" dirty="0" err="1"/>
              <a:t>meet</a:t>
            </a:r>
            <a:r>
              <a:rPr lang="cs-CZ" dirty="0"/>
              <a:t> </a:t>
            </a:r>
            <a:r>
              <a:rPr lang="cs-CZ" dirty="0" err="1"/>
              <a:t>its</a:t>
            </a:r>
            <a:r>
              <a:rPr lang="cs-CZ" dirty="0"/>
              <a:t> </a:t>
            </a:r>
            <a:r>
              <a:rPr lang="cs-CZ" dirty="0" err="1"/>
              <a:t>obligations</a:t>
            </a:r>
            <a:r>
              <a:rPr lang="cs-CZ" dirty="0"/>
              <a:t> </a:t>
            </a:r>
            <a:r>
              <a:rPr lang="cs-CZ" dirty="0" err="1"/>
              <a:t>for</a:t>
            </a:r>
            <a:r>
              <a:rPr lang="cs-CZ" dirty="0"/>
              <a:t> </a:t>
            </a:r>
            <a:r>
              <a:rPr lang="cs-CZ" dirty="0" err="1"/>
              <a:t>reasons</a:t>
            </a:r>
            <a:r>
              <a:rPr lang="cs-CZ" dirty="0"/>
              <a:t> </a:t>
            </a:r>
            <a:r>
              <a:rPr lang="cs-CZ" dirty="0" err="1"/>
              <a:t>directly</a:t>
            </a:r>
            <a:r>
              <a:rPr lang="cs-CZ" dirty="0"/>
              <a:t> </a:t>
            </a:r>
            <a:r>
              <a:rPr lang="cs-CZ" dirty="0" err="1"/>
              <a:t>related</a:t>
            </a:r>
            <a:r>
              <a:rPr lang="cs-CZ" dirty="0"/>
              <a:t> to his </a:t>
            </a:r>
            <a:r>
              <a:rPr lang="cs-CZ" dirty="0" err="1"/>
              <a:t>financial</a:t>
            </a:r>
            <a:r>
              <a:rPr lang="cs-CZ" dirty="0"/>
              <a:t> </a:t>
            </a:r>
            <a:r>
              <a:rPr lang="cs-CZ" dirty="0" err="1"/>
              <a:t>situation</a:t>
            </a:r>
            <a:r>
              <a:rPr lang="cs-CZ" dirty="0"/>
              <a:t> </a:t>
            </a:r>
            <a:r>
              <a:rPr lang="cs-CZ" dirty="0" err="1"/>
              <a:t>is</a:t>
            </a:r>
            <a:r>
              <a:rPr lang="cs-CZ" dirty="0"/>
              <a:t> </a:t>
            </a:r>
            <a:r>
              <a:rPr lang="cs-CZ" dirty="0" err="1"/>
              <a:t>provided</a:t>
            </a:r>
            <a:r>
              <a:rPr lang="cs-CZ" dirty="0"/>
              <a:t> in </a:t>
            </a:r>
            <a:r>
              <a:rPr lang="cs-CZ" dirty="0" err="1"/>
              <a:t>the</a:t>
            </a:r>
            <a:r>
              <a:rPr lang="cs-CZ" dirty="0"/>
              <a:t> </a:t>
            </a:r>
            <a:r>
              <a:rPr lang="cs-CZ" dirty="0" err="1"/>
              <a:t>amount</a:t>
            </a:r>
            <a:r>
              <a:rPr lang="cs-CZ" dirty="0"/>
              <a:t> </a:t>
            </a:r>
            <a:r>
              <a:rPr lang="cs-CZ" dirty="0" err="1"/>
              <a:t>of</a:t>
            </a:r>
            <a:r>
              <a:rPr lang="cs-CZ" dirty="0"/>
              <a:t> 90% </a:t>
            </a:r>
            <a:r>
              <a:rPr lang="cs-CZ" dirty="0" err="1"/>
              <a:t>of</a:t>
            </a:r>
            <a:r>
              <a:rPr lang="cs-CZ" dirty="0"/>
              <a:t> his </a:t>
            </a:r>
            <a:r>
              <a:rPr lang="cs-CZ" dirty="0" err="1"/>
              <a:t>customer</a:t>
            </a:r>
            <a:r>
              <a:rPr lang="cs-CZ" dirty="0"/>
              <a:t> </a:t>
            </a:r>
            <a:r>
              <a:rPr lang="cs-CZ" dirty="0" err="1"/>
              <a:t>assets</a:t>
            </a:r>
            <a:r>
              <a:rPr lang="cs-CZ" dirty="0"/>
              <a:t>, but </a:t>
            </a:r>
            <a:r>
              <a:rPr lang="cs-CZ" dirty="0" err="1"/>
              <a:t>may</a:t>
            </a:r>
            <a:r>
              <a:rPr lang="cs-CZ" dirty="0"/>
              <a:t> </a:t>
            </a:r>
            <a:r>
              <a:rPr lang="cs-CZ" dirty="0" err="1"/>
              <a:t>reach</a:t>
            </a:r>
            <a:r>
              <a:rPr lang="cs-CZ" dirty="0"/>
              <a:t> a maximum </a:t>
            </a:r>
            <a:r>
              <a:rPr lang="cs-CZ" dirty="0" err="1"/>
              <a:t>crown</a:t>
            </a:r>
            <a:r>
              <a:rPr lang="cs-CZ" dirty="0"/>
              <a:t> </a:t>
            </a:r>
            <a:r>
              <a:rPr lang="cs-CZ" dirty="0" err="1"/>
              <a:t>amount</a:t>
            </a:r>
            <a:r>
              <a:rPr lang="cs-CZ" dirty="0"/>
              <a:t> </a:t>
            </a:r>
            <a:r>
              <a:rPr lang="cs-CZ" dirty="0" err="1"/>
              <a:t>of</a:t>
            </a:r>
            <a:r>
              <a:rPr lang="cs-CZ" dirty="0"/>
              <a:t> </a:t>
            </a:r>
            <a:r>
              <a:rPr lang="cs-CZ" dirty="0" err="1"/>
              <a:t>the</a:t>
            </a:r>
            <a:r>
              <a:rPr lang="cs-CZ" dirty="0"/>
              <a:t> </a:t>
            </a:r>
            <a:r>
              <a:rPr lang="cs-CZ" dirty="0" err="1"/>
              <a:t>equivalent</a:t>
            </a:r>
            <a:r>
              <a:rPr lang="cs-CZ" dirty="0"/>
              <a:t> </a:t>
            </a:r>
            <a:r>
              <a:rPr lang="cs-CZ" dirty="0" err="1"/>
              <a:t>of</a:t>
            </a:r>
            <a:r>
              <a:rPr lang="cs-CZ" dirty="0"/>
              <a:t> EUR 20,000 per </a:t>
            </a:r>
            <a:r>
              <a:rPr lang="cs-CZ" dirty="0" err="1"/>
              <a:t>customer</a:t>
            </a:r>
            <a:r>
              <a:rPr lang="cs-CZ" dirty="0"/>
              <a:t> per </a:t>
            </a:r>
            <a:r>
              <a:rPr lang="cs-CZ" dirty="0" err="1"/>
              <a:t>trader</a:t>
            </a:r>
            <a:r>
              <a:rPr lang="cs-CZ" dirty="0"/>
              <a:t>.</a:t>
            </a:r>
          </a:p>
          <a:p>
            <a:r>
              <a:rPr lang="cs-CZ" dirty="0"/>
              <a:t>In </a:t>
            </a:r>
            <a:r>
              <a:rPr lang="cs-CZ" dirty="0" err="1"/>
              <a:t>the</a:t>
            </a:r>
            <a:r>
              <a:rPr lang="cs-CZ" dirty="0"/>
              <a:t> </a:t>
            </a:r>
            <a:r>
              <a:rPr lang="cs-CZ" dirty="0" err="1"/>
              <a:t>event</a:t>
            </a:r>
            <a:r>
              <a:rPr lang="cs-CZ" dirty="0"/>
              <a:t> </a:t>
            </a:r>
            <a:r>
              <a:rPr lang="cs-CZ" dirty="0" err="1"/>
              <a:t>that</a:t>
            </a:r>
            <a:r>
              <a:rPr lang="cs-CZ" dirty="0"/>
              <a:t> </a:t>
            </a:r>
            <a:r>
              <a:rPr lang="cs-CZ" dirty="0" err="1"/>
              <a:t>the</a:t>
            </a:r>
            <a:r>
              <a:rPr lang="cs-CZ" dirty="0"/>
              <a:t> </a:t>
            </a:r>
            <a:r>
              <a:rPr lang="cs-CZ" dirty="0" err="1"/>
              <a:t>fund's</a:t>
            </a:r>
            <a:r>
              <a:rPr lang="cs-CZ" dirty="0"/>
              <a:t> </a:t>
            </a:r>
            <a:r>
              <a:rPr lang="cs-CZ" dirty="0" err="1"/>
              <a:t>resources</a:t>
            </a:r>
            <a:r>
              <a:rPr lang="cs-CZ" dirty="0"/>
              <a:t> are not </a:t>
            </a:r>
            <a:r>
              <a:rPr lang="cs-CZ" dirty="0" err="1"/>
              <a:t>sufficient</a:t>
            </a:r>
            <a:r>
              <a:rPr lang="cs-CZ" dirty="0"/>
              <a:t> to </a:t>
            </a:r>
            <a:r>
              <a:rPr lang="cs-CZ" dirty="0" err="1"/>
              <a:t>pay</a:t>
            </a:r>
            <a:r>
              <a:rPr lang="cs-CZ" dirty="0"/>
              <a:t> </a:t>
            </a:r>
            <a:r>
              <a:rPr lang="cs-CZ" dirty="0" err="1"/>
              <a:t>compensation</a:t>
            </a:r>
            <a:r>
              <a:rPr lang="cs-CZ" dirty="0"/>
              <a:t> to </a:t>
            </a:r>
            <a:r>
              <a:rPr lang="cs-CZ" dirty="0" err="1"/>
              <a:t>customers</a:t>
            </a:r>
            <a:r>
              <a:rPr lang="cs-CZ" dirty="0"/>
              <a:t> </a:t>
            </a:r>
            <a:r>
              <a:rPr lang="cs-CZ" dirty="0" err="1"/>
              <a:t>of</a:t>
            </a:r>
            <a:r>
              <a:rPr lang="cs-CZ" dirty="0"/>
              <a:t> </a:t>
            </a:r>
            <a:r>
              <a:rPr lang="cs-CZ" dirty="0" err="1"/>
              <a:t>bankrupted</a:t>
            </a:r>
            <a:r>
              <a:rPr lang="cs-CZ" dirty="0"/>
              <a:t> </a:t>
            </a:r>
            <a:r>
              <a:rPr lang="cs-CZ" dirty="0" err="1"/>
              <a:t>traders</a:t>
            </a:r>
            <a:r>
              <a:rPr lang="cs-CZ" dirty="0"/>
              <a:t>, </a:t>
            </a:r>
            <a:r>
              <a:rPr lang="cs-CZ" b="1" dirty="0" err="1"/>
              <a:t>the</a:t>
            </a:r>
            <a:r>
              <a:rPr lang="cs-CZ" b="1" dirty="0"/>
              <a:t> </a:t>
            </a:r>
            <a:r>
              <a:rPr lang="cs-CZ" b="1" dirty="0" err="1"/>
              <a:t>fund</a:t>
            </a:r>
            <a:r>
              <a:rPr lang="cs-CZ" b="1" dirty="0"/>
              <a:t> </a:t>
            </a:r>
            <a:r>
              <a:rPr lang="cs-CZ" b="1" dirty="0" err="1"/>
              <a:t>must</a:t>
            </a:r>
            <a:r>
              <a:rPr lang="cs-CZ" b="1" dirty="0"/>
              <a:t> </a:t>
            </a:r>
            <a:r>
              <a:rPr lang="cs-CZ" b="1" dirty="0" err="1"/>
              <a:t>obtain</a:t>
            </a:r>
            <a:r>
              <a:rPr lang="cs-CZ" b="1" dirty="0"/>
              <a:t> </a:t>
            </a:r>
            <a:r>
              <a:rPr lang="cs-CZ" dirty="0" err="1"/>
              <a:t>the</a:t>
            </a:r>
            <a:r>
              <a:rPr lang="cs-CZ" dirty="0"/>
              <a:t> </a:t>
            </a:r>
            <a:r>
              <a:rPr lang="cs-CZ" dirty="0" err="1"/>
              <a:t>necessary</a:t>
            </a:r>
            <a:r>
              <a:rPr lang="cs-CZ" dirty="0"/>
              <a:t> </a:t>
            </a:r>
            <a:r>
              <a:rPr lang="cs-CZ" dirty="0" err="1"/>
              <a:t>funds</a:t>
            </a:r>
            <a:r>
              <a:rPr lang="cs-CZ" dirty="0"/>
              <a:t> </a:t>
            </a:r>
            <a:r>
              <a:rPr lang="cs-CZ" dirty="0" err="1"/>
              <a:t>only</a:t>
            </a:r>
            <a:r>
              <a:rPr lang="cs-CZ" dirty="0"/>
              <a:t> on </a:t>
            </a:r>
            <a:r>
              <a:rPr lang="cs-CZ" dirty="0" err="1"/>
              <a:t>the</a:t>
            </a:r>
            <a:r>
              <a:rPr lang="cs-CZ" dirty="0"/>
              <a:t> </a:t>
            </a:r>
            <a:r>
              <a:rPr lang="cs-CZ" dirty="0" err="1"/>
              <a:t>financial</a:t>
            </a:r>
            <a:r>
              <a:rPr lang="cs-CZ" dirty="0"/>
              <a:t> market</a:t>
            </a:r>
            <a:endParaRPr lang="en-GB" dirty="0"/>
          </a:p>
        </p:txBody>
      </p:sp>
    </p:spTree>
    <p:extLst>
      <p:ext uri="{BB962C8B-B14F-4D97-AF65-F5344CB8AC3E}">
        <p14:creationId xmlns:p14="http://schemas.microsoft.com/office/powerpoint/2010/main" val="3445424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Future…</a:t>
            </a:r>
          </a:p>
        </p:txBody>
      </p:sp>
      <p:sp>
        <p:nvSpPr>
          <p:cNvPr id="3" name="Zástupný symbol pro obsah 2"/>
          <p:cNvSpPr>
            <a:spLocks noGrp="1"/>
          </p:cNvSpPr>
          <p:nvPr>
            <p:ph idx="1"/>
          </p:nvPr>
        </p:nvSpPr>
        <p:spPr/>
        <p:txBody>
          <a:bodyPr/>
          <a:lstStyle/>
          <a:p>
            <a:r>
              <a:rPr lang="cs-CZ" dirty="0" err="1"/>
              <a:t>The</a:t>
            </a:r>
            <a:r>
              <a:rPr lang="cs-CZ" dirty="0"/>
              <a:t> 7-day limit </a:t>
            </a:r>
            <a:r>
              <a:rPr lang="cs-CZ" dirty="0" err="1"/>
              <a:t>for</a:t>
            </a:r>
            <a:r>
              <a:rPr lang="cs-CZ" dirty="0"/>
              <a:t> </a:t>
            </a:r>
            <a:r>
              <a:rPr lang="cs-CZ" dirty="0" err="1"/>
              <a:t>the</a:t>
            </a:r>
            <a:r>
              <a:rPr lang="cs-CZ" dirty="0"/>
              <a:t> </a:t>
            </a:r>
            <a:r>
              <a:rPr lang="cs-CZ" dirty="0" err="1"/>
              <a:t>payment</a:t>
            </a:r>
            <a:r>
              <a:rPr lang="cs-CZ" dirty="0"/>
              <a:t> </a:t>
            </a:r>
            <a:r>
              <a:rPr lang="cs-CZ" dirty="0" err="1"/>
              <a:t>of</a:t>
            </a:r>
            <a:r>
              <a:rPr lang="cs-CZ" dirty="0"/>
              <a:t> </a:t>
            </a:r>
            <a:r>
              <a:rPr lang="cs-CZ" dirty="0" err="1"/>
              <a:t>compensation</a:t>
            </a:r>
            <a:r>
              <a:rPr lang="cs-CZ" dirty="0"/>
              <a:t>, </a:t>
            </a:r>
            <a:r>
              <a:rPr lang="cs-CZ" dirty="0" err="1"/>
              <a:t>which</a:t>
            </a:r>
            <a:r>
              <a:rPr lang="cs-CZ" dirty="0"/>
              <a:t> </a:t>
            </a:r>
            <a:r>
              <a:rPr lang="cs-CZ" dirty="0" err="1"/>
              <a:t>is</a:t>
            </a:r>
            <a:r>
              <a:rPr lang="cs-CZ" dirty="0"/>
              <a:t> </a:t>
            </a:r>
            <a:r>
              <a:rPr lang="cs-CZ" dirty="0" err="1"/>
              <a:t>expected</a:t>
            </a:r>
            <a:r>
              <a:rPr lang="cs-CZ" dirty="0"/>
              <a:t> </a:t>
            </a:r>
            <a:r>
              <a:rPr lang="cs-CZ" dirty="0" err="1"/>
              <a:t>until</a:t>
            </a:r>
            <a:r>
              <a:rPr lang="cs-CZ" dirty="0"/>
              <a:t> 2024, </a:t>
            </a:r>
            <a:r>
              <a:rPr lang="cs-CZ" dirty="0" err="1"/>
              <a:t>is</a:t>
            </a:r>
            <a:r>
              <a:rPr lang="cs-CZ" dirty="0"/>
              <a:t> </a:t>
            </a:r>
            <a:r>
              <a:rPr lang="cs-CZ" dirty="0" err="1"/>
              <a:t>excessive</a:t>
            </a:r>
            <a:r>
              <a:rPr lang="cs-CZ" dirty="0"/>
              <a:t>. </a:t>
            </a:r>
            <a:r>
              <a:rPr lang="cs-CZ" dirty="0" err="1"/>
              <a:t>The</a:t>
            </a:r>
            <a:r>
              <a:rPr lang="cs-CZ" dirty="0"/>
              <a:t> CNB </a:t>
            </a:r>
            <a:r>
              <a:rPr lang="cs-CZ" dirty="0" err="1"/>
              <a:t>also</a:t>
            </a:r>
            <a:r>
              <a:rPr lang="cs-CZ" dirty="0"/>
              <a:t> </a:t>
            </a:r>
            <a:r>
              <a:rPr lang="cs-CZ" dirty="0" err="1"/>
              <a:t>does</a:t>
            </a:r>
            <a:r>
              <a:rPr lang="cs-CZ" dirty="0"/>
              <a:t> not </a:t>
            </a:r>
            <a:r>
              <a:rPr lang="cs-CZ" dirty="0" err="1"/>
              <a:t>agree</a:t>
            </a:r>
            <a:r>
              <a:rPr lang="cs-CZ" dirty="0"/>
              <a:t> </a:t>
            </a:r>
            <a:r>
              <a:rPr lang="cs-CZ" dirty="0" err="1"/>
              <a:t>with</a:t>
            </a:r>
            <a:r>
              <a:rPr lang="cs-CZ" dirty="0"/>
              <a:t> such a </a:t>
            </a:r>
            <a:r>
              <a:rPr lang="cs-CZ" dirty="0" err="1"/>
              <a:t>shortened</a:t>
            </a:r>
            <a:r>
              <a:rPr lang="cs-CZ" dirty="0"/>
              <a:t> period</a:t>
            </a:r>
          </a:p>
          <a:p>
            <a:endParaRPr lang="cs-CZ" dirty="0"/>
          </a:p>
          <a:p>
            <a:r>
              <a:rPr lang="cs-CZ" dirty="0"/>
              <a:t>A </a:t>
            </a:r>
            <a:r>
              <a:rPr lang="cs-CZ" dirty="0" err="1"/>
              <a:t>common</a:t>
            </a:r>
            <a:r>
              <a:rPr lang="cs-CZ" dirty="0"/>
              <a:t> pan-</a:t>
            </a:r>
            <a:r>
              <a:rPr lang="cs-CZ" dirty="0" err="1"/>
              <a:t>European</a:t>
            </a:r>
            <a:r>
              <a:rPr lang="cs-CZ" dirty="0"/>
              <a:t> </a:t>
            </a:r>
            <a:r>
              <a:rPr lang="cs-CZ" dirty="0" err="1"/>
              <a:t>fund</a:t>
            </a:r>
            <a:r>
              <a:rPr lang="cs-CZ" dirty="0"/>
              <a:t> and </a:t>
            </a:r>
            <a:r>
              <a:rPr lang="cs-CZ" dirty="0" err="1"/>
              <a:t>system</a:t>
            </a:r>
            <a:r>
              <a:rPr lang="cs-CZ" dirty="0"/>
              <a:t>?</a:t>
            </a:r>
            <a:endParaRPr lang="en-GB" dirty="0"/>
          </a:p>
          <a:p>
            <a:endParaRPr lang="en-GB" dirty="0"/>
          </a:p>
        </p:txBody>
      </p:sp>
    </p:spTree>
    <p:extLst>
      <p:ext uri="{BB962C8B-B14F-4D97-AF65-F5344CB8AC3E}">
        <p14:creationId xmlns:p14="http://schemas.microsoft.com/office/powerpoint/2010/main" val="10110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Legal BASIS</a:t>
            </a:r>
          </a:p>
        </p:txBody>
      </p:sp>
      <p:sp>
        <p:nvSpPr>
          <p:cNvPr id="3" name="Zástupný symbol pro obsah 2"/>
          <p:cNvSpPr>
            <a:spLocks noGrp="1"/>
          </p:cNvSpPr>
          <p:nvPr>
            <p:ph idx="1"/>
          </p:nvPr>
        </p:nvSpPr>
        <p:spPr>
          <a:xfrm>
            <a:off x="536713" y="1417639"/>
            <a:ext cx="11045687" cy="4708526"/>
          </a:xfrm>
        </p:spPr>
        <p:txBody>
          <a:bodyPr>
            <a:normAutofit fontScale="70000" lnSpcReduction="20000"/>
          </a:bodyPr>
          <a:lstStyle/>
          <a:p>
            <a:r>
              <a:rPr lang="en-GB" dirty="0"/>
              <a:t>Directive 2014/49 / EU of the European Parliament and of the Council of 16 April 2014 on deposit-guarantee schemes (Deposit Guarantee Scheme Directive)</a:t>
            </a:r>
          </a:p>
          <a:p>
            <a:endParaRPr lang="en-GB" dirty="0"/>
          </a:p>
          <a:p>
            <a:pPr fontAlgn="t"/>
            <a:br>
              <a:rPr lang="en-GB" dirty="0"/>
            </a:br>
            <a:r>
              <a:rPr lang="en-GB" dirty="0"/>
              <a:t>entered into force in June 2014 and repealed the previously in force Directive 94/19 / EC of 1994, which was amended in 2009 in response to the financial crisis. </a:t>
            </a:r>
          </a:p>
          <a:p>
            <a:pPr fontAlgn="t"/>
            <a:endParaRPr lang="en-GB" dirty="0"/>
          </a:p>
          <a:p>
            <a:pPr fontAlgn="t"/>
            <a:r>
              <a:rPr lang="en-GB" dirty="0"/>
              <a:t>The time limit for transposition of the DSGS Directive for Member States was 1 year. </a:t>
            </a:r>
          </a:p>
          <a:p>
            <a:pPr fontAlgn="t"/>
            <a:endParaRPr lang="en-GB" dirty="0"/>
          </a:p>
          <a:p>
            <a:pPr fontAlgn="t"/>
            <a:endParaRPr lang="en-GB" dirty="0"/>
          </a:p>
          <a:p>
            <a:pPr fontAlgn="t"/>
            <a:r>
              <a:rPr lang="en-GB" dirty="0"/>
              <a:t>Legal basis for the DSGS Directive can be found in Article 114 of the Treaty on the Functioning of the European Union „TFEU“), thus a common basis for internal market legislation.</a:t>
            </a:r>
          </a:p>
        </p:txBody>
      </p:sp>
    </p:spTree>
    <p:extLst>
      <p:ext uri="{BB962C8B-B14F-4D97-AF65-F5344CB8AC3E}">
        <p14:creationId xmlns:p14="http://schemas.microsoft.com/office/powerpoint/2010/main" val="26817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643467" y="643467"/>
            <a:ext cx="3363974" cy="1728044"/>
          </a:xfrm>
          <a:noFill/>
          <a:ln>
            <a:solidFill>
              <a:schemeClr val="bg1"/>
            </a:solidFill>
          </a:ln>
        </p:spPr>
        <p:txBody>
          <a:bodyPr wrap="square">
            <a:normAutofit fontScale="90000"/>
          </a:bodyPr>
          <a:lstStyle/>
          <a:p>
            <a:r>
              <a:rPr lang="en-GB" dirty="0">
                <a:solidFill>
                  <a:schemeClr val="tx1"/>
                </a:solidFill>
              </a:rPr>
              <a:t>III. Pillar of banking union</a:t>
            </a:r>
          </a:p>
        </p:txBody>
      </p:sp>
      <p:sp>
        <p:nvSpPr>
          <p:cNvPr id="3" name="Zástupný symbol pro obsah 2"/>
          <p:cNvSpPr>
            <a:spLocks noGrp="1"/>
          </p:cNvSpPr>
          <p:nvPr>
            <p:ph idx="1"/>
          </p:nvPr>
        </p:nvSpPr>
        <p:spPr>
          <a:xfrm>
            <a:off x="643468" y="2638044"/>
            <a:ext cx="3363974" cy="3415622"/>
          </a:xfrm>
        </p:spPr>
        <p:txBody>
          <a:bodyPr>
            <a:normAutofit fontScale="70000" lnSpcReduction="20000"/>
          </a:bodyPr>
          <a:lstStyle/>
          <a:p>
            <a:r>
              <a:rPr lang="en-GB" dirty="0"/>
              <a:t>Apart from harmonization through a directive, no common system (pan-European) is expected.</a:t>
            </a:r>
          </a:p>
          <a:p>
            <a:endParaRPr lang="en-GB" dirty="0"/>
          </a:p>
          <a:p>
            <a:endParaRPr lang="en-GB" dirty="0"/>
          </a:p>
          <a:p>
            <a:r>
              <a:rPr lang="en-GB" b="1" u="sng" dirty="0"/>
              <a:t>DGSD IT IS PART of the FINANCIAL SAFETY NET</a:t>
            </a:r>
          </a:p>
          <a:p>
            <a:endParaRPr lang="en-GB" dirty="0">
              <a:solidFill>
                <a:schemeClr val="bg1"/>
              </a:solidFill>
            </a:endParaRPr>
          </a:p>
        </p:txBody>
      </p:sp>
      <p:sp>
        <p:nvSpPr>
          <p:cNvPr id="6" name="TextovéPole 5">
            <a:extLst>
              <a:ext uri="{FF2B5EF4-FFF2-40B4-BE49-F238E27FC236}">
                <a16:creationId xmlns:a16="http://schemas.microsoft.com/office/drawing/2014/main" id="{83ED00B3-7259-514E-9025-291981AA06F0}"/>
              </a:ext>
            </a:extLst>
          </p:cNvPr>
          <p:cNvSpPr txBox="1"/>
          <p:nvPr/>
        </p:nvSpPr>
        <p:spPr>
          <a:xfrm>
            <a:off x="5306228" y="487680"/>
            <a:ext cx="6242304" cy="369332"/>
          </a:xfrm>
          <a:prstGeom prst="rect">
            <a:avLst/>
          </a:prstGeom>
          <a:noFill/>
        </p:spPr>
        <p:txBody>
          <a:bodyPr wrap="square" rtlCol="0">
            <a:spAutoFit/>
          </a:bodyPr>
          <a:lstStyle/>
          <a:p>
            <a:pPr algn="ctr"/>
            <a:r>
              <a:rPr lang="en-GB" b="1" dirty="0"/>
              <a:t>FINANCIAL SAFETY NET</a:t>
            </a:r>
          </a:p>
        </p:txBody>
      </p:sp>
      <p:pic>
        <p:nvPicPr>
          <p:cNvPr id="8" name="Obrázek 7" descr="Obsah obrázku snímek obrazovky&#10;&#10;Popis byl vytvořen automaticky">
            <a:extLst>
              <a:ext uri="{FF2B5EF4-FFF2-40B4-BE49-F238E27FC236}">
                <a16:creationId xmlns:a16="http://schemas.microsoft.com/office/drawing/2014/main" id="{C47F0DCA-0299-9C48-8D65-6943A03330EC}"/>
              </a:ext>
            </a:extLst>
          </p:cNvPr>
          <p:cNvPicPr>
            <a:picLocks noChangeAspect="1"/>
          </p:cNvPicPr>
          <p:nvPr/>
        </p:nvPicPr>
        <p:blipFill>
          <a:blip r:embed="rId2"/>
          <a:stretch>
            <a:fillRect/>
          </a:stretch>
        </p:blipFill>
        <p:spPr>
          <a:xfrm>
            <a:off x="5306228" y="1027170"/>
            <a:ext cx="6013639" cy="4514942"/>
          </a:xfrm>
          <a:prstGeom prst="rect">
            <a:avLst/>
          </a:prstGeom>
        </p:spPr>
      </p:pic>
    </p:spTree>
    <p:extLst>
      <p:ext uri="{BB962C8B-B14F-4D97-AF65-F5344CB8AC3E}">
        <p14:creationId xmlns:p14="http://schemas.microsoft.com/office/powerpoint/2010/main" val="1087008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What and Who is protected</a:t>
            </a:r>
          </a:p>
        </p:txBody>
      </p:sp>
      <p:sp>
        <p:nvSpPr>
          <p:cNvPr id="3" name="Zástupný symbol pro obsah 2"/>
          <p:cNvSpPr>
            <a:spLocks noGrp="1"/>
          </p:cNvSpPr>
          <p:nvPr>
            <p:ph idx="1"/>
          </p:nvPr>
        </p:nvSpPr>
        <p:spPr>
          <a:xfrm>
            <a:off x="2236304" y="1808922"/>
            <a:ext cx="7724560" cy="4768047"/>
          </a:xfrm>
        </p:spPr>
        <p:txBody>
          <a:bodyPr>
            <a:normAutofit fontScale="55000" lnSpcReduction="20000"/>
          </a:bodyPr>
          <a:lstStyle/>
          <a:p>
            <a:r>
              <a:rPr lang="en-GB" dirty="0"/>
              <a:t>All credit institutions are compulsorily members of the deposit insurance system and the principle is to pay out any anticipated type of deposits of all clients - depositors of credit institutions, in the event of liquidation or bankruptcy of the credit institution, when deposits are no longer available.</a:t>
            </a:r>
          </a:p>
          <a:p>
            <a:endParaRPr lang="en-GB" dirty="0"/>
          </a:p>
          <a:p>
            <a:r>
              <a:rPr lang="en-GB" dirty="0"/>
              <a:t>The protected amount of deposits is set at EUR 100,000 per depositor (both natural and legal person) from the insurance scheme of which the credit institution is a member.</a:t>
            </a:r>
          </a:p>
          <a:p>
            <a:endParaRPr lang="en-GB" dirty="0"/>
          </a:p>
          <a:p>
            <a:r>
              <a:rPr lang="en-GB" dirty="0"/>
              <a:t>Originally, under the 1994 Directive, the amount of insured deposits per person was increased to EUR 50,000 at the level of EUR 20,000 and subsequently to the current value.</a:t>
            </a:r>
          </a:p>
          <a:p>
            <a:endParaRPr lang="en-GB" dirty="0"/>
          </a:p>
          <a:p>
            <a:r>
              <a:rPr lang="en-GB" dirty="0"/>
              <a:t>Other protected deposits are SME (small and medium-sized enterprise pension schemes, deposits from public authorities with a budget of up to € 500,000, deposits in excess of € 100,000 for certain housing and social purposes, as specified in more detail below</a:t>
            </a:r>
          </a:p>
        </p:txBody>
      </p:sp>
    </p:spTree>
    <p:extLst>
      <p:ext uri="{BB962C8B-B14F-4D97-AF65-F5344CB8AC3E}">
        <p14:creationId xmlns:p14="http://schemas.microsoft.com/office/powerpoint/2010/main" val="336379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Who is financing it? </a:t>
            </a:r>
          </a:p>
        </p:txBody>
      </p:sp>
      <p:sp>
        <p:nvSpPr>
          <p:cNvPr id="3" name="Zástupný symbol pro obsah 2"/>
          <p:cNvSpPr>
            <a:spLocks noGrp="1"/>
          </p:cNvSpPr>
          <p:nvPr>
            <p:ph idx="1"/>
          </p:nvPr>
        </p:nvSpPr>
        <p:spPr/>
        <p:txBody>
          <a:bodyPr/>
          <a:lstStyle/>
          <a:p>
            <a:r>
              <a:rPr lang="cs-CZ" dirty="0" err="1"/>
              <a:t>funds</a:t>
            </a:r>
            <a:r>
              <a:rPr lang="cs-CZ" dirty="0"/>
              <a:t> to </a:t>
            </a:r>
            <a:r>
              <a:rPr lang="cs-CZ" dirty="0" err="1"/>
              <a:t>the</a:t>
            </a:r>
            <a:r>
              <a:rPr lang="cs-CZ" dirty="0"/>
              <a:t> </a:t>
            </a:r>
            <a:r>
              <a:rPr lang="cs-CZ" dirty="0" err="1"/>
              <a:t>guarantee</a:t>
            </a:r>
            <a:r>
              <a:rPr lang="cs-CZ" dirty="0"/>
              <a:t> </a:t>
            </a:r>
            <a:r>
              <a:rPr lang="cs-CZ" dirty="0" err="1"/>
              <a:t>fund</a:t>
            </a:r>
            <a:r>
              <a:rPr lang="cs-CZ" dirty="0"/>
              <a:t> go </a:t>
            </a:r>
            <a:r>
              <a:rPr lang="cs-CZ" dirty="0" err="1"/>
              <a:t>from</a:t>
            </a:r>
            <a:r>
              <a:rPr lang="cs-CZ" dirty="0"/>
              <a:t> </a:t>
            </a:r>
            <a:r>
              <a:rPr lang="cs-CZ" dirty="0" err="1"/>
              <a:t>credit</a:t>
            </a:r>
            <a:r>
              <a:rPr lang="cs-CZ" dirty="0"/>
              <a:t> </a:t>
            </a:r>
            <a:r>
              <a:rPr lang="cs-CZ" dirty="0" err="1"/>
              <a:t>institutions</a:t>
            </a:r>
            <a:r>
              <a:rPr lang="cs-CZ" dirty="0"/>
              <a:t> in a </a:t>
            </a:r>
            <a:r>
              <a:rPr lang="cs-CZ" dirty="0" err="1"/>
              <a:t>financial</a:t>
            </a:r>
            <a:r>
              <a:rPr lang="cs-CZ" dirty="0"/>
              <a:t> </a:t>
            </a:r>
            <a:r>
              <a:rPr lang="cs-CZ" dirty="0" err="1"/>
              <a:t>amount</a:t>
            </a:r>
            <a:r>
              <a:rPr lang="cs-CZ" dirty="0"/>
              <a:t> </a:t>
            </a:r>
            <a:r>
              <a:rPr lang="cs-CZ" dirty="0" err="1"/>
              <a:t>depending</a:t>
            </a:r>
            <a:r>
              <a:rPr lang="cs-CZ" dirty="0"/>
              <a:t> on </a:t>
            </a:r>
            <a:r>
              <a:rPr lang="cs-CZ" dirty="0" err="1"/>
              <a:t>the</a:t>
            </a:r>
            <a:r>
              <a:rPr lang="cs-CZ" dirty="0"/>
              <a:t> risk profile and </a:t>
            </a:r>
            <a:r>
              <a:rPr lang="cs-CZ" dirty="0" err="1"/>
              <a:t>other</a:t>
            </a:r>
            <a:r>
              <a:rPr lang="cs-CZ" dirty="0"/>
              <a:t> </a:t>
            </a:r>
            <a:r>
              <a:rPr lang="cs-CZ" dirty="0" err="1"/>
              <a:t>decisive</a:t>
            </a:r>
            <a:r>
              <a:rPr lang="cs-CZ" dirty="0"/>
              <a:t> </a:t>
            </a:r>
            <a:r>
              <a:rPr lang="cs-CZ" dirty="0" err="1"/>
              <a:t>factors</a:t>
            </a:r>
            <a:r>
              <a:rPr lang="cs-CZ" dirty="0"/>
              <a:t> </a:t>
            </a:r>
            <a:r>
              <a:rPr lang="cs-CZ" dirty="0" err="1"/>
              <a:t>for</a:t>
            </a:r>
            <a:r>
              <a:rPr lang="cs-CZ" dirty="0"/>
              <a:t> </a:t>
            </a:r>
            <a:r>
              <a:rPr lang="cs-CZ" dirty="0" err="1"/>
              <a:t>specific</a:t>
            </a:r>
            <a:r>
              <a:rPr lang="cs-CZ" dirty="0"/>
              <a:t> </a:t>
            </a:r>
            <a:r>
              <a:rPr lang="cs-CZ" dirty="0" err="1"/>
              <a:t>institutions</a:t>
            </a:r>
            <a:r>
              <a:rPr lang="cs-CZ" dirty="0"/>
              <a:t>. </a:t>
            </a:r>
            <a:r>
              <a:rPr lang="cs-CZ" dirty="0" err="1"/>
              <a:t>The</a:t>
            </a:r>
            <a:r>
              <a:rPr lang="cs-CZ" dirty="0"/>
              <a:t> </a:t>
            </a:r>
            <a:r>
              <a:rPr lang="cs-CZ" dirty="0" err="1"/>
              <a:t>greater</a:t>
            </a:r>
            <a:r>
              <a:rPr lang="cs-CZ" dirty="0"/>
              <a:t> </a:t>
            </a:r>
            <a:r>
              <a:rPr lang="cs-CZ" dirty="0" err="1"/>
              <a:t>the</a:t>
            </a:r>
            <a:r>
              <a:rPr lang="cs-CZ" dirty="0"/>
              <a:t> </a:t>
            </a:r>
            <a:r>
              <a:rPr lang="cs-CZ" dirty="0" err="1"/>
              <a:t>risks</a:t>
            </a:r>
            <a:r>
              <a:rPr lang="cs-CZ" dirty="0"/>
              <a:t> a </a:t>
            </a:r>
            <a:r>
              <a:rPr lang="cs-CZ" dirty="0" err="1"/>
              <a:t>credit</a:t>
            </a:r>
            <a:r>
              <a:rPr lang="cs-CZ" dirty="0"/>
              <a:t> </a:t>
            </a:r>
            <a:r>
              <a:rPr lang="cs-CZ" dirty="0" err="1"/>
              <a:t>institution</a:t>
            </a:r>
            <a:r>
              <a:rPr lang="cs-CZ" dirty="0"/>
              <a:t> </a:t>
            </a:r>
            <a:r>
              <a:rPr lang="cs-CZ" dirty="0" err="1"/>
              <a:t>incurs</a:t>
            </a:r>
            <a:r>
              <a:rPr lang="cs-CZ" dirty="0"/>
              <a:t>, </a:t>
            </a:r>
            <a:r>
              <a:rPr lang="cs-CZ" dirty="0" err="1"/>
              <a:t>the</a:t>
            </a:r>
            <a:r>
              <a:rPr lang="cs-CZ" dirty="0"/>
              <a:t> more </a:t>
            </a:r>
            <a:r>
              <a:rPr lang="cs-CZ" dirty="0" err="1"/>
              <a:t>funds</a:t>
            </a:r>
            <a:r>
              <a:rPr lang="cs-CZ" dirty="0"/>
              <a:t> </a:t>
            </a:r>
            <a:r>
              <a:rPr lang="cs-CZ" dirty="0" err="1"/>
              <a:t>must</a:t>
            </a:r>
            <a:r>
              <a:rPr lang="cs-CZ" dirty="0"/>
              <a:t> </a:t>
            </a:r>
            <a:r>
              <a:rPr lang="cs-CZ" dirty="0" err="1"/>
              <a:t>be</a:t>
            </a:r>
            <a:r>
              <a:rPr lang="cs-CZ" dirty="0"/>
              <a:t> </a:t>
            </a:r>
            <a:r>
              <a:rPr lang="cs-CZ" dirty="0" err="1"/>
              <a:t>paid</a:t>
            </a:r>
            <a:r>
              <a:rPr lang="cs-CZ" dirty="0"/>
              <a:t> </a:t>
            </a:r>
            <a:r>
              <a:rPr lang="cs-CZ" dirty="0" err="1"/>
              <a:t>into</a:t>
            </a:r>
            <a:r>
              <a:rPr lang="cs-CZ" dirty="0"/>
              <a:t> </a:t>
            </a:r>
            <a:r>
              <a:rPr lang="cs-CZ" dirty="0" err="1"/>
              <a:t>the</a:t>
            </a:r>
            <a:r>
              <a:rPr lang="cs-CZ" dirty="0"/>
              <a:t> systém.</a:t>
            </a:r>
            <a:endParaRPr lang="en-GB" dirty="0"/>
          </a:p>
        </p:txBody>
      </p:sp>
    </p:spTree>
    <p:extLst>
      <p:ext uri="{BB962C8B-B14F-4D97-AF65-F5344CB8AC3E}">
        <p14:creationId xmlns:p14="http://schemas.microsoft.com/office/powerpoint/2010/main" val="105015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How does it work</a:t>
            </a:r>
          </a:p>
        </p:txBody>
      </p:sp>
      <p:sp>
        <p:nvSpPr>
          <p:cNvPr id="3" name="Zástupný symbol pro obsah 2"/>
          <p:cNvSpPr>
            <a:spLocks noGrp="1"/>
          </p:cNvSpPr>
          <p:nvPr>
            <p:ph idx="1"/>
          </p:nvPr>
        </p:nvSpPr>
        <p:spPr/>
        <p:txBody>
          <a:bodyPr/>
          <a:lstStyle/>
          <a:p>
            <a:r>
              <a:rPr lang="cs-CZ" dirty="0" err="1"/>
              <a:t>Deposits</a:t>
            </a:r>
            <a:r>
              <a:rPr lang="cs-CZ" dirty="0"/>
              <a:t> are </a:t>
            </a:r>
            <a:r>
              <a:rPr lang="cs-CZ" dirty="0" err="1"/>
              <a:t>paid</a:t>
            </a:r>
            <a:r>
              <a:rPr lang="cs-CZ" dirty="0"/>
              <a:t> </a:t>
            </a:r>
            <a:r>
              <a:rPr lang="cs-CZ" dirty="0" err="1"/>
              <a:t>out</a:t>
            </a:r>
            <a:r>
              <a:rPr lang="cs-CZ" dirty="0"/>
              <a:t> to </a:t>
            </a:r>
            <a:r>
              <a:rPr lang="cs-CZ" dirty="0" err="1"/>
              <a:t>depositors</a:t>
            </a:r>
            <a:r>
              <a:rPr lang="cs-CZ" dirty="0"/>
              <a:t> </a:t>
            </a:r>
            <a:r>
              <a:rPr lang="cs-CZ" b="1" dirty="0" err="1"/>
              <a:t>within</a:t>
            </a:r>
            <a:r>
              <a:rPr lang="cs-CZ" b="1" dirty="0"/>
              <a:t> 20 </a:t>
            </a:r>
            <a:r>
              <a:rPr lang="cs-CZ" b="1" dirty="0" err="1"/>
              <a:t>working</a:t>
            </a:r>
            <a:r>
              <a:rPr lang="cs-CZ" b="1" dirty="0"/>
              <a:t> </a:t>
            </a:r>
            <a:r>
              <a:rPr lang="cs-CZ" b="1" dirty="0" err="1"/>
              <a:t>days</a:t>
            </a:r>
            <a:r>
              <a:rPr lang="cs-CZ" b="1" dirty="0"/>
              <a:t> </a:t>
            </a:r>
            <a:r>
              <a:rPr lang="cs-CZ" dirty="0" err="1"/>
              <a:t>with</a:t>
            </a:r>
            <a:r>
              <a:rPr lang="cs-CZ" dirty="0"/>
              <a:t> </a:t>
            </a:r>
            <a:r>
              <a:rPr lang="cs-CZ" dirty="0" err="1"/>
              <a:t>the</a:t>
            </a:r>
            <a:r>
              <a:rPr lang="cs-CZ" dirty="0"/>
              <a:t> </a:t>
            </a:r>
            <a:r>
              <a:rPr lang="cs-CZ" dirty="0" err="1"/>
              <a:t>possibility</a:t>
            </a:r>
            <a:r>
              <a:rPr lang="cs-CZ" dirty="0"/>
              <a:t> </a:t>
            </a:r>
            <a:r>
              <a:rPr lang="cs-CZ" dirty="0" err="1"/>
              <a:t>of</a:t>
            </a:r>
            <a:r>
              <a:rPr lang="cs-CZ" dirty="0"/>
              <a:t> </a:t>
            </a:r>
            <a:r>
              <a:rPr lang="cs-CZ" dirty="0" err="1"/>
              <a:t>extension</a:t>
            </a:r>
            <a:r>
              <a:rPr lang="cs-CZ" dirty="0"/>
              <a:t> by 10 </a:t>
            </a:r>
            <a:r>
              <a:rPr lang="cs-CZ" dirty="0" err="1"/>
              <a:t>working</a:t>
            </a:r>
            <a:r>
              <a:rPr lang="cs-CZ" dirty="0"/>
              <a:t> </a:t>
            </a:r>
            <a:r>
              <a:rPr lang="cs-CZ" dirty="0" err="1"/>
              <a:t>days</a:t>
            </a:r>
            <a:r>
              <a:rPr lang="cs-CZ" dirty="0"/>
              <a:t>, but </a:t>
            </a:r>
            <a:r>
              <a:rPr lang="cs-CZ" dirty="0" err="1"/>
              <a:t>until</a:t>
            </a:r>
            <a:r>
              <a:rPr lang="cs-CZ" dirty="0"/>
              <a:t> 2024 </a:t>
            </a:r>
            <a:r>
              <a:rPr lang="cs-CZ" dirty="0" err="1"/>
              <a:t>this</a:t>
            </a:r>
            <a:r>
              <a:rPr lang="cs-CZ" dirty="0"/>
              <a:t> period </a:t>
            </a:r>
            <a:r>
              <a:rPr lang="cs-CZ" dirty="0" err="1"/>
              <a:t>is</a:t>
            </a:r>
            <a:r>
              <a:rPr lang="cs-CZ" dirty="0"/>
              <a:t> </a:t>
            </a:r>
            <a:r>
              <a:rPr lang="cs-CZ" dirty="0" err="1"/>
              <a:t>gradually</a:t>
            </a:r>
            <a:r>
              <a:rPr lang="cs-CZ" dirty="0"/>
              <a:t> </a:t>
            </a:r>
            <a:r>
              <a:rPr lang="cs-CZ" dirty="0" err="1"/>
              <a:t>shortened</a:t>
            </a:r>
            <a:r>
              <a:rPr lang="cs-CZ" dirty="0"/>
              <a:t> </a:t>
            </a:r>
            <a:r>
              <a:rPr lang="cs-CZ" b="1" dirty="0"/>
              <a:t>to 7 </a:t>
            </a:r>
            <a:r>
              <a:rPr lang="cs-CZ" b="1" dirty="0" err="1"/>
              <a:t>days</a:t>
            </a:r>
            <a:r>
              <a:rPr lang="cs-CZ" dirty="0"/>
              <a:t>. </a:t>
            </a:r>
          </a:p>
          <a:p>
            <a:endParaRPr lang="cs-CZ" dirty="0"/>
          </a:p>
          <a:p>
            <a:r>
              <a:rPr lang="cs-CZ" dirty="0" err="1"/>
              <a:t>Originally</a:t>
            </a:r>
            <a:r>
              <a:rPr lang="cs-CZ" dirty="0"/>
              <a:t>, </a:t>
            </a:r>
            <a:r>
              <a:rPr lang="cs-CZ" dirty="0" err="1"/>
              <a:t>the</a:t>
            </a:r>
            <a:r>
              <a:rPr lang="cs-CZ" dirty="0"/>
              <a:t> period </a:t>
            </a:r>
            <a:r>
              <a:rPr lang="cs-CZ" dirty="0" err="1"/>
              <a:t>was</a:t>
            </a:r>
            <a:r>
              <a:rPr lang="cs-CZ" dirty="0"/>
              <a:t> 3 </a:t>
            </a:r>
            <a:r>
              <a:rPr lang="cs-CZ" dirty="0" err="1"/>
              <a:t>months</a:t>
            </a:r>
            <a:r>
              <a:rPr lang="cs-CZ" dirty="0"/>
              <a:t> </a:t>
            </a:r>
            <a:r>
              <a:rPr lang="cs-CZ" dirty="0" err="1"/>
              <a:t>with</a:t>
            </a:r>
            <a:r>
              <a:rPr lang="cs-CZ" dirty="0"/>
              <a:t> </a:t>
            </a:r>
            <a:r>
              <a:rPr lang="cs-CZ" dirty="0" err="1"/>
              <a:t>the</a:t>
            </a:r>
            <a:r>
              <a:rPr lang="cs-CZ" dirty="0"/>
              <a:t> </a:t>
            </a:r>
            <a:r>
              <a:rPr lang="cs-CZ" dirty="0" err="1"/>
              <a:t>possibility</a:t>
            </a:r>
            <a:r>
              <a:rPr lang="cs-CZ" dirty="0"/>
              <a:t> </a:t>
            </a:r>
            <a:r>
              <a:rPr lang="cs-CZ" dirty="0" err="1"/>
              <a:t>of</a:t>
            </a:r>
            <a:r>
              <a:rPr lang="cs-CZ" dirty="0"/>
              <a:t> </a:t>
            </a:r>
            <a:r>
              <a:rPr lang="cs-CZ" dirty="0" err="1"/>
              <a:t>extension</a:t>
            </a:r>
            <a:r>
              <a:rPr lang="cs-CZ" dirty="0"/>
              <a:t> by up to </a:t>
            </a:r>
            <a:r>
              <a:rPr lang="cs-CZ" dirty="0" err="1"/>
              <a:t>another</a:t>
            </a:r>
            <a:r>
              <a:rPr lang="cs-CZ" dirty="0"/>
              <a:t> 6 </a:t>
            </a:r>
            <a:r>
              <a:rPr lang="cs-CZ" dirty="0" err="1"/>
              <a:t>months</a:t>
            </a:r>
            <a:endParaRPr lang="en-GB" dirty="0"/>
          </a:p>
        </p:txBody>
      </p:sp>
    </p:spTree>
    <p:extLst>
      <p:ext uri="{BB962C8B-B14F-4D97-AF65-F5344CB8AC3E}">
        <p14:creationId xmlns:p14="http://schemas.microsoft.com/office/powerpoint/2010/main" val="1375964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Goals</a:t>
            </a:r>
          </a:p>
        </p:txBody>
      </p:sp>
      <p:sp>
        <p:nvSpPr>
          <p:cNvPr id="3" name="Zástupný symbol pro obsah 2"/>
          <p:cNvSpPr>
            <a:spLocks noGrp="1"/>
          </p:cNvSpPr>
          <p:nvPr>
            <p:ph idx="1"/>
          </p:nvPr>
        </p:nvSpPr>
        <p:spPr/>
        <p:txBody>
          <a:bodyPr/>
          <a:lstStyle/>
          <a:p>
            <a:r>
              <a:rPr lang="cs-CZ" dirty="0" err="1"/>
              <a:t>The</a:t>
            </a:r>
            <a:r>
              <a:rPr lang="cs-CZ" dirty="0"/>
              <a:t> </a:t>
            </a:r>
            <a:r>
              <a:rPr lang="cs-CZ" dirty="0" err="1"/>
              <a:t>amount</a:t>
            </a:r>
            <a:r>
              <a:rPr lang="cs-CZ" dirty="0"/>
              <a:t> </a:t>
            </a:r>
            <a:r>
              <a:rPr lang="cs-CZ" dirty="0" err="1"/>
              <a:t>accumulated</a:t>
            </a:r>
            <a:r>
              <a:rPr lang="cs-CZ" dirty="0"/>
              <a:t> in </a:t>
            </a:r>
            <a:r>
              <a:rPr lang="cs-CZ" dirty="0" err="1"/>
              <a:t>each</a:t>
            </a:r>
            <a:r>
              <a:rPr lang="cs-CZ" dirty="0"/>
              <a:t> </a:t>
            </a:r>
            <a:r>
              <a:rPr lang="cs-CZ" dirty="0" err="1"/>
              <a:t>Member</a:t>
            </a:r>
            <a:r>
              <a:rPr lang="cs-CZ" dirty="0"/>
              <a:t> </a:t>
            </a:r>
            <a:r>
              <a:rPr lang="cs-CZ" dirty="0" err="1"/>
              <a:t>State's</a:t>
            </a:r>
            <a:r>
              <a:rPr lang="cs-CZ" dirty="0"/>
              <a:t> </a:t>
            </a:r>
            <a:r>
              <a:rPr lang="cs-CZ" dirty="0" err="1"/>
              <a:t>insurance</a:t>
            </a:r>
            <a:r>
              <a:rPr lang="cs-CZ" dirty="0"/>
              <a:t> </a:t>
            </a:r>
            <a:r>
              <a:rPr lang="cs-CZ" dirty="0" err="1"/>
              <a:t>scheme</a:t>
            </a:r>
            <a:r>
              <a:rPr lang="cs-CZ" dirty="0"/>
              <a:t> (DGSD) </a:t>
            </a:r>
            <a:r>
              <a:rPr lang="cs-CZ" dirty="0" err="1"/>
              <a:t>should</a:t>
            </a:r>
            <a:r>
              <a:rPr lang="cs-CZ" dirty="0"/>
              <a:t> </a:t>
            </a:r>
            <a:r>
              <a:rPr lang="cs-CZ" dirty="0" err="1"/>
              <a:t>reach</a:t>
            </a:r>
            <a:r>
              <a:rPr lang="cs-CZ" dirty="0"/>
              <a:t> 0.8% </a:t>
            </a:r>
            <a:r>
              <a:rPr lang="cs-CZ" dirty="0" err="1"/>
              <a:t>of</a:t>
            </a:r>
            <a:r>
              <a:rPr lang="cs-CZ" dirty="0"/>
              <a:t> </a:t>
            </a:r>
            <a:r>
              <a:rPr lang="cs-CZ" dirty="0" err="1"/>
              <a:t>insured</a:t>
            </a:r>
            <a:r>
              <a:rPr lang="cs-CZ" dirty="0"/>
              <a:t> </a:t>
            </a:r>
            <a:r>
              <a:rPr lang="cs-CZ" dirty="0" err="1"/>
              <a:t>deposits</a:t>
            </a:r>
            <a:r>
              <a:rPr lang="cs-CZ" dirty="0"/>
              <a:t> by 2025. Deposit </a:t>
            </a:r>
            <a:r>
              <a:rPr lang="cs-CZ" dirty="0" err="1"/>
              <a:t>Guarantee</a:t>
            </a:r>
            <a:r>
              <a:rPr lang="cs-CZ" dirty="0"/>
              <a:t> </a:t>
            </a:r>
            <a:r>
              <a:rPr lang="cs-CZ" dirty="0" err="1"/>
              <a:t>Schemes</a:t>
            </a:r>
            <a:r>
              <a:rPr lang="cs-CZ" dirty="0"/>
              <a:t> </a:t>
            </a:r>
            <a:r>
              <a:rPr lang="cs-CZ" dirty="0" err="1"/>
              <a:t>shall</a:t>
            </a:r>
            <a:r>
              <a:rPr lang="cs-CZ" dirty="0"/>
              <a:t> </a:t>
            </a:r>
            <a:r>
              <a:rPr lang="cs-CZ" dirty="0" err="1"/>
              <a:t>undergo</a:t>
            </a:r>
            <a:r>
              <a:rPr lang="cs-CZ" dirty="0"/>
              <a:t> stress </a:t>
            </a:r>
            <a:r>
              <a:rPr lang="cs-CZ" dirty="0" err="1"/>
              <a:t>tests</a:t>
            </a:r>
            <a:r>
              <a:rPr lang="cs-CZ" dirty="0"/>
              <a:t> </a:t>
            </a:r>
            <a:r>
              <a:rPr lang="cs-CZ" dirty="0" err="1"/>
              <a:t>at</a:t>
            </a:r>
            <a:r>
              <a:rPr lang="cs-CZ" dirty="0"/>
              <a:t> least </a:t>
            </a:r>
            <a:r>
              <a:rPr lang="cs-CZ" dirty="0" err="1"/>
              <a:t>every</a:t>
            </a:r>
            <a:r>
              <a:rPr lang="cs-CZ" dirty="0"/>
              <a:t> </a:t>
            </a:r>
            <a:r>
              <a:rPr lang="cs-CZ" dirty="0" err="1"/>
              <a:t>three</a:t>
            </a:r>
            <a:r>
              <a:rPr lang="cs-CZ" dirty="0"/>
              <a:t> </a:t>
            </a:r>
            <a:r>
              <a:rPr lang="cs-CZ" dirty="0" err="1"/>
              <a:t>years</a:t>
            </a:r>
            <a:r>
              <a:rPr lang="cs-CZ" dirty="0"/>
              <a:t> to </a:t>
            </a:r>
            <a:r>
              <a:rPr lang="cs-CZ" dirty="0" err="1"/>
              <a:t>verify</a:t>
            </a:r>
            <a:r>
              <a:rPr lang="cs-CZ" dirty="0"/>
              <a:t> </a:t>
            </a:r>
            <a:r>
              <a:rPr lang="cs-CZ" dirty="0" err="1"/>
              <a:t>their</a:t>
            </a:r>
            <a:r>
              <a:rPr lang="cs-CZ" dirty="0"/>
              <a:t> </a:t>
            </a:r>
            <a:r>
              <a:rPr lang="cs-CZ" dirty="0" err="1"/>
              <a:t>functioning</a:t>
            </a:r>
            <a:r>
              <a:rPr lang="cs-CZ" dirty="0"/>
              <a:t>. </a:t>
            </a:r>
          </a:p>
          <a:p>
            <a:endParaRPr lang="cs-CZ" dirty="0"/>
          </a:p>
          <a:p>
            <a:r>
              <a:rPr lang="cs-CZ" dirty="0" err="1"/>
              <a:t>Furthermore</a:t>
            </a:r>
            <a:r>
              <a:rPr lang="cs-CZ" dirty="0"/>
              <a:t>, deposit-</a:t>
            </a:r>
            <a:r>
              <a:rPr lang="cs-CZ" dirty="0" err="1"/>
              <a:t>guarantee</a:t>
            </a:r>
            <a:r>
              <a:rPr lang="cs-CZ" dirty="0"/>
              <a:t> </a:t>
            </a:r>
            <a:r>
              <a:rPr lang="cs-CZ" dirty="0" err="1"/>
              <a:t>schemes</a:t>
            </a:r>
            <a:r>
              <a:rPr lang="cs-CZ" dirty="0"/>
              <a:t>, </a:t>
            </a:r>
            <a:r>
              <a:rPr lang="cs-CZ" dirty="0" err="1"/>
              <a:t>subject</a:t>
            </a:r>
            <a:r>
              <a:rPr lang="cs-CZ" dirty="0"/>
              <a:t> to </a:t>
            </a:r>
            <a:r>
              <a:rPr lang="cs-CZ" dirty="0" err="1"/>
              <a:t>strict</a:t>
            </a:r>
            <a:r>
              <a:rPr lang="cs-CZ" dirty="0"/>
              <a:t> </a:t>
            </a:r>
            <a:r>
              <a:rPr lang="cs-CZ" dirty="0" err="1"/>
              <a:t>conditions</a:t>
            </a:r>
            <a:r>
              <a:rPr lang="cs-CZ" dirty="0"/>
              <a:t>, </a:t>
            </a:r>
            <a:r>
              <a:rPr lang="cs-CZ" dirty="0" err="1"/>
              <a:t>can</a:t>
            </a:r>
            <a:r>
              <a:rPr lang="cs-CZ" dirty="0"/>
              <a:t> </a:t>
            </a:r>
            <a:r>
              <a:rPr lang="cs-CZ" dirty="0" err="1"/>
              <a:t>also</a:t>
            </a:r>
            <a:r>
              <a:rPr lang="cs-CZ" dirty="0"/>
              <a:t> </a:t>
            </a:r>
            <a:r>
              <a:rPr lang="cs-CZ" dirty="0" err="1"/>
              <a:t>be</a:t>
            </a:r>
            <a:r>
              <a:rPr lang="cs-CZ" dirty="0"/>
              <a:t> a source </a:t>
            </a:r>
            <a:r>
              <a:rPr lang="cs-CZ" dirty="0" err="1"/>
              <a:t>of</a:t>
            </a:r>
            <a:r>
              <a:rPr lang="cs-CZ" dirty="0"/>
              <a:t> </a:t>
            </a:r>
            <a:r>
              <a:rPr lang="cs-CZ" dirty="0" err="1"/>
              <a:t>resolution</a:t>
            </a:r>
            <a:r>
              <a:rPr lang="cs-CZ" dirty="0"/>
              <a:t> </a:t>
            </a:r>
            <a:r>
              <a:rPr lang="cs-CZ" dirty="0" err="1"/>
              <a:t>funding</a:t>
            </a:r>
            <a:r>
              <a:rPr lang="cs-CZ" dirty="0"/>
              <a:t> </a:t>
            </a:r>
            <a:r>
              <a:rPr lang="cs-CZ" dirty="0" err="1"/>
              <a:t>under</a:t>
            </a:r>
            <a:r>
              <a:rPr lang="cs-CZ" dirty="0"/>
              <a:t> </a:t>
            </a:r>
            <a:r>
              <a:rPr lang="cs-CZ" dirty="0" err="1"/>
              <a:t>the</a:t>
            </a:r>
            <a:r>
              <a:rPr lang="cs-CZ" dirty="0"/>
              <a:t> second </a:t>
            </a:r>
            <a:r>
              <a:rPr lang="cs-CZ" dirty="0" err="1"/>
              <a:t>pillar</a:t>
            </a:r>
            <a:r>
              <a:rPr lang="cs-CZ" dirty="0"/>
              <a:t> </a:t>
            </a:r>
            <a:r>
              <a:rPr lang="cs-CZ" dirty="0" err="1"/>
              <a:t>of</a:t>
            </a:r>
            <a:r>
              <a:rPr lang="cs-CZ" dirty="0"/>
              <a:t> </a:t>
            </a:r>
            <a:r>
              <a:rPr lang="cs-CZ" dirty="0" err="1"/>
              <a:t>banking</a:t>
            </a:r>
            <a:r>
              <a:rPr lang="cs-CZ" dirty="0"/>
              <a:t> union.</a:t>
            </a:r>
            <a:endParaRPr lang="en-GB" dirty="0"/>
          </a:p>
        </p:txBody>
      </p:sp>
    </p:spTree>
    <p:extLst>
      <p:ext uri="{BB962C8B-B14F-4D97-AF65-F5344CB8AC3E}">
        <p14:creationId xmlns:p14="http://schemas.microsoft.com/office/powerpoint/2010/main" val="190057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Exeptions</a:t>
            </a:r>
            <a:endParaRPr lang="en-GB" dirty="0"/>
          </a:p>
        </p:txBody>
      </p:sp>
      <p:sp>
        <p:nvSpPr>
          <p:cNvPr id="3" name="Zástupný symbol pro obsah 2"/>
          <p:cNvSpPr>
            <a:spLocks noGrp="1"/>
          </p:cNvSpPr>
          <p:nvPr>
            <p:ph idx="1"/>
          </p:nvPr>
        </p:nvSpPr>
        <p:spPr/>
        <p:txBody>
          <a:bodyPr/>
          <a:lstStyle/>
          <a:p>
            <a:r>
              <a:rPr lang="cs-CZ" dirty="0"/>
              <a:t> </a:t>
            </a:r>
            <a:r>
              <a:rPr lang="en-GB" dirty="0"/>
              <a:t>In Norway its 3x times higher guarantee</a:t>
            </a:r>
          </a:p>
          <a:p>
            <a:r>
              <a:rPr lang="en-GB" dirty="0"/>
              <a:t>(they haven't adopted the directive for many years)</a:t>
            </a:r>
          </a:p>
          <a:p>
            <a:r>
              <a:rPr lang="en-GB" dirty="0"/>
              <a:t>Why?</a:t>
            </a:r>
          </a:p>
          <a:p>
            <a:endParaRPr lang="en-GB" dirty="0"/>
          </a:p>
          <a:p>
            <a:r>
              <a:rPr lang="en-GB" dirty="0"/>
              <a:t>Ensuring the protection of private finances  x  protection of the rich ones</a:t>
            </a:r>
          </a:p>
          <a:p>
            <a:pPr marL="0" indent="0">
              <a:buNone/>
            </a:pPr>
            <a:endParaRPr lang="en-GB" dirty="0"/>
          </a:p>
        </p:txBody>
      </p:sp>
    </p:spTree>
    <p:extLst>
      <p:ext uri="{BB962C8B-B14F-4D97-AF65-F5344CB8AC3E}">
        <p14:creationId xmlns:p14="http://schemas.microsoft.com/office/powerpoint/2010/main" val="314251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DGSD news</a:t>
            </a:r>
          </a:p>
        </p:txBody>
      </p:sp>
      <p:sp>
        <p:nvSpPr>
          <p:cNvPr id="3" name="Zástupný symbol pro obsah 2"/>
          <p:cNvSpPr>
            <a:spLocks noGrp="1"/>
          </p:cNvSpPr>
          <p:nvPr>
            <p:ph idx="1"/>
          </p:nvPr>
        </p:nvSpPr>
        <p:spPr>
          <a:xfrm>
            <a:off x="2216426" y="1649896"/>
            <a:ext cx="7744438" cy="4918684"/>
          </a:xfrm>
        </p:spPr>
        <p:txBody>
          <a:bodyPr>
            <a:normAutofit fontScale="47500" lnSpcReduction="20000"/>
          </a:bodyPr>
          <a:lstStyle/>
          <a:p>
            <a:r>
              <a:rPr lang="en-GB" dirty="0"/>
              <a:t>The DGSD no longer applies to any public authority's automatic non-insurance of municipal deposits.</a:t>
            </a:r>
          </a:p>
          <a:p>
            <a:endParaRPr lang="en-GB" dirty="0"/>
          </a:p>
          <a:p>
            <a:r>
              <a:rPr lang="en-GB" dirty="0"/>
              <a:t>The second novelty, on the other hand, is the insurance of temporarily high deposits over EUR 100,000 up to twice in specified cases in compliance with the set conditions, exclusively at the request of the person.  * </a:t>
            </a:r>
          </a:p>
          <a:p>
            <a:endParaRPr lang="en-GB" dirty="0"/>
          </a:p>
          <a:p>
            <a:r>
              <a:rPr lang="en-GB" dirty="0"/>
              <a:t>As for municipalities - </a:t>
            </a:r>
            <a:r>
              <a:rPr lang="en-GB" b="1" dirty="0"/>
              <a:t>only "small" municipalities </a:t>
            </a:r>
            <a:r>
              <a:rPr lang="en-GB" dirty="0"/>
              <a:t>that do not have tax revenues higher than EUR 500,000 </a:t>
            </a:r>
            <a:r>
              <a:rPr lang="en-GB" b="1" dirty="0"/>
              <a:t>can be newly insured</a:t>
            </a:r>
            <a:r>
              <a:rPr lang="en-GB" dirty="0"/>
              <a:t>. (Insurance will arise only at the request of the municipality within the administrative procedure, when the municipality requests a financial institution)</a:t>
            </a:r>
          </a:p>
          <a:p>
            <a:endParaRPr lang="en-GB" dirty="0"/>
          </a:p>
          <a:p>
            <a:endParaRPr lang="en-GB" dirty="0"/>
          </a:p>
          <a:p>
            <a:r>
              <a:rPr lang="en-GB" dirty="0"/>
              <a:t>*</a:t>
            </a:r>
          </a:p>
          <a:p>
            <a:r>
              <a:rPr lang="en-GB" dirty="0"/>
              <a:t>Temporarily high deposits are insured, which affect specific income such as the sale of private real estate used for housing, divorce settlement, income from insurance benefits from accident, illness, disability or death, inheritance, one-off pension benefit, severance pay, compensation for damage caused criminal offense, etc. The condition is that this specific financial amount is not credited earlier than 3 months before the </a:t>
            </a:r>
            <a:r>
              <a:rPr lang="en-GB" b="1" dirty="0"/>
              <a:t>decisive day </a:t>
            </a:r>
            <a:r>
              <a:rPr lang="en-GB" dirty="0"/>
              <a:t>- the day when the competent authority (could be Central bank or specialised authority) notifies the bankruptcy of the given financial institution (this ensures the exceptionality and short-term nature of the amount so credited).</a:t>
            </a:r>
          </a:p>
        </p:txBody>
      </p:sp>
    </p:spTree>
    <p:extLst>
      <p:ext uri="{BB962C8B-B14F-4D97-AF65-F5344CB8AC3E}">
        <p14:creationId xmlns:p14="http://schemas.microsoft.com/office/powerpoint/2010/main" val="2668646551"/>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989</Words>
  <Application>Microsoft Macintosh PowerPoint</Application>
  <PresentationFormat>Širokoúhlá obrazovka</PresentationFormat>
  <Paragraphs>65</Paragraphs>
  <Slides>13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Calibri</vt:lpstr>
      <vt:lpstr>Diseño predeterminado</vt:lpstr>
      <vt:lpstr>EEA LAW    VIII.</vt:lpstr>
      <vt:lpstr>Legal BASIS</vt:lpstr>
      <vt:lpstr>III. Pillar of banking union</vt:lpstr>
      <vt:lpstr>What and Who is protected</vt:lpstr>
      <vt:lpstr>Who is financing it? </vt:lpstr>
      <vt:lpstr>How does it work</vt:lpstr>
      <vt:lpstr>Goals</vt:lpstr>
      <vt:lpstr>Exeptions</vt:lpstr>
      <vt:lpstr>DGSD news</vt:lpstr>
      <vt:lpstr>Securities Dealers Guarantee Fund</vt:lpstr>
      <vt:lpstr>Purpose</vt:lpstr>
      <vt:lpstr>How much and to whom</vt:lpstr>
      <vt:lpstr>Future…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    VIII.</dc:title>
  <dc:creator>Michal Janovec</dc:creator>
  <cp:lastModifiedBy>Michal Janovec</cp:lastModifiedBy>
  <cp:revision>2</cp:revision>
  <dcterms:created xsi:type="dcterms:W3CDTF">2020-05-04T13:52:26Z</dcterms:created>
  <dcterms:modified xsi:type="dcterms:W3CDTF">2020-05-04T14:06:16Z</dcterms:modified>
</cp:coreProperties>
</file>