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3"/>
  </p:notesMasterIdLst>
  <p:handoutMasterIdLst>
    <p:handoutMasterId r:id="rId14"/>
  </p:handoutMasterIdLst>
  <p:sldIdLst>
    <p:sldId id="309" r:id="rId3"/>
    <p:sldId id="304" r:id="rId4"/>
    <p:sldId id="312" r:id="rId5"/>
    <p:sldId id="318" r:id="rId6"/>
    <p:sldId id="313" r:id="rId7"/>
    <p:sldId id="314" r:id="rId8"/>
    <p:sldId id="315" r:id="rId9"/>
    <p:sldId id="319" r:id="rId10"/>
    <p:sldId id="320" r:id="rId11"/>
    <p:sldId id="310" r:id="rId1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45" autoAdjust="0"/>
    <p:restoredTop sz="94747" autoAdjust="0"/>
  </p:normalViewPr>
  <p:slideViewPr>
    <p:cSldViewPr>
      <p:cViewPr varScale="1">
        <p:scale>
          <a:sx n="86" d="100"/>
          <a:sy n="86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978C49B-42F5-4DC3-9D35-19CD95DCA2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7469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97E750C-80C8-4C79-B8AC-2C4E60B11E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1596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19794-0F21-4A8D-B511-675088DFA29C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160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93DBD-E2A8-40CE-882E-DB9F94DE916F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864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01A4CFB8-2555-4C1D-8853-3FC01D3F69C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709EF7-391B-47A6-BA53-DAEBC48732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21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EBD83-0B7B-4C0E-A6D4-92D79BC48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3898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5137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0903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69435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53107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81342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3632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98366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143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71B886-7C97-4C0D-BCD2-08F9E84969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1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47458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96373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774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FAEB28-9837-4503-BC3A-857892FCA1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27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62503E-4EE0-4DF5-A814-FDBA7C26F2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31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0D30D1-5540-4C4E-92B3-CBE2CF0FAC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50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0D6599-F878-4355-8271-9FD218BCE7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176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FDED0F-1E44-4799-BD83-3B5B428407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053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BE8FBE-CC6A-4BBA-B59C-D9D3DF98AE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644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FDA34C-2C51-4E7B-9530-838F18FD4C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791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3963949-5583-4AF3-BF79-B849FFDAD7E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Law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Succession</a:t>
            </a:r>
            <a:r>
              <a:rPr lang="cs-CZ" altLang="cs-CZ" dirty="0" smtClean="0"/>
              <a:t> 19th-20th </a:t>
            </a:r>
            <a:r>
              <a:rPr lang="cs-CZ" altLang="cs-CZ" dirty="0" err="1" smtClean="0"/>
              <a:t>century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A14741A-D9E5-45DC-9B5C-47E9EBF52DED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2708920"/>
            <a:ext cx="6041008" cy="2952552"/>
          </a:xfrm>
        </p:spPr>
        <p:txBody>
          <a:bodyPr/>
          <a:lstStyle/>
          <a:p>
            <a:pPr algn="ctr"/>
            <a:r>
              <a:rPr lang="cs-CZ" altLang="cs-CZ" dirty="0" err="1" smtClean="0"/>
              <a:t>Thank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You</a:t>
            </a:r>
            <a:r>
              <a:rPr lang="cs-CZ" altLang="cs-CZ" dirty="0" smtClean="0"/>
              <a:t> </a:t>
            </a:r>
            <a:br>
              <a:rPr lang="cs-CZ" altLang="cs-CZ" dirty="0" smtClean="0"/>
            </a:b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Your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attenttion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Pavel Salák jr.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361605-41DA-4ECF-926B-958FF7E9EC91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>
          <a:xfrm>
            <a:off x="251520" y="873125"/>
            <a:ext cx="8568952" cy="503237"/>
          </a:xfrm>
        </p:spPr>
        <p:txBody>
          <a:bodyPr/>
          <a:lstStyle/>
          <a:p>
            <a:pPr algn="ctr"/>
            <a:r>
              <a:rPr lang="cs-CZ" altLang="cs-CZ" sz="2400" b="1" dirty="0" smtClean="0"/>
              <a:t>Basic </a:t>
            </a:r>
            <a:r>
              <a:rPr lang="cs-CZ" altLang="cs-CZ" sz="2400" b="1" dirty="0" err="1" smtClean="0"/>
              <a:t>overviews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privat </a:t>
            </a:r>
            <a:r>
              <a:rPr lang="cs-CZ" altLang="cs-CZ" sz="2400" b="1" dirty="0" err="1" smtClean="0"/>
              <a:t>law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acts</a:t>
            </a:r>
            <a:r>
              <a:rPr lang="cs-CZ" altLang="cs-CZ" sz="2400" b="1" dirty="0" smtClean="0"/>
              <a:t> on Czech </a:t>
            </a:r>
            <a:r>
              <a:rPr lang="cs-CZ" altLang="cs-CZ" sz="2400" b="1" dirty="0" err="1" smtClean="0"/>
              <a:t>territory</a:t>
            </a:r>
            <a:endParaRPr lang="cs-CZ" altLang="cs-CZ" sz="2400" b="1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6864" cy="4824536"/>
          </a:xfrm>
        </p:spPr>
        <p:txBody>
          <a:bodyPr/>
          <a:lstStyle/>
          <a:p>
            <a:r>
              <a:rPr lang="cs-CZ" altLang="cs-CZ" sz="1800" dirty="0" smtClean="0"/>
              <a:t>1811  – ABGB</a:t>
            </a:r>
          </a:p>
          <a:p>
            <a:r>
              <a:rPr lang="cs-CZ" altLang="cs-CZ" sz="1800" dirty="0" smtClean="0"/>
              <a:t>1918 – 1920 - </a:t>
            </a:r>
            <a:r>
              <a:rPr lang="cs-CZ" altLang="cs-CZ" sz="1800" dirty="0" err="1"/>
              <a:t>T</a:t>
            </a:r>
            <a:r>
              <a:rPr lang="cs-CZ" altLang="cs-CZ" sz="1800" dirty="0" err="1" smtClean="0"/>
              <a:t>rialism</a:t>
            </a:r>
            <a:r>
              <a:rPr lang="cs-CZ" altLang="cs-CZ" sz="1800" dirty="0" smtClean="0"/>
              <a:t> (ABGB, BGB, </a:t>
            </a:r>
            <a:r>
              <a:rPr lang="cs-CZ" altLang="cs-CZ" sz="1800" dirty="0" err="1" smtClean="0"/>
              <a:t>custom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law</a:t>
            </a:r>
            <a:r>
              <a:rPr lang="cs-CZ" altLang="cs-CZ" sz="1800" dirty="0" smtClean="0"/>
              <a:t> + </a:t>
            </a:r>
            <a:r>
              <a:rPr lang="cs-CZ" altLang="cs-CZ" sz="1800" dirty="0" err="1" smtClean="0"/>
              <a:t>special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acts</a:t>
            </a:r>
            <a:r>
              <a:rPr lang="cs-CZ" altLang="cs-CZ" sz="1800" dirty="0" smtClean="0"/>
              <a:t>)</a:t>
            </a:r>
            <a:endParaRPr lang="cs-CZ" altLang="cs-CZ" sz="1800" dirty="0"/>
          </a:p>
          <a:p>
            <a:r>
              <a:rPr lang="cs-CZ" altLang="cs-CZ" sz="1800" dirty="0" smtClean="0"/>
              <a:t>1920 – 1939 - </a:t>
            </a:r>
            <a:r>
              <a:rPr lang="cs-CZ" altLang="cs-CZ" sz="1800" dirty="0" err="1"/>
              <a:t>D</a:t>
            </a:r>
            <a:r>
              <a:rPr lang="cs-CZ" altLang="cs-CZ" sz="1800" dirty="0" err="1" smtClean="0"/>
              <a:t>ualism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(ABGB, </a:t>
            </a:r>
            <a:r>
              <a:rPr lang="cs-CZ" altLang="cs-CZ" sz="1800" dirty="0" err="1" smtClean="0"/>
              <a:t>custom</a:t>
            </a:r>
            <a:r>
              <a:rPr lang="cs-CZ" altLang="cs-CZ" sz="1800" dirty="0" smtClean="0"/>
              <a:t> </a:t>
            </a:r>
            <a:r>
              <a:rPr lang="cs-CZ" altLang="cs-CZ" sz="1800" dirty="0" err="1"/>
              <a:t>law</a:t>
            </a:r>
            <a:r>
              <a:rPr lang="cs-CZ" altLang="cs-CZ" sz="1800" dirty="0"/>
              <a:t> + </a:t>
            </a:r>
            <a:r>
              <a:rPr lang="cs-CZ" altLang="cs-CZ" sz="1800" dirty="0" err="1"/>
              <a:t>special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acts</a:t>
            </a:r>
            <a:r>
              <a:rPr lang="cs-CZ" altLang="cs-CZ" sz="1800" dirty="0" smtClean="0"/>
              <a:t>)</a:t>
            </a:r>
          </a:p>
          <a:p>
            <a:r>
              <a:rPr lang="cs-CZ" altLang="cs-CZ" sz="1800" dirty="0" smtClean="0"/>
              <a:t>1920-1938 – </a:t>
            </a:r>
            <a:r>
              <a:rPr lang="cs-CZ" altLang="cs-CZ" sz="1800" dirty="0" err="1"/>
              <a:t>E</a:t>
            </a:r>
            <a:r>
              <a:rPr lang="cs-CZ" altLang="cs-CZ" sz="1800" dirty="0" err="1" smtClean="0"/>
              <a:t>fforts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codification</a:t>
            </a:r>
            <a:r>
              <a:rPr lang="cs-CZ" altLang="cs-CZ" sz="1800" dirty="0" smtClean="0"/>
              <a:t> – Draft 1924, Draft 1931, Draft 1937</a:t>
            </a:r>
            <a:endParaRPr lang="cs-CZ" altLang="cs-CZ" sz="1800" dirty="0"/>
          </a:p>
          <a:p>
            <a:r>
              <a:rPr lang="cs-CZ" altLang="cs-CZ" sz="1800" dirty="0" smtClean="0"/>
              <a:t>1939- 1945 – Influence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/>
              <a:t>N</a:t>
            </a:r>
            <a:r>
              <a:rPr lang="cs-CZ" altLang="cs-CZ" sz="1800" dirty="0" err="1" smtClean="0"/>
              <a:t>azi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law</a:t>
            </a:r>
            <a:r>
              <a:rPr lang="cs-CZ" altLang="cs-CZ" sz="1800" dirty="0" smtClean="0"/>
              <a:t> and ideology (ABGB)</a:t>
            </a:r>
          </a:p>
          <a:p>
            <a:r>
              <a:rPr lang="cs-CZ" altLang="cs-CZ" sz="1800" dirty="0" smtClean="0"/>
              <a:t>1945-1948 – </a:t>
            </a:r>
            <a:r>
              <a:rPr lang="cs-CZ" altLang="cs-CZ" sz="1800" dirty="0" err="1"/>
              <a:t>D</a:t>
            </a:r>
            <a:r>
              <a:rPr lang="cs-CZ" altLang="cs-CZ" sz="1800" dirty="0" err="1" smtClean="0"/>
              <a:t>ualism</a:t>
            </a:r>
            <a:endParaRPr lang="cs-CZ" altLang="cs-CZ" sz="1800" dirty="0" smtClean="0"/>
          </a:p>
          <a:p>
            <a:r>
              <a:rPr lang="cs-CZ" altLang="cs-CZ" sz="1800" dirty="0" smtClean="0"/>
              <a:t>1948-1950  - </a:t>
            </a:r>
            <a:r>
              <a:rPr lang="cs-CZ" altLang="cs-CZ" sz="1800" dirty="0" err="1" smtClean="0"/>
              <a:t>Two-years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project</a:t>
            </a:r>
            <a:r>
              <a:rPr lang="cs-CZ" altLang="cs-CZ" sz="1800" dirty="0" smtClean="0"/>
              <a:t> – </a:t>
            </a:r>
            <a:r>
              <a:rPr lang="cs-CZ" altLang="cs-CZ" sz="1800" dirty="0" err="1" smtClean="0"/>
              <a:t>recodification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law</a:t>
            </a:r>
            <a:r>
              <a:rPr lang="cs-CZ" altLang="cs-CZ" sz="1800" dirty="0" smtClean="0"/>
              <a:t> – </a:t>
            </a:r>
            <a:r>
              <a:rPr lang="cs-CZ" altLang="cs-CZ" sz="1800" dirty="0" err="1" smtClean="0"/>
              <a:t>unification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/>
              <a:t>new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law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</a:t>
            </a:r>
            <a:r>
              <a:rPr lang="cs-CZ" altLang="cs-CZ" sz="1800" dirty="0" smtClean="0"/>
              <a:t> „</a:t>
            </a:r>
            <a:r>
              <a:rPr lang="cs-CZ" altLang="cs-CZ" sz="1800" dirty="0" err="1" smtClean="0"/>
              <a:t>people-democratic</a:t>
            </a:r>
            <a:r>
              <a:rPr lang="cs-CZ" altLang="cs-CZ" sz="1800" dirty="0" smtClean="0"/>
              <a:t>“ </a:t>
            </a:r>
            <a:r>
              <a:rPr lang="cs-CZ" altLang="cs-CZ" sz="1800" dirty="0" err="1" smtClean="0"/>
              <a:t>republic</a:t>
            </a:r>
            <a:r>
              <a:rPr lang="cs-CZ" altLang="cs-CZ" sz="1800" dirty="0" smtClean="0"/>
              <a:t> </a:t>
            </a:r>
            <a:endParaRPr lang="cs-CZ" altLang="cs-CZ" sz="1800" dirty="0"/>
          </a:p>
          <a:p>
            <a:r>
              <a:rPr lang="cs-CZ" altLang="cs-CZ" sz="1800" dirty="0" smtClean="0"/>
              <a:t>Civil </a:t>
            </a:r>
            <a:r>
              <a:rPr lang="cs-CZ" altLang="cs-CZ" sz="1800" dirty="0" err="1" smtClean="0"/>
              <a:t>code</a:t>
            </a:r>
            <a:r>
              <a:rPr lang="cs-CZ" altLang="cs-CZ" sz="1800" dirty="0" smtClean="0"/>
              <a:t> 1950</a:t>
            </a:r>
          </a:p>
          <a:p>
            <a:r>
              <a:rPr lang="cs-CZ" altLang="cs-CZ" sz="1800" dirty="0" smtClean="0"/>
              <a:t>1960 – </a:t>
            </a:r>
            <a:r>
              <a:rPr lang="cs-CZ" altLang="cs-CZ" sz="1800" dirty="0" err="1" smtClean="0"/>
              <a:t>Socialistic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constitution</a:t>
            </a:r>
            <a:r>
              <a:rPr lang="cs-CZ" altLang="cs-CZ" sz="1800" dirty="0" smtClean="0"/>
              <a:t> – </a:t>
            </a:r>
            <a:r>
              <a:rPr lang="cs-CZ" altLang="cs-CZ" sz="1800" dirty="0" err="1" smtClean="0"/>
              <a:t>new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recodification</a:t>
            </a:r>
            <a:endParaRPr lang="cs-CZ" altLang="cs-CZ" sz="1800" dirty="0" smtClean="0"/>
          </a:p>
          <a:p>
            <a:r>
              <a:rPr lang="cs-CZ" altLang="cs-CZ" sz="1800" dirty="0" smtClean="0"/>
              <a:t>Civil </a:t>
            </a:r>
            <a:r>
              <a:rPr lang="cs-CZ" altLang="cs-CZ" sz="1800" dirty="0" err="1" smtClean="0"/>
              <a:t>code</a:t>
            </a:r>
            <a:r>
              <a:rPr lang="cs-CZ" altLang="cs-CZ" sz="1800" dirty="0" smtClean="0"/>
              <a:t> 1964</a:t>
            </a:r>
            <a:endParaRPr lang="cs-CZ" altLang="cs-CZ" sz="1800" dirty="0"/>
          </a:p>
          <a:p>
            <a:r>
              <a:rPr lang="cs-CZ" altLang="cs-CZ" sz="1800" dirty="0" smtClean="0"/>
              <a:t>1991 – </a:t>
            </a:r>
            <a:r>
              <a:rPr lang="cs-CZ" altLang="cs-CZ" sz="1800" dirty="0" err="1"/>
              <a:t>N</a:t>
            </a:r>
            <a:r>
              <a:rPr lang="cs-CZ" altLang="cs-CZ" sz="1800" dirty="0" err="1" smtClean="0"/>
              <a:t>ovelization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after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fall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communist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regime</a:t>
            </a:r>
            <a:r>
              <a:rPr lang="cs-CZ" altLang="cs-CZ" sz="1800" dirty="0" smtClean="0"/>
              <a:t> (1989)</a:t>
            </a:r>
          </a:p>
          <a:p>
            <a:r>
              <a:rPr lang="cs-CZ" altLang="cs-CZ" sz="1800" dirty="0" smtClean="0"/>
              <a:t>2012  - </a:t>
            </a:r>
            <a:r>
              <a:rPr lang="cs-CZ" altLang="cs-CZ" sz="1800" dirty="0"/>
              <a:t>N</a:t>
            </a:r>
            <a:r>
              <a:rPr lang="cs-CZ" altLang="cs-CZ" sz="1800" dirty="0" smtClean="0"/>
              <a:t>ew civil </a:t>
            </a:r>
            <a:r>
              <a:rPr lang="cs-CZ" altLang="cs-CZ" sz="1800" dirty="0" err="1" smtClean="0"/>
              <a:t>code</a:t>
            </a:r>
            <a:r>
              <a:rPr lang="cs-CZ" altLang="cs-CZ" sz="1800" dirty="0" smtClean="0"/>
              <a:t> (</a:t>
            </a:r>
            <a:r>
              <a:rPr lang="cs-CZ" altLang="cs-CZ" sz="1800" dirty="0" err="1" smtClean="0"/>
              <a:t>valid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from</a:t>
            </a:r>
            <a:r>
              <a:rPr lang="cs-CZ" altLang="cs-CZ" sz="1800" dirty="0" smtClean="0"/>
              <a:t> 2014)</a:t>
            </a:r>
            <a:endParaRPr lang="cs-CZ" altLang="cs-CZ" sz="1600" dirty="0"/>
          </a:p>
          <a:p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71B886-7C97-4C0D-BCD2-08F9E8496989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98525" y="1052736"/>
            <a:ext cx="7772400" cy="503237"/>
          </a:xfrm>
        </p:spPr>
        <p:txBody>
          <a:bodyPr/>
          <a:lstStyle/>
          <a:p>
            <a:r>
              <a:rPr lang="cs-CZ" dirty="0" smtClean="0"/>
              <a:t>ABGB  </a:t>
            </a:r>
            <a:r>
              <a:rPr lang="cs-CZ" dirty="0" err="1" smtClean="0"/>
              <a:t>characteristic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succession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251520" y="2084388"/>
            <a:ext cx="8280920" cy="4357687"/>
          </a:xfrm>
        </p:spPr>
        <p:txBody>
          <a:bodyPr/>
          <a:lstStyle/>
          <a:p>
            <a:pPr algn="just"/>
            <a:r>
              <a:rPr lang="cs-CZ" sz="1800" dirty="0" err="1" smtClean="0"/>
              <a:t>Built</a:t>
            </a:r>
            <a:r>
              <a:rPr lang="cs-CZ" sz="1800" dirty="0" smtClean="0"/>
              <a:t> on </a:t>
            </a:r>
            <a:r>
              <a:rPr lang="cs-CZ" sz="1800" dirty="0" err="1" smtClean="0"/>
              <a:t>continental</a:t>
            </a:r>
            <a:r>
              <a:rPr lang="cs-CZ" sz="1800" dirty="0" smtClean="0"/>
              <a:t> </a:t>
            </a:r>
            <a:r>
              <a:rPr lang="cs-CZ" sz="1800" dirty="0" err="1" smtClean="0"/>
              <a:t>tradition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reception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Roman </a:t>
            </a:r>
            <a:r>
              <a:rPr lang="cs-CZ" sz="1800" dirty="0" err="1" smtClean="0"/>
              <a:t>law</a:t>
            </a:r>
            <a:r>
              <a:rPr lang="cs-CZ" sz="1800" dirty="0" smtClean="0"/>
              <a:t> and natural </a:t>
            </a:r>
            <a:r>
              <a:rPr lang="cs-CZ" sz="1800" dirty="0" err="1" smtClean="0"/>
              <a:t>law</a:t>
            </a:r>
            <a:endParaRPr lang="cs-CZ" sz="1800" dirty="0" smtClean="0"/>
          </a:p>
          <a:p>
            <a:pPr algn="just"/>
            <a:r>
              <a:rPr lang="cs-CZ" sz="1800" dirty="0" smtClean="0"/>
              <a:t>Preference to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will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testator</a:t>
            </a:r>
            <a:r>
              <a:rPr lang="cs-CZ" sz="1800" dirty="0" smtClean="0"/>
              <a:t> - testament, </a:t>
            </a:r>
            <a:r>
              <a:rPr lang="cs-CZ" sz="1800" dirty="0" err="1" smtClean="0"/>
              <a:t>bequest</a:t>
            </a:r>
            <a:r>
              <a:rPr lang="cs-CZ" sz="1800" dirty="0" smtClean="0"/>
              <a:t> (</a:t>
            </a:r>
            <a:r>
              <a:rPr lang="cs-CZ" sz="1800" dirty="0" err="1" smtClean="0"/>
              <a:t>possible</a:t>
            </a:r>
            <a:r>
              <a:rPr lang="cs-CZ" sz="1800" dirty="0" smtClean="0"/>
              <a:t> to </a:t>
            </a:r>
            <a:r>
              <a:rPr lang="cs-CZ" sz="1800" dirty="0" err="1" smtClean="0"/>
              <a:t>exhaust</a:t>
            </a:r>
            <a:r>
              <a:rPr lang="cs-CZ" sz="1800" dirty="0" smtClean="0"/>
              <a:t> </a:t>
            </a:r>
            <a:r>
              <a:rPr lang="cs-CZ" sz="1800" dirty="0" err="1" smtClean="0"/>
              <a:t>all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estate</a:t>
            </a:r>
            <a:r>
              <a:rPr lang="cs-CZ" sz="1800" dirty="0" smtClean="0"/>
              <a:t>) + preference to </a:t>
            </a:r>
            <a:r>
              <a:rPr lang="cs-CZ" sz="1800" dirty="0" err="1" smtClean="0"/>
              <a:t>private</a:t>
            </a:r>
            <a:r>
              <a:rPr lang="cs-CZ" sz="1800" dirty="0" smtClean="0"/>
              <a:t> </a:t>
            </a:r>
            <a:r>
              <a:rPr lang="cs-CZ" sz="1800" dirty="0" err="1" smtClean="0"/>
              <a:t>acquisition</a:t>
            </a:r>
            <a:r>
              <a:rPr lang="cs-CZ" sz="1800" dirty="0" smtClean="0"/>
              <a:t> (</a:t>
            </a:r>
            <a:r>
              <a:rPr lang="cs-CZ" sz="1800" dirty="0" err="1" smtClean="0"/>
              <a:t>relatively</a:t>
            </a:r>
            <a:r>
              <a:rPr lang="cs-CZ" sz="1800" dirty="0" smtClean="0"/>
              <a:t> </a:t>
            </a:r>
            <a:r>
              <a:rPr lang="cs-CZ" sz="1800" dirty="0" err="1" smtClean="0"/>
              <a:t>little</a:t>
            </a:r>
            <a:r>
              <a:rPr lang="cs-CZ" sz="1800" dirty="0" smtClean="0"/>
              <a:t> </a:t>
            </a:r>
            <a:r>
              <a:rPr lang="cs-CZ" sz="1800" dirty="0" err="1" smtClean="0"/>
              <a:t>formal</a:t>
            </a:r>
            <a:r>
              <a:rPr lang="cs-CZ" sz="1800" dirty="0" smtClean="0"/>
              <a:t> </a:t>
            </a:r>
            <a:r>
              <a:rPr lang="cs-CZ" sz="1800" dirty="0" err="1" smtClean="0"/>
              <a:t>requirements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err="1" smtClean="0"/>
              <a:t>Inspiration</a:t>
            </a:r>
            <a:r>
              <a:rPr lang="cs-CZ" sz="1800" dirty="0" smtClean="0"/>
              <a:t> </a:t>
            </a:r>
            <a:r>
              <a:rPr lang="cs-CZ" sz="1800" dirty="0" err="1" smtClean="0"/>
              <a:t>from</a:t>
            </a:r>
            <a:r>
              <a:rPr lang="cs-CZ" sz="1800" dirty="0" smtClean="0"/>
              <a:t> </a:t>
            </a:r>
            <a:r>
              <a:rPr lang="cs-CZ" sz="1800" dirty="0" err="1"/>
              <a:t>G</a:t>
            </a:r>
            <a:r>
              <a:rPr lang="cs-CZ" sz="1800" dirty="0" err="1" smtClean="0"/>
              <a:t>erman</a:t>
            </a:r>
            <a:r>
              <a:rPr lang="cs-CZ" sz="1800" dirty="0" smtClean="0"/>
              <a:t> </a:t>
            </a:r>
            <a:r>
              <a:rPr lang="cs-CZ" sz="1800" dirty="0" err="1" smtClean="0"/>
              <a:t>law</a:t>
            </a:r>
            <a:r>
              <a:rPr lang="cs-CZ" sz="1800" dirty="0" smtClean="0"/>
              <a:t> – </a:t>
            </a:r>
            <a:r>
              <a:rPr lang="cs-CZ" sz="1800" dirty="0" err="1" smtClean="0"/>
              <a:t>contract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inheritance x </a:t>
            </a:r>
            <a:r>
              <a:rPr lang="cs-CZ" sz="1800" dirty="0" err="1" smtClean="0"/>
              <a:t>only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spouses</a:t>
            </a:r>
            <a:endParaRPr lang="cs-CZ" sz="1800" dirty="0" smtClean="0"/>
          </a:p>
          <a:p>
            <a:pPr algn="just"/>
            <a:r>
              <a:rPr lang="cs-CZ" sz="1800" dirty="0" smtClean="0"/>
              <a:t>Medieval </a:t>
            </a:r>
            <a:r>
              <a:rPr lang="cs-CZ" sz="1800" dirty="0" err="1" smtClean="0"/>
              <a:t>institutions</a:t>
            </a:r>
            <a:r>
              <a:rPr lang="cs-CZ" sz="1800" dirty="0" smtClean="0"/>
              <a:t> – „</a:t>
            </a:r>
            <a:r>
              <a:rPr lang="cs-CZ" sz="1800" dirty="0" err="1" smtClean="0"/>
              <a:t>aristocratic</a:t>
            </a:r>
            <a:r>
              <a:rPr lang="cs-CZ" sz="1800" dirty="0" smtClean="0"/>
              <a:t>“ </a:t>
            </a:r>
            <a:r>
              <a:rPr lang="cs-CZ" sz="1800" dirty="0" err="1" smtClean="0"/>
              <a:t>fideicommissum</a:t>
            </a:r>
            <a:r>
              <a:rPr lang="cs-CZ" sz="1800" dirty="0" smtClean="0"/>
              <a:t> (on </a:t>
            </a:r>
            <a:r>
              <a:rPr lang="cs-CZ" sz="1800" dirty="0" err="1" smtClean="0"/>
              <a:t>our</a:t>
            </a:r>
            <a:r>
              <a:rPr lang="cs-CZ" sz="1800" dirty="0" smtClean="0"/>
              <a:t> </a:t>
            </a:r>
            <a:r>
              <a:rPr lang="cs-CZ" sz="1800" dirty="0" err="1" smtClean="0"/>
              <a:t>territory</a:t>
            </a:r>
            <a:r>
              <a:rPr lang="cs-CZ" sz="1800" dirty="0" smtClean="0"/>
              <a:t> </a:t>
            </a:r>
            <a:r>
              <a:rPr lang="cs-CZ" sz="1800" dirty="0" err="1" smtClean="0"/>
              <a:t>cancelled</a:t>
            </a:r>
            <a:r>
              <a:rPr lang="cs-CZ" sz="1800" dirty="0" smtClean="0"/>
              <a:t> by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Act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1925)</a:t>
            </a:r>
          </a:p>
          <a:p>
            <a:pPr algn="just"/>
            <a:r>
              <a:rPr lang="cs-CZ" sz="1800" dirty="0" err="1" smtClean="0"/>
              <a:t>Liability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debts</a:t>
            </a:r>
            <a:r>
              <a:rPr lang="cs-CZ" sz="1800" dirty="0" smtClean="0"/>
              <a:t> – </a:t>
            </a:r>
            <a:r>
              <a:rPr lang="cs-CZ" sz="1800" dirty="0" err="1" smtClean="0"/>
              <a:t>complete</a:t>
            </a:r>
            <a:r>
              <a:rPr lang="cs-CZ" sz="1800" dirty="0" smtClean="0"/>
              <a:t> </a:t>
            </a:r>
            <a:r>
              <a:rPr lang="cs-CZ" sz="1800" dirty="0" err="1" smtClean="0"/>
              <a:t>except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inventory</a:t>
            </a:r>
            <a:endParaRPr lang="cs-CZ" sz="1800" dirty="0"/>
          </a:p>
          <a:p>
            <a:pPr algn="just"/>
            <a:r>
              <a:rPr lang="cs-CZ" sz="1800" dirty="0" smtClean="0"/>
              <a:t>„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Liberal</a:t>
            </a:r>
            <a:r>
              <a:rPr lang="cs-CZ" sz="1800" dirty="0" smtClean="0"/>
              <a:t> Spirit“ – </a:t>
            </a:r>
            <a:r>
              <a:rPr lang="cs-CZ" sz="1800" dirty="0" err="1" smtClean="0"/>
              <a:t>combination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/>
              <a:t>delinquent</a:t>
            </a:r>
            <a:r>
              <a:rPr lang="cs-CZ" sz="1800" dirty="0"/>
              <a:t> </a:t>
            </a:r>
            <a:r>
              <a:rPr lang="cs-CZ" sz="1800" dirty="0" err="1"/>
              <a:t>reasons</a:t>
            </a:r>
            <a:r>
              <a:rPr lang="cs-CZ" sz="1800" dirty="0"/>
              <a:t> </a:t>
            </a:r>
            <a:r>
              <a:rPr lang="cs-CZ" sz="1800" dirty="0" smtClean="0"/>
              <a:t>(</a:t>
            </a:r>
            <a:r>
              <a:rPr lang="cs-CZ" sz="1800" dirty="0" err="1" smtClean="0"/>
              <a:t>all</a:t>
            </a:r>
            <a:r>
              <a:rPr lang="cs-CZ" sz="1800" dirty="0" smtClean="0"/>
              <a:t> </a:t>
            </a:r>
            <a:r>
              <a:rPr lang="cs-CZ" sz="1800" dirty="0" err="1" smtClean="0"/>
              <a:t>three</a:t>
            </a:r>
            <a:r>
              <a:rPr lang="cs-CZ" sz="1800" dirty="0" smtClean="0"/>
              <a:t> </a:t>
            </a:r>
            <a:r>
              <a:rPr lang="cs-CZ" sz="1800" dirty="0" err="1" smtClean="0"/>
              <a:t>ones</a:t>
            </a:r>
            <a:r>
              <a:rPr lang="cs-CZ" sz="1800" dirty="0" smtClean="0"/>
              <a:t>, </a:t>
            </a:r>
            <a:r>
              <a:rPr lang="cs-CZ" sz="1800" dirty="0" err="1" smtClean="0"/>
              <a:t>alternatively</a:t>
            </a:r>
            <a:r>
              <a:rPr lang="cs-CZ" sz="1800" dirty="0" smtClean="0"/>
              <a:t> more </a:t>
            </a:r>
            <a:r>
              <a:rPr lang="cs-CZ" sz="1800" dirty="0" err="1" smtClean="0"/>
              <a:t>testaments</a:t>
            </a:r>
            <a:r>
              <a:rPr lang="cs-CZ" sz="1800" dirty="0" smtClean="0"/>
              <a:t> </a:t>
            </a:r>
            <a:r>
              <a:rPr lang="cs-CZ" sz="1800" dirty="0" err="1" smtClean="0"/>
              <a:t>side</a:t>
            </a:r>
            <a:r>
              <a:rPr lang="cs-CZ" sz="1800" dirty="0" smtClean="0"/>
              <a:t> by </a:t>
            </a:r>
            <a:r>
              <a:rPr lang="cs-CZ" sz="1800" dirty="0" err="1" smtClean="0"/>
              <a:t>side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smtClean="0"/>
              <a:t>1811-1917 – </a:t>
            </a:r>
            <a:r>
              <a:rPr lang="cs-CZ" sz="1800" dirty="0" err="1" smtClean="0"/>
              <a:t>possibility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 </a:t>
            </a:r>
            <a:r>
              <a:rPr lang="cs-CZ" sz="1800" dirty="0" err="1" smtClean="0"/>
              <a:t>derogating</a:t>
            </a:r>
            <a:r>
              <a:rPr lang="cs-CZ" sz="1800" dirty="0" smtClean="0"/>
              <a:t> </a:t>
            </a:r>
            <a:r>
              <a:rPr lang="cs-CZ" sz="1800" dirty="0" err="1" smtClean="0"/>
              <a:t>clause</a:t>
            </a:r>
            <a:r>
              <a:rPr lang="cs-CZ" sz="1800" dirty="0" smtClean="0"/>
              <a:t> – in case </a:t>
            </a:r>
            <a:r>
              <a:rPr lang="cs-CZ" sz="1800" dirty="0" err="1" smtClean="0"/>
              <a:t>testator´s</a:t>
            </a:r>
            <a:r>
              <a:rPr lang="cs-CZ" sz="1800" dirty="0" smtClean="0"/>
              <a:t> </a:t>
            </a:r>
            <a:r>
              <a:rPr lang="cs-CZ" sz="1800" dirty="0" err="1" smtClean="0"/>
              <a:t>newer</a:t>
            </a:r>
            <a:r>
              <a:rPr lang="cs-CZ" sz="1800" dirty="0" smtClean="0"/>
              <a:t> </a:t>
            </a:r>
            <a:r>
              <a:rPr lang="cs-CZ" sz="1800" dirty="0" err="1" smtClean="0"/>
              <a:t>will</a:t>
            </a:r>
            <a:r>
              <a:rPr lang="cs-CZ" sz="1800" dirty="0" smtClean="0"/>
              <a:t> </a:t>
            </a:r>
            <a:r>
              <a:rPr lang="cs-CZ" sz="1800" dirty="0" err="1" smtClean="0"/>
              <a:t>did</a:t>
            </a:r>
            <a:r>
              <a:rPr lang="cs-CZ" sz="1800" dirty="0" smtClean="0"/>
              <a:t> not </a:t>
            </a:r>
            <a:r>
              <a:rPr lang="cs-CZ" sz="1800" dirty="0" err="1" smtClean="0"/>
              <a:t>fulfil</a:t>
            </a:r>
            <a:r>
              <a:rPr lang="cs-CZ" sz="1800" dirty="0" smtClean="0"/>
              <a:t> </a:t>
            </a:r>
            <a:r>
              <a:rPr lang="cs-CZ" sz="1800" dirty="0" err="1" smtClean="0"/>
              <a:t>requirement</a:t>
            </a:r>
            <a:r>
              <a:rPr lang="cs-CZ" sz="1800" dirty="0" smtClean="0"/>
              <a:t> set by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older</a:t>
            </a:r>
            <a:r>
              <a:rPr lang="cs-CZ" sz="1800" dirty="0" smtClean="0"/>
              <a:t> </a:t>
            </a:r>
            <a:r>
              <a:rPr lang="cs-CZ" sz="1800" dirty="0" err="1" smtClean="0"/>
              <a:t>will</a:t>
            </a:r>
            <a:r>
              <a:rPr lang="cs-CZ" sz="1800" dirty="0" smtClean="0"/>
              <a:t>, </a:t>
            </a:r>
            <a:r>
              <a:rPr lang="cs-CZ" sz="1800" dirty="0" err="1" smtClean="0"/>
              <a:t>then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older</a:t>
            </a:r>
            <a:r>
              <a:rPr lang="cs-CZ" sz="1800" dirty="0" smtClean="0"/>
              <a:t> </a:t>
            </a:r>
            <a:r>
              <a:rPr lang="cs-CZ" sz="1800" dirty="0" err="1" smtClean="0"/>
              <a:t>will</a:t>
            </a:r>
            <a:r>
              <a:rPr lang="cs-CZ" sz="1800" dirty="0" smtClean="0"/>
              <a:t> </a:t>
            </a:r>
            <a:r>
              <a:rPr lang="cs-CZ" sz="1800" dirty="0" err="1" smtClean="0"/>
              <a:t>was</a:t>
            </a:r>
            <a:r>
              <a:rPr lang="cs-CZ" sz="1800" dirty="0" smtClean="0"/>
              <a:t> </a:t>
            </a:r>
            <a:r>
              <a:rPr lang="cs-CZ" sz="1800" dirty="0" err="1" smtClean="0"/>
              <a:t>valid</a:t>
            </a:r>
            <a:r>
              <a:rPr lang="cs-CZ" sz="1800" dirty="0"/>
              <a:t> </a:t>
            </a:r>
            <a:r>
              <a:rPr lang="cs-CZ" sz="1800" dirty="0" smtClean="0"/>
              <a:t>(</a:t>
            </a:r>
            <a:r>
              <a:rPr lang="cs-CZ" sz="1800" dirty="0" err="1" smtClean="0"/>
              <a:t>it</a:t>
            </a:r>
            <a:r>
              <a:rPr lang="cs-CZ" sz="1800" dirty="0" smtClean="0"/>
              <a:t> </a:t>
            </a:r>
            <a:r>
              <a:rPr lang="cs-CZ" sz="1800" dirty="0" err="1" smtClean="0"/>
              <a:t>should</a:t>
            </a:r>
            <a:r>
              <a:rPr lang="cs-CZ" sz="1800" dirty="0" smtClean="0"/>
              <a:t> </a:t>
            </a:r>
            <a:r>
              <a:rPr lang="cs-CZ" sz="1800" dirty="0" err="1" smtClean="0"/>
              <a:t>be</a:t>
            </a:r>
            <a:r>
              <a:rPr lang="cs-CZ" sz="1800" dirty="0" smtClean="0"/>
              <a:t> </a:t>
            </a:r>
            <a:r>
              <a:rPr lang="cs-CZ" sz="1800" dirty="0" err="1"/>
              <a:t>allegedly</a:t>
            </a:r>
            <a:r>
              <a:rPr lang="cs-CZ" sz="1800" dirty="0"/>
              <a:t> </a:t>
            </a:r>
            <a:r>
              <a:rPr lang="cs-CZ" sz="1800" dirty="0" smtClean="0"/>
              <a:t>a </a:t>
            </a:r>
            <a:r>
              <a:rPr lang="cs-CZ" sz="1800" dirty="0" err="1" smtClean="0"/>
              <a:t>protection</a:t>
            </a:r>
            <a:r>
              <a:rPr lang="cs-CZ" sz="1800" dirty="0" smtClean="0"/>
              <a:t> </a:t>
            </a:r>
            <a:r>
              <a:rPr lang="cs-CZ" sz="1800" dirty="0" err="1" smtClean="0"/>
              <a:t>against</a:t>
            </a:r>
            <a:r>
              <a:rPr lang="cs-CZ" sz="1800" dirty="0" smtClean="0"/>
              <a:t> </a:t>
            </a:r>
            <a:r>
              <a:rPr lang="cs-CZ" sz="1800" dirty="0" err="1" smtClean="0"/>
              <a:t>enforced</a:t>
            </a:r>
            <a:r>
              <a:rPr lang="cs-CZ" sz="1800" dirty="0" smtClean="0"/>
              <a:t> </a:t>
            </a:r>
            <a:r>
              <a:rPr lang="cs-CZ" sz="1800" dirty="0" err="1" smtClean="0"/>
              <a:t>wills</a:t>
            </a:r>
            <a:r>
              <a:rPr lang="cs-CZ" sz="1800" dirty="0" smtClean="0"/>
              <a:t>) – </a:t>
            </a:r>
            <a:r>
              <a:rPr lang="cs-CZ" sz="1800" dirty="0" err="1" smtClean="0"/>
              <a:t>cancelled</a:t>
            </a:r>
            <a:r>
              <a:rPr lang="cs-CZ" sz="1800" dirty="0" smtClean="0"/>
              <a:t> by III. </a:t>
            </a:r>
            <a:r>
              <a:rPr lang="cs-CZ" sz="1800" dirty="0" err="1" smtClean="0"/>
              <a:t>Amendment</a:t>
            </a:r>
            <a:r>
              <a:rPr lang="cs-CZ" sz="1800" dirty="0" smtClean="0"/>
              <a:t> 1917</a:t>
            </a:r>
            <a:endParaRPr lang="cs-CZ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2361456" cy="503237"/>
          </a:xfrm>
        </p:spPr>
        <p:txBody>
          <a:bodyPr/>
          <a:lstStyle/>
          <a:p>
            <a:r>
              <a:rPr lang="cs-CZ" b="1" dirty="0" err="1" smtClean="0"/>
              <a:t>Hungary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8064896" cy="4357687"/>
          </a:xfrm>
        </p:spPr>
        <p:txBody>
          <a:bodyPr/>
          <a:lstStyle/>
          <a:p>
            <a:r>
              <a:rPr lang="cs-CZ" sz="2400" dirty="0" err="1" smtClean="0"/>
              <a:t>Custom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r>
              <a:rPr lang="cs-CZ" sz="2400" dirty="0" smtClean="0"/>
              <a:t> + </a:t>
            </a:r>
            <a:r>
              <a:rPr lang="cs-CZ" sz="2400" dirty="0" err="1" smtClean="0"/>
              <a:t>special</a:t>
            </a:r>
            <a:r>
              <a:rPr lang="cs-CZ" sz="2400" dirty="0" smtClean="0"/>
              <a:t> </a:t>
            </a:r>
            <a:r>
              <a:rPr lang="cs-CZ" sz="2400" dirty="0" err="1" smtClean="0"/>
              <a:t>acts</a:t>
            </a:r>
            <a:endParaRPr lang="cs-CZ" sz="2400" dirty="0" smtClean="0"/>
          </a:p>
          <a:p>
            <a:r>
              <a:rPr lang="cs-CZ" sz="2400" dirty="0" err="1" smtClean="0"/>
              <a:t>Act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formal</a:t>
            </a:r>
            <a:r>
              <a:rPr lang="cs-CZ" sz="2400" dirty="0" smtClean="0"/>
              <a:t> </a:t>
            </a:r>
            <a:r>
              <a:rPr lang="cs-CZ" sz="2400" dirty="0" err="1" smtClean="0"/>
              <a:t>requirements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testament</a:t>
            </a:r>
          </a:p>
          <a:p>
            <a:r>
              <a:rPr lang="cs-CZ" sz="2400" dirty="0" smtClean="0"/>
              <a:t>Preference </a:t>
            </a:r>
            <a:r>
              <a:rPr lang="cs-CZ" sz="2400" dirty="0"/>
              <a:t>to public </a:t>
            </a:r>
            <a:r>
              <a:rPr lang="cs-CZ" sz="2400" dirty="0" err="1"/>
              <a:t>acquisition</a:t>
            </a:r>
            <a:r>
              <a:rPr lang="cs-CZ" sz="2400" dirty="0"/>
              <a:t> </a:t>
            </a:r>
            <a:r>
              <a:rPr lang="cs-CZ" sz="2400" dirty="0" err="1" smtClean="0"/>
              <a:t>over</a:t>
            </a:r>
            <a:r>
              <a:rPr lang="cs-CZ" sz="2400" dirty="0" smtClean="0"/>
              <a:t> </a:t>
            </a:r>
            <a:r>
              <a:rPr lang="cs-CZ" sz="2400" dirty="0" err="1" smtClean="0"/>
              <a:t>notary</a:t>
            </a:r>
            <a:endParaRPr lang="cs-CZ" sz="2400" dirty="0" smtClean="0"/>
          </a:p>
          <a:p>
            <a:r>
              <a:rPr lang="cs-CZ" sz="2400" dirty="0" err="1" smtClean="0"/>
              <a:t>Specific</a:t>
            </a:r>
            <a:r>
              <a:rPr lang="cs-CZ" sz="2400" dirty="0" smtClean="0"/>
              <a:t> </a:t>
            </a:r>
            <a:r>
              <a:rPr lang="cs-CZ" sz="2400" dirty="0" err="1" smtClean="0"/>
              <a:t>institutions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medieval </a:t>
            </a:r>
            <a:r>
              <a:rPr lang="cs-CZ" sz="2400" dirty="0" err="1" smtClean="0"/>
              <a:t>law</a:t>
            </a:r>
            <a:r>
              <a:rPr lang="cs-CZ" sz="2400" dirty="0" smtClean="0"/>
              <a:t>: </a:t>
            </a:r>
          </a:p>
          <a:p>
            <a:r>
              <a:rPr lang="cs-CZ" sz="2400" dirty="0" smtClean="0"/>
              <a:t>Materna </a:t>
            </a:r>
            <a:r>
              <a:rPr lang="cs-CZ" sz="2400" dirty="0" err="1" smtClean="0"/>
              <a:t>maternis</a:t>
            </a:r>
            <a:r>
              <a:rPr lang="cs-CZ" sz="2400" dirty="0" smtClean="0"/>
              <a:t> – </a:t>
            </a:r>
            <a:r>
              <a:rPr lang="cs-CZ" sz="2400" dirty="0" err="1" smtClean="0"/>
              <a:t>paterna</a:t>
            </a:r>
            <a:r>
              <a:rPr lang="cs-CZ" sz="2400" dirty="0" smtClean="0"/>
              <a:t> </a:t>
            </a:r>
            <a:r>
              <a:rPr lang="cs-CZ" sz="2400" dirty="0" err="1" smtClean="0"/>
              <a:t>paternis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spouses</a:t>
            </a:r>
            <a:r>
              <a:rPr lang="cs-CZ" sz="2400" dirty="0" smtClean="0"/>
              <a:t> do not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err="1" smtClean="0"/>
              <a:t>children</a:t>
            </a:r>
            <a:r>
              <a:rPr lang="cs-CZ" sz="2400" dirty="0" smtClean="0"/>
              <a:t>,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property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deceased</a:t>
            </a:r>
            <a:r>
              <a:rPr lang="cs-CZ" sz="2400" dirty="0" smtClean="0"/>
              <a:t> </a:t>
            </a:r>
            <a:r>
              <a:rPr lang="cs-CZ" sz="2400" dirty="0" err="1" smtClean="0"/>
              <a:t>spouse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not </a:t>
            </a:r>
            <a:r>
              <a:rPr lang="cs-CZ" sz="2400" dirty="0" err="1" smtClean="0"/>
              <a:t>transferred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spouse</a:t>
            </a:r>
            <a:r>
              <a:rPr lang="cs-CZ" sz="2400" dirty="0" smtClean="0"/>
              <a:t>.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property</a:t>
            </a:r>
            <a:r>
              <a:rPr lang="cs-CZ" sz="2400" dirty="0" smtClean="0"/>
              <a:t> </a:t>
            </a:r>
            <a:r>
              <a:rPr lang="cs-CZ" sz="2400" dirty="0" err="1" smtClean="0"/>
              <a:t>returns</a:t>
            </a:r>
            <a:r>
              <a:rPr lang="cs-CZ" sz="2400" dirty="0" smtClean="0"/>
              <a:t> </a:t>
            </a:r>
            <a:r>
              <a:rPr lang="cs-CZ" sz="2400" dirty="0" err="1" smtClean="0"/>
              <a:t>back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original</a:t>
            </a:r>
            <a:r>
              <a:rPr lang="cs-CZ" sz="2400" dirty="0" smtClean="0"/>
              <a:t> </a:t>
            </a:r>
            <a:r>
              <a:rPr lang="cs-CZ" sz="2400" dirty="0" err="1" smtClean="0"/>
              <a:t>family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deceased</a:t>
            </a:r>
            <a:r>
              <a:rPr lang="cs-CZ" sz="2400" dirty="0" smtClean="0"/>
              <a:t> </a:t>
            </a:r>
            <a:r>
              <a:rPr lang="cs-CZ" sz="2400" dirty="0" err="1" smtClean="0"/>
              <a:t>spouse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Limited </a:t>
            </a:r>
            <a:r>
              <a:rPr lang="cs-CZ" sz="2400" dirty="0" err="1" smtClean="0"/>
              <a:t>liability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debts</a:t>
            </a:r>
            <a:endParaRPr lang="cs-CZ" sz="2400" dirty="0" smtClean="0"/>
          </a:p>
          <a:p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503E-4EE0-4DF5-A814-FDBA7C26F29E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91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71B886-7C97-4C0D-BCD2-08F9E8496989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BGB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23528" y="1773238"/>
            <a:ext cx="8348985" cy="4357687"/>
          </a:xfrm>
        </p:spPr>
        <p:txBody>
          <a:bodyPr/>
          <a:lstStyle/>
          <a:p>
            <a:r>
              <a:rPr lang="cs-CZ" sz="2000" dirty="0" smtClean="0"/>
              <a:t>New </a:t>
            </a:r>
            <a:r>
              <a:rPr lang="cs-CZ" sz="2000" dirty="0" err="1" smtClean="0"/>
              <a:t>classification</a:t>
            </a:r>
            <a:r>
              <a:rPr lang="cs-CZ" sz="2000" dirty="0" smtClean="0"/>
              <a:t> in </a:t>
            </a:r>
            <a:r>
              <a:rPr lang="cs-CZ" sz="2000" dirty="0" err="1" smtClean="0"/>
              <a:t>comparison</a:t>
            </a:r>
            <a:r>
              <a:rPr lang="cs-CZ" sz="2000" dirty="0" smtClean="0"/>
              <a:t> to ABGB</a:t>
            </a:r>
          </a:p>
          <a:p>
            <a:r>
              <a:rPr lang="cs-CZ" sz="2000" dirty="0" smtClean="0"/>
              <a:t>BGB </a:t>
            </a:r>
            <a:r>
              <a:rPr lang="cs-CZ" sz="2000" dirty="0" err="1" smtClean="0"/>
              <a:t>respects</a:t>
            </a:r>
            <a:r>
              <a:rPr lang="cs-CZ" sz="2000" dirty="0" smtClean="0"/>
              <a:t> </a:t>
            </a:r>
            <a:r>
              <a:rPr lang="cs-CZ" sz="2000" dirty="0" err="1" smtClean="0"/>
              <a:t>disposition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will</a:t>
            </a:r>
            <a:endParaRPr lang="cs-CZ" sz="2000" dirty="0" smtClean="0"/>
          </a:p>
          <a:p>
            <a:r>
              <a:rPr lang="cs-CZ" sz="2000" dirty="0" smtClean="0"/>
              <a:t>Public testament </a:t>
            </a:r>
            <a:r>
              <a:rPr lang="cs-CZ" sz="2000" dirty="0" err="1" smtClean="0"/>
              <a:t>preferred</a:t>
            </a:r>
            <a:r>
              <a:rPr lang="cs-CZ" sz="2000" dirty="0" smtClean="0"/>
              <a:t> – </a:t>
            </a:r>
            <a:r>
              <a:rPr lang="cs-CZ" sz="2000" dirty="0" err="1" smtClean="0"/>
              <a:t>private</a:t>
            </a:r>
            <a:r>
              <a:rPr lang="cs-CZ" sz="2000" dirty="0" smtClean="0"/>
              <a:t> testament and </a:t>
            </a:r>
            <a:r>
              <a:rPr lang="cs-CZ" sz="2000" dirty="0" err="1" smtClean="0"/>
              <a:t>private</a:t>
            </a:r>
            <a:r>
              <a:rPr lang="cs-CZ" sz="2000" dirty="0" smtClean="0"/>
              <a:t> </a:t>
            </a:r>
            <a:r>
              <a:rPr lang="cs-CZ" sz="2000" dirty="0" err="1" smtClean="0"/>
              <a:t>holographic</a:t>
            </a:r>
            <a:r>
              <a:rPr lang="cs-CZ" sz="2000" dirty="0" smtClean="0"/>
              <a:t> testament </a:t>
            </a:r>
            <a:r>
              <a:rPr lang="cs-CZ" sz="2000" dirty="0" err="1" smtClean="0"/>
              <a:t>were</a:t>
            </a:r>
            <a:r>
              <a:rPr lang="cs-CZ" sz="2000" dirty="0" smtClean="0"/>
              <a:t> not </a:t>
            </a:r>
            <a:r>
              <a:rPr lang="cs-CZ" sz="2000" dirty="0" err="1" smtClean="0"/>
              <a:t>possible</a:t>
            </a:r>
            <a:r>
              <a:rPr lang="cs-CZ" sz="2000" dirty="0" smtClean="0"/>
              <a:t> </a:t>
            </a:r>
            <a:r>
              <a:rPr lang="cs-CZ" sz="2000" dirty="0" err="1" smtClean="0"/>
              <a:t>even</a:t>
            </a:r>
            <a:r>
              <a:rPr lang="cs-CZ" sz="2000" dirty="0" smtClean="0"/>
              <a:t>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original</a:t>
            </a:r>
            <a:r>
              <a:rPr lang="cs-CZ" sz="2000" dirty="0" smtClean="0"/>
              <a:t> </a:t>
            </a:r>
            <a:r>
              <a:rPr lang="cs-CZ" sz="2000" dirty="0" err="1" smtClean="0"/>
              <a:t>proposal</a:t>
            </a:r>
            <a:r>
              <a:rPr lang="cs-CZ" sz="2000" dirty="0" smtClean="0"/>
              <a:t> (influence </a:t>
            </a:r>
            <a:r>
              <a:rPr lang="cs-CZ" sz="2000" dirty="0" err="1" smtClean="0"/>
              <a:t>of</a:t>
            </a:r>
            <a:r>
              <a:rPr lang="cs-CZ" sz="2000" dirty="0" smtClean="0"/>
              <a:t> ALR, </a:t>
            </a:r>
            <a:r>
              <a:rPr lang="cs-CZ" sz="2000" dirty="0" err="1" smtClean="0"/>
              <a:t>legacy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justinian</a:t>
            </a:r>
            <a:r>
              <a:rPr lang="cs-CZ" sz="2000" dirty="0" smtClean="0"/>
              <a:t> </a:t>
            </a:r>
            <a:r>
              <a:rPr lang="cs-CZ" sz="2000" dirty="0" err="1" smtClean="0"/>
              <a:t>tradition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Inheritance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 – </a:t>
            </a:r>
            <a:r>
              <a:rPr lang="cs-CZ" sz="2000" dirty="0" err="1" smtClean="0"/>
              <a:t>possible</a:t>
            </a:r>
            <a:r>
              <a:rPr lang="cs-CZ" sz="2000" dirty="0" smtClean="0"/>
              <a:t> to make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anyone</a:t>
            </a:r>
            <a:endParaRPr lang="cs-CZ" sz="2000" dirty="0" smtClean="0"/>
          </a:p>
          <a:p>
            <a:r>
              <a:rPr lang="cs-CZ" sz="2000" dirty="0" err="1" smtClean="0"/>
              <a:t>Nazi</a:t>
            </a:r>
            <a:r>
              <a:rPr lang="cs-CZ" sz="2000" dirty="0" smtClean="0"/>
              <a:t> </a:t>
            </a:r>
            <a:r>
              <a:rPr lang="cs-CZ" sz="2000" dirty="0" err="1" smtClean="0"/>
              <a:t>regime</a:t>
            </a:r>
            <a:r>
              <a:rPr lang="cs-CZ" sz="2000" dirty="0" smtClean="0"/>
              <a:t> (</a:t>
            </a:r>
            <a:r>
              <a:rPr lang="cs-CZ" sz="2000" dirty="0" err="1" smtClean="0"/>
              <a:t>amendment</a:t>
            </a:r>
            <a:r>
              <a:rPr lang="cs-CZ" sz="2000" dirty="0" smtClean="0"/>
              <a:t> 1938)</a:t>
            </a:r>
          </a:p>
          <a:p>
            <a:r>
              <a:rPr lang="cs-CZ" sz="2000" dirty="0" smtClean="0"/>
              <a:t>– </a:t>
            </a:r>
            <a:r>
              <a:rPr lang="cs-CZ" sz="2000" dirty="0" err="1" smtClean="0"/>
              <a:t>reflection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rasial</a:t>
            </a:r>
            <a:r>
              <a:rPr lang="cs-CZ" sz="2000" dirty="0" smtClean="0"/>
              <a:t> </a:t>
            </a:r>
            <a:r>
              <a:rPr lang="cs-CZ" sz="2000" dirty="0" err="1" smtClean="0"/>
              <a:t>regulations</a:t>
            </a:r>
            <a:r>
              <a:rPr lang="cs-CZ" sz="2000" dirty="0" smtClean="0"/>
              <a:t> x </a:t>
            </a:r>
            <a:r>
              <a:rPr lang="cs-CZ" sz="2000" dirty="0" err="1" smtClean="0"/>
              <a:t>changes</a:t>
            </a:r>
            <a:r>
              <a:rPr lang="cs-CZ" sz="2000" dirty="0" smtClean="0"/>
              <a:t> </a:t>
            </a:r>
            <a:r>
              <a:rPr lang="cs-CZ" sz="2000" dirty="0" err="1" smtClean="0"/>
              <a:t>were</a:t>
            </a:r>
            <a:r>
              <a:rPr lang="cs-CZ" sz="2000" dirty="0" smtClean="0"/>
              <a:t> not as big as in </a:t>
            </a:r>
            <a:r>
              <a:rPr lang="cs-CZ" sz="2000" dirty="0" err="1" smtClean="0"/>
              <a:t>other</a:t>
            </a:r>
            <a:r>
              <a:rPr lang="cs-CZ" sz="2000" dirty="0" smtClean="0"/>
              <a:t> </a:t>
            </a:r>
            <a:r>
              <a:rPr lang="cs-CZ" sz="2000" dirty="0" err="1" smtClean="0"/>
              <a:t>law</a:t>
            </a:r>
            <a:r>
              <a:rPr lang="cs-CZ" sz="2000" dirty="0" smtClean="0"/>
              <a:t> </a:t>
            </a:r>
            <a:r>
              <a:rPr lang="cs-CZ" sz="2000" dirty="0" err="1" smtClean="0"/>
              <a:t>areas</a:t>
            </a:r>
            <a:endParaRPr lang="cs-CZ" sz="2000" dirty="0" smtClean="0"/>
          </a:p>
          <a:p>
            <a:r>
              <a:rPr lang="cs-CZ" sz="2000" dirty="0" smtClean="0"/>
              <a:t>-</a:t>
            </a:r>
            <a:r>
              <a:rPr lang="cs-CZ" sz="2000" dirty="0" err="1" smtClean="0"/>
              <a:t>mitigation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formal</a:t>
            </a:r>
            <a:r>
              <a:rPr lang="cs-CZ" sz="2000" dirty="0" smtClean="0"/>
              <a:t> </a:t>
            </a:r>
            <a:r>
              <a:rPr lang="cs-CZ" sz="2000" dirty="0" err="1" smtClean="0"/>
              <a:t>requirements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holographic</a:t>
            </a:r>
            <a:r>
              <a:rPr lang="cs-CZ" sz="2000" dirty="0" smtClean="0"/>
              <a:t> </a:t>
            </a:r>
            <a:r>
              <a:rPr lang="cs-CZ" sz="2000" dirty="0" err="1" smtClean="0"/>
              <a:t>testaments</a:t>
            </a:r>
            <a:r>
              <a:rPr lang="cs-CZ" sz="2000" dirty="0" smtClean="0"/>
              <a:t> (</a:t>
            </a:r>
            <a:r>
              <a:rPr lang="cs-CZ" sz="2000" dirty="0" err="1" smtClean="0"/>
              <a:t>personal</a:t>
            </a:r>
            <a:r>
              <a:rPr lang="cs-CZ" sz="2000" dirty="0" smtClean="0"/>
              <a:t> </a:t>
            </a:r>
            <a:r>
              <a:rPr lang="cs-CZ" sz="2000" dirty="0" err="1" smtClean="0"/>
              <a:t>wish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A. H. – influence </a:t>
            </a:r>
            <a:r>
              <a:rPr lang="cs-CZ" sz="2000" dirty="0" err="1" smtClean="0"/>
              <a:t>of</a:t>
            </a:r>
            <a:r>
              <a:rPr lang="cs-CZ" sz="2000" dirty="0" smtClean="0"/>
              <a:t> ABGB) – </a:t>
            </a:r>
            <a:r>
              <a:rPr lang="cs-CZ" sz="2000" dirty="0" err="1" smtClean="0"/>
              <a:t>preserved</a:t>
            </a:r>
            <a:r>
              <a:rPr lang="cs-CZ" sz="2000" dirty="0" smtClean="0"/>
              <a:t> to </a:t>
            </a:r>
            <a:r>
              <a:rPr lang="cs-CZ" sz="2000" dirty="0" err="1" smtClean="0"/>
              <a:t>this</a:t>
            </a:r>
            <a:r>
              <a:rPr lang="cs-CZ" sz="2000" dirty="0" smtClean="0"/>
              <a:t> </a:t>
            </a:r>
            <a:r>
              <a:rPr lang="cs-CZ" sz="2000" dirty="0" err="1" smtClean="0"/>
              <a:t>day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15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72400" cy="503237"/>
          </a:xfrm>
        </p:spPr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od </a:t>
            </a:r>
            <a:r>
              <a:rPr lang="cs-CZ" dirty="0" err="1" smtClean="0"/>
              <a:t>succession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ommunist</a:t>
            </a:r>
            <a:r>
              <a:rPr lang="cs-CZ" dirty="0" smtClean="0"/>
              <a:t> bloc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7560840" cy="4824536"/>
          </a:xfrm>
        </p:spPr>
        <p:txBody>
          <a:bodyPr/>
          <a:lstStyle/>
          <a:p>
            <a:r>
              <a:rPr lang="cs-CZ" sz="1600" dirty="0" smtClean="0"/>
              <a:t>SSSR</a:t>
            </a:r>
          </a:p>
          <a:p>
            <a:r>
              <a:rPr lang="cs-CZ" sz="1600" dirty="0" smtClean="0"/>
              <a:t> – </a:t>
            </a:r>
            <a:r>
              <a:rPr lang="cs-CZ" sz="1600" dirty="0" err="1"/>
              <a:t>D</a:t>
            </a:r>
            <a:r>
              <a:rPr lang="cs-CZ" sz="1600" dirty="0" err="1" smtClean="0"/>
              <a:t>ecree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27</a:t>
            </a:r>
            <a:r>
              <a:rPr lang="cs-CZ" sz="1600" dirty="0"/>
              <a:t> </a:t>
            </a:r>
            <a:r>
              <a:rPr lang="cs-CZ" sz="1600" dirty="0" err="1" smtClean="0"/>
              <a:t>April</a:t>
            </a:r>
            <a:r>
              <a:rPr lang="cs-CZ" sz="1600" dirty="0" smtClean="0"/>
              <a:t> </a:t>
            </a:r>
            <a:r>
              <a:rPr lang="cs-CZ" sz="1600" dirty="0"/>
              <a:t>1918, </a:t>
            </a:r>
            <a:r>
              <a:rPr lang="cs-CZ" sz="1600" dirty="0" err="1" smtClean="0"/>
              <a:t>which</a:t>
            </a:r>
            <a:r>
              <a:rPr lang="cs-CZ" sz="1600" dirty="0" smtClean="0"/>
              <a:t> </a:t>
            </a:r>
            <a:r>
              <a:rPr lang="cs-CZ" sz="1600" dirty="0" err="1" smtClean="0"/>
              <a:t>confiscated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whole</a:t>
            </a:r>
            <a:r>
              <a:rPr lang="cs-CZ" sz="1600" dirty="0" smtClean="0"/>
              <a:t> </a:t>
            </a:r>
            <a:r>
              <a:rPr lang="cs-CZ" sz="1600" dirty="0" err="1" smtClean="0"/>
              <a:t>heritage</a:t>
            </a:r>
            <a:r>
              <a:rPr lang="cs-CZ" sz="1600" dirty="0" smtClean="0"/>
              <a:t> </a:t>
            </a:r>
            <a:r>
              <a:rPr lang="cs-CZ" sz="1600" dirty="0" err="1" smtClean="0"/>
              <a:t>higher</a:t>
            </a:r>
            <a:r>
              <a:rPr lang="cs-CZ" sz="1600" dirty="0" smtClean="0"/>
              <a:t> </a:t>
            </a:r>
            <a:r>
              <a:rPr lang="cs-CZ" sz="1600" dirty="0" err="1" smtClean="0"/>
              <a:t>than</a:t>
            </a:r>
            <a:r>
              <a:rPr lang="cs-CZ" sz="1600" dirty="0" smtClean="0"/>
              <a:t> 10</a:t>
            </a:r>
            <a:r>
              <a:rPr lang="cs-CZ" sz="1600" dirty="0"/>
              <a:t> 000 </a:t>
            </a:r>
            <a:r>
              <a:rPr lang="cs-CZ" sz="1600" dirty="0" err="1" smtClean="0"/>
              <a:t>rubles</a:t>
            </a:r>
            <a:r>
              <a:rPr lang="cs-CZ" sz="1600" dirty="0" smtClean="0"/>
              <a:t>  x not </a:t>
            </a:r>
            <a:r>
              <a:rPr lang="cs-CZ" sz="1600" dirty="0" err="1" smtClean="0"/>
              <a:t>applied</a:t>
            </a:r>
            <a:r>
              <a:rPr lang="cs-CZ" sz="1600" dirty="0" smtClean="0"/>
              <a:t>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property</a:t>
            </a:r>
            <a:r>
              <a:rPr lang="cs-CZ" sz="1600" dirty="0" smtClean="0"/>
              <a:t> </a:t>
            </a:r>
            <a:r>
              <a:rPr lang="cs-CZ" sz="1600" dirty="0" err="1" smtClean="0"/>
              <a:t>gained</a:t>
            </a:r>
            <a:r>
              <a:rPr lang="cs-CZ" sz="1600" dirty="0" smtClean="0"/>
              <a:t> by </a:t>
            </a:r>
            <a:r>
              <a:rPr lang="cs-CZ" sz="1600" dirty="0" err="1" smtClean="0"/>
              <a:t>work</a:t>
            </a:r>
            <a:endParaRPr lang="cs-CZ" sz="1600" dirty="0" smtClean="0"/>
          </a:p>
          <a:p>
            <a:r>
              <a:rPr lang="cs-CZ" sz="1600" dirty="0" smtClean="0"/>
              <a:t>– 1925 – </a:t>
            </a:r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 smtClean="0"/>
              <a:t>was</a:t>
            </a:r>
            <a:r>
              <a:rPr lang="cs-CZ" sz="1600" dirty="0" smtClean="0"/>
              <a:t> </a:t>
            </a:r>
            <a:r>
              <a:rPr lang="cs-CZ" sz="1600" dirty="0" err="1" smtClean="0"/>
              <a:t>abandoned</a:t>
            </a:r>
            <a:r>
              <a:rPr lang="cs-CZ" sz="1600" dirty="0" smtClean="0"/>
              <a:t> x </a:t>
            </a:r>
            <a:r>
              <a:rPr lang="cs-CZ" sz="1600" dirty="0" err="1" smtClean="0"/>
              <a:t>inherihance</a:t>
            </a:r>
            <a:r>
              <a:rPr lang="cs-CZ" sz="1600" dirty="0" smtClean="0"/>
              <a:t> tax </a:t>
            </a:r>
            <a:r>
              <a:rPr lang="cs-CZ" sz="1600" dirty="0" err="1" smtClean="0"/>
              <a:t>was</a:t>
            </a:r>
            <a:r>
              <a:rPr lang="cs-CZ" sz="1600" dirty="0" smtClean="0"/>
              <a:t> </a:t>
            </a:r>
            <a:r>
              <a:rPr lang="cs-CZ" sz="1600" dirty="0" err="1" smtClean="0"/>
              <a:t>counted</a:t>
            </a:r>
            <a:r>
              <a:rPr lang="cs-CZ" sz="1600" dirty="0" smtClean="0"/>
              <a:t> </a:t>
            </a:r>
            <a:r>
              <a:rPr lang="cs-CZ" sz="1600" dirty="0" err="1" smtClean="0"/>
              <a:t>according</a:t>
            </a:r>
            <a:r>
              <a:rPr lang="cs-CZ" sz="1600" dirty="0" smtClean="0"/>
              <a:t>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seize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heritage</a:t>
            </a:r>
            <a:r>
              <a:rPr lang="cs-CZ" sz="1600" dirty="0" smtClean="0"/>
              <a:t> </a:t>
            </a:r>
          </a:p>
          <a:p>
            <a:endParaRPr lang="cs-CZ" sz="1600" dirty="0"/>
          </a:p>
          <a:p>
            <a:r>
              <a:rPr lang="cs-CZ" sz="1600" dirty="0" err="1" smtClean="0"/>
              <a:t>Poland</a:t>
            </a:r>
            <a:endParaRPr lang="cs-CZ" sz="1600" dirty="0" smtClean="0"/>
          </a:p>
          <a:p>
            <a:r>
              <a:rPr lang="cs-CZ" sz="1600" dirty="0" err="1" smtClean="0"/>
              <a:t>Decree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8 </a:t>
            </a:r>
            <a:r>
              <a:rPr lang="cs-CZ" sz="1600" dirty="0" err="1" smtClean="0"/>
              <a:t>Ocrober</a:t>
            </a:r>
            <a:r>
              <a:rPr lang="cs-CZ" sz="1600" dirty="0" smtClean="0"/>
              <a:t> </a:t>
            </a:r>
            <a:r>
              <a:rPr lang="cs-CZ" sz="1600" dirty="0"/>
              <a:t>1946 </a:t>
            </a:r>
            <a:r>
              <a:rPr lang="cs-CZ" sz="1600" dirty="0" smtClean="0"/>
              <a:t>no. </a:t>
            </a:r>
            <a:r>
              <a:rPr lang="cs-CZ" sz="1600" dirty="0"/>
              <a:t>238 </a:t>
            </a:r>
            <a:r>
              <a:rPr lang="cs-CZ" sz="1600" dirty="0" smtClean="0"/>
              <a:t>(PD </a:t>
            </a:r>
            <a:r>
              <a:rPr lang="cs-CZ" sz="1600" dirty="0"/>
              <a:t>46)</a:t>
            </a:r>
            <a:r>
              <a:rPr lang="cs-CZ" sz="1600" dirty="0" smtClean="0"/>
              <a:t>, Kodex </a:t>
            </a:r>
            <a:r>
              <a:rPr lang="cs-CZ" sz="1600" dirty="0" err="1" smtClean="0"/>
              <a:t>ciwylny</a:t>
            </a:r>
            <a:r>
              <a:rPr lang="cs-CZ" sz="1600" dirty="0" smtClean="0"/>
              <a:t> 1964 </a:t>
            </a:r>
          </a:p>
          <a:p>
            <a:endParaRPr lang="cs-CZ" sz="1600" dirty="0"/>
          </a:p>
          <a:p>
            <a:r>
              <a:rPr lang="cs-CZ" sz="1600" dirty="0" err="1" smtClean="0"/>
              <a:t>Hungary</a:t>
            </a:r>
            <a:r>
              <a:rPr lang="cs-CZ" sz="1600" dirty="0" smtClean="0"/>
              <a:t>(HCC59 – </a:t>
            </a:r>
            <a:r>
              <a:rPr lang="cs-CZ" sz="1600" dirty="0" err="1" smtClean="0"/>
              <a:t>act</a:t>
            </a:r>
            <a:r>
              <a:rPr lang="cs-CZ" sz="1600" dirty="0" smtClean="0"/>
              <a:t> IV/1959)</a:t>
            </a:r>
          </a:p>
          <a:p>
            <a:r>
              <a:rPr lang="cs-CZ" sz="1600" dirty="0" err="1" smtClean="0"/>
              <a:t>Formal</a:t>
            </a:r>
            <a:r>
              <a:rPr lang="cs-CZ" sz="1600" dirty="0" smtClean="0"/>
              <a:t> testament </a:t>
            </a:r>
            <a:r>
              <a:rPr lang="cs-CZ" sz="1600" dirty="0" err="1" smtClean="0"/>
              <a:t>remains</a:t>
            </a:r>
            <a:endParaRPr lang="cs-CZ" sz="1600" dirty="0" smtClean="0"/>
          </a:p>
          <a:p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System</a:t>
            </a:r>
            <a:r>
              <a:rPr lang="cs-CZ" sz="1600" dirty="0" smtClean="0"/>
              <a:t> </a:t>
            </a:r>
            <a:r>
              <a:rPr lang="cs-CZ" sz="1600" dirty="0" err="1" smtClean="0"/>
              <a:t>materna</a:t>
            </a:r>
            <a:r>
              <a:rPr lang="cs-CZ" sz="1600" dirty="0" smtClean="0"/>
              <a:t> </a:t>
            </a:r>
            <a:r>
              <a:rPr lang="cs-CZ" sz="1600" dirty="0" err="1" smtClean="0"/>
              <a:t>maternis</a:t>
            </a:r>
            <a:r>
              <a:rPr lang="cs-CZ" sz="1600" dirty="0" smtClean="0"/>
              <a:t> </a:t>
            </a:r>
            <a:r>
              <a:rPr lang="cs-CZ" sz="1600" dirty="0" err="1" smtClean="0"/>
              <a:t>preserved</a:t>
            </a:r>
            <a:r>
              <a:rPr lang="cs-CZ" sz="1600" dirty="0" smtClean="0"/>
              <a:t> in limited </a:t>
            </a:r>
            <a:r>
              <a:rPr lang="cs-CZ" sz="1600" dirty="0" err="1" smtClean="0"/>
              <a:t>extent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dirty="0" err="1" smtClean="0"/>
              <a:t>generally</a:t>
            </a:r>
            <a:r>
              <a:rPr lang="cs-CZ" sz="1600" dirty="0" smtClean="0"/>
              <a:t> – preference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intestinal</a:t>
            </a:r>
            <a:r>
              <a:rPr lang="cs-CZ" sz="1600" dirty="0" smtClean="0"/>
              <a:t> </a:t>
            </a:r>
            <a:r>
              <a:rPr lang="cs-CZ" sz="1600" dirty="0" err="1" smtClean="0"/>
              <a:t>succession</a:t>
            </a:r>
            <a:r>
              <a:rPr lang="cs-CZ" sz="1600" dirty="0" smtClean="0"/>
              <a:t> </a:t>
            </a:r>
            <a:r>
              <a:rPr lang="cs-CZ" sz="1600" dirty="0" err="1" smtClean="0"/>
              <a:t>over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testamental</a:t>
            </a:r>
            <a:r>
              <a:rPr lang="cs-CZ" sz="1600" dirty="0" smtClean="0"/>
              <a:t> </a:t>
            </a:r>
            <a:r>
              <a:rPr lang="cs-CZ" sz="1600" dirty="0" err="1" smtClean="0"/>
              <a:t>succession</a:t>
            </a:r>
            <a:endParaRPr lang="cs-CZ" sz="1600" dirty="0" smtClean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71B886-7C97-4C0D-BCD2-08F9E8496989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47803"/>
            <a:ext cx="7772400" cy="503237"/>
          </a:xfrm>
        </p:spPr>
        <p:txBody>
          <a:bodyPr/>
          <a:lstStyle/>
          <a:p>
            <a:r>
              <a:rPr lang="cs-CZ" dirty="0" smtClean="0"/>
              <a:t>Civil </a:t>
            </a:r>
            <a:r>
              <a:rPr lang="cs-CZ" dirty="0" err="1" smtClean="0"/>
              <a:t>code</a:t>
            </a:r>
            <a:r>
              <a:rPr lang="cs-CZ" dirty="0" smtClean="0"/>
              <a:t> 1950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71B886-7C97-4C0D-BCD2-08F9E8496989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484784"/>
            <a:ext cx="8348985" cy="4646141"/>
          </a:xfrm>
        </p:spPr>
        <p:txBody>
          <a:bodyPr/>
          <a:lstStyle/>
          <a:p>
            <a:r>
              <a:rPr lang="cs-CZ" sz="1800" dirty="0" err="1" smtClean="0"/>
              <a:t>Classification</a:t>
            </a:r>
            <a:r>
              <a:rPr lang="cs-CZ" sz="1800" dirty="0" smtClean="0"/>
              <a:t> – ABGB – </a:t>
            </a:r>
            <a:r>
              <a:rPr lang="cs-CZ" sz="1800" dirty="0" err="1" smtClean="0"/>
              <a:t>property</a:t>
            </a:r>
            <a:r>
              <a:rPr lang="cs-CZ" sz="1800" dirty="0" smtClean="0"/>
              <a:t> </a:t>
            </a:r>
            <a:r>
              <a:rPr lang="cs-CZ" sz="1800" dirty="0" err="1" smtClean="0"/>
              <a:t>rights</a:t>
            </a:r>
            <a:r>
              <a:rPr lang="cs-CZ" sz="1800" dirty="0" smtClean="0"/>
              <a:t>, </a:t>
            </a:r>
            <a:r>
              <a:rPr lang="cs-CZ" sz="1800" dirty="0" err="1" smtClean="0"/>
              <a:t>law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succession</a:t>
            </a:r>
            <a:r>
              <a:rPr lang="cs-CZ" sz="1800" dirty="0" smtClean="0"/>
              <a:t>, </a:t>
            </a:r>
            <a:r>
              <a:rPr lang="cs-CZ" sz="1800" dirty="0" err="1" smtClean="0"/>
              <a:t>obligations</a:t>
            </a:r>
            <a:endParaRPr lang="cs-CZ" sz="1800" dirty="0" smtClean="0"/>
          </a:p>
          <a:p>
            <a:r>
              <a:rPr lang="cs-CZ" sz="1800" dirty="0" err="1" smtClean="0"/>
              <a:t>Classification</a:t>
            </a:r>
            <a:r>
              <a:rPr lang="cs-CZ" sz="1800" dirty="0"/>
              <a:t> </a:t>
            </a:r>
            <a:r>
              <a:rPr lang="cs-CZ" sz="1800" dirty="0" smtClean="0"/>
              <a:t>- CC 1950 (and CC 1964)  - </a:t>
            </a:r>
            <a:r>
              <a:rPr lang="cs-CZ" sz="1800" dirty="0" err="1" smtClean="0"/>
              <a:t>property</a:t>
            </a:r>
            <a:r>
              <a:rPr lang="cs-CZ" sz="1800" dirty="0" smtClean="0"/>
              <a:t> </a:t>
            </a:r>
            <a:r>
              <a:rPr lang="cs-CZ" sz="1800" dirty="0" err="1" smtClean="0"/>
              <a:t>rights</a:t>
            </a:r>
            <a:r>
              <a:rPr lang="cs-CZ" sz="1800" dirty="0" smtClean="0"/>
              <a:t>, </a:t>
            </a:r>
            <a:r>
              <a:rPr lang="cs-CZ" sz="1800" dirty="0" err="1" smtClean="0"/>
              <a:t>obligations</a:t>
            </a:r>
            <a:r>
              <a:rPr lang="cs-CZ" sz="1800" dirty="0" smtClean="0"/>
              <a:t>, </a:t>
            </a:r>
            <a:r>
              <a:rPr lang="cs-CZ" sz="1800" dirty="0" err="1" smtClean="0"/>
              <a:t>heir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 err="1" smtClean="0"/>
              <a:t>Reason</a:t>
            </a:r>
            <a:r>
              <a:rPr lang="cs-CZ" sz="1800" smtClean="0"/>
              <a:t>: </a:t>
            </a:r>
            <a:r>
              <a:rPr lang="cs-CZ" sz="1800" smtClean="0"/>
              <a:t>„</a:t>
            </a:r>
            <a:r>
              <a:rPr lang="en-US" sz="1800" i="1" smtClean="0"/>
              <a:t>Statutory </a:t>
            </a:r>
            <a:r>
              <a:rPr lang="en-US" sz="1800" i="1" dirty="0"/>
              <a:t>succession is caused by the family relationships and it strengthens the family as a foundation of the development of nation...“</a:t>
            </a:r>
            <a:r>
              <a:rPr lang="en-US" sz="1800" dirty="0"/>
              <a:t> </a:t>
            </a:r>
            <a:r>
              <a:rPr lang="cs-CZ" sz="1800" dirty="0" smtClean="0"/>
              <a:t> (</a:t>
            </a:r>
            <a:r>
              <a:rPr lang="en-US" sz="1800" dirty="0"/>
              <a:t>The explanatory report to the sec. </a:t>
            </a:r>
            <a:r>
              <a:rPr lang="en-US" sz="1800" dirty="0" smtClean="0"/>
              <a:t>512</a:t>
            </a:r>
            <a:r>
              <a:rPr lang="cs-CZ" sz="1800" dirty="0" smtClean="0"/>
              <a:t> CC 1950)</a:t>
            </a:r>
          </a:p>
          <a:p>
            <a:r>
              <a:rPr lang="en-US" sz="1800" dirty="0" smtClean="0"/>
              <a:t>Ga</a:t>
            </a:r>
            <a:r>
              <a:rPr lang="cs-CZ" sz="1800" dirty="0" smtClean="0"/>
              <a:t>i </a:t>
            </a:r>
            <a:r>
              <a:rPr lang="cs-CZ" sz="1800" dirty="0" err="1" smtClean="0"/>
              <a:t>Inst</a:t>
            </a:r>
            <a:r>
              <a:rPr lang="cs-CZ" sz="1800" dirty="0" smtClean="0"/>
              <a:t>. </a:t>
            </a:r>
            <a:r>
              <a:rPr lang="en-US" sz="1800" dirty="0" smtClean="0"/>
              <a:t>2.99</a:t>
            </a:r>
            <a:r>
              <a:rPr lang="en-US" sz="1800" dirty="0"/>
              <a:t>: </a:t>
            </a:r>
            <a:r>
              <a:rPr lang="en-US" sz="1800" i="1" dirty="0"/>
              <a:t>„.. </a:t>
            </a:r>
            <a:r>
              <a:rPr lang="en-US" sz="1800" i="1" dirty="0" err="1"/>
              <a:t>nam</a:t>
            </a:r>
            <a:r>
              <a:rPr lang="en-US" sz="1800" i="1" dirty="0"/>
              <a:t> </a:t>
            </a:r>
            <a:r>
              <a:rPr lang="en-US" sz="1800" i="1" dirty="0" err="1"/>
              <a:t>vel</a:t>
            </a:r>
            <a:r>
              <a:rPr lang="en-US" sz="1800" i="1" dirty="0"/>
              <a:t> ex </a:t>
            </a:r>
            <a:r>
              <a:rPr lang="en-US" sz="1800" i="1" dirty="0" err="1"/>
              <a:t>testamento</a:t>
            </a:r>
            <a:r>
              <a:rPr lang="en-US" sz="1800" i="1" dirty="0"/>
              <a:t> </a:t>
            </a:r>
            <a:r>
              <a:rPr lang="en-US" sz="1800" i="1" dirty="0" err="1"/>
              <a:t>vel</a:t>
            </a:r>
            <a:r>
              <a:rPr lang="en-US" sz="1800" i="1" dirty="0"/>
              <a:t> ab </a:t>
            </a:r>
            <a:r>
              <a:rPr lang="en-US" sz="1800" i="1" dirty="0" err="1"/>
              <a:t>intestato</a:t>
            </a:r>
            <a:r>
              <a:rPr lang="en-US" sz="1800" i="1" dirty="0"/>
              <a:t> ad </a:t>
            </a:r>
            <a:r>
              <a:rPr lang="en-US" sz="1800" i="1" dirty="0" err="1"/>
              <a:t>nos</a:t>
            </a:r>
            <a:r>
              <a:rPr lang="en-US" sz="1800" i="1" dirty="0"/>
              <a:t> pertinent.“</a:t>
            </a:r>
            <a:endParaRPr lang="cs-CZ" sz="1800" dirty="0" smtClean="0"/>
          </a:p>
          <a:p>
            <a:r>
              <a:rPr lang="cs-CZ" sz="1800" dirty="0" smtClean="0"/>
              <a:t>By </a:t>
            </a:r>
            <a:r>
              <a:rPr lang="cs-CZ" sz="1800" dirty="0" err="1" smtClean="0"/>
              <a:t>way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contrast</a:t>
            </a:r>
            <a:r>
              <a:rPr lang="cs-CZ" sz="1800" dirty="0" smtClean="0"/>
              <a:t>:</a:t>
            </a:r>
          </a:p>
          <a:p>
            <a:r>
              <a:rPr lang="en-US" sz="1800" dirty="0"/>
              <a:t>Succession can occur under the law or by testamentary </a:t>
            </a:r>
            <a:r>
              <a:rPr lang="en-US" sz="1800" dirty="0" smtClean="0"/>
              <a:t>disposition</a:t>
            </a:r>
            <a:endParaRPr lang="cs-CZ" sz="1800" dirty="0" smtClean="0"/>
          </a:p>
          <a:p>
            <a:r>
              <a:rPr lang="cs-CZ" sz="1800" dirty="0" smtClean="0"/>
              <a:t>(</a:t>
            </a:r>
            <a:r>
              <a:rPr lang="en-US" sz="1800" dirty="0"/>
              <a:t>Sec. 599 par. 1 </a:t>
            </a:r>
            <a:r>
              <a:rPr lang="cs-CZ" sz="1800" dirty="0" smtClean="0"/>
              <a:t>HCC</a:t>
            </a:r>
            <a:r>
              <a:rPr lang="en-US" sz="1800" dirty="0" smtClean="0"/>
              <a:t> IV/1959</a:t>
            </a:r>
            <a:r>
              <a:rPr lang="cs-CZ" sz="1800" dirty="0" smtClean="0"/>
              <a:t>, Sec. 512 CC 1950)</a:t>
            </a:r>
          </a:p>
          <a:p>
            <a:endParaRPr lang="cs-CZ" sz="1800" dirty="0" smtClean="0"/>
          </a:p>
          <a:p>
            <a:r>
              <a:rPr lang="cs-CZ" sz="1800" dirty="0" err="1" smtClean="0"/>
              <a:t>Difference</a:t>
            </a:r>
            <a:r>
              <a:rPr lang="cs-CZ" sz="1800" dirty="0" smtClean="0"/>
              <a:t> </a:t>
            </a:r>
            <a:r>
              <a:rPr lang="cs-CZ" sz="1800" dirty="0" err="1" smtClean="0"/>
              <a:t>between</a:t>
            </a:r>
            <a:r>
              <a:rPr lang="cs-CZ" sz="1800" dirty="0" smtClean="0"/>
              <a:t> CC 1950 and CC 1964 – CC 1950 </a:t>
            </a:r>
            <a:r>
              <a:rPr lang="cs-CZ" sz="1800" dirty="0" err="1" smtClean="0"/>
              <a:t>reacts</a:t>
            </a:r>
            <a:r>
              <a:rPr lang="cs-CZ" sz="1800" dirty="0" smtClean="0"/>
              <a:t> to ABGB, CC 1964 </a:t>
            </a:r>
            <a:r>
              <a:rPr lang="cs-CZ" sz="1800" dirty="0" err="1" smtClean="0"/>
              <a:t>did</a:t>
            </a:r>
            <a:r>
              <a:rPr lang="cs-CZ" sz="1800" dirty="0" smtClean="0"/>
              <a:t> not </a:t>
            </a:r>
            <a:r>
              <a:rPr lang="cs-CZ" sz="1800" dirty="0" err="1" smtClean="0"/>
              <a:t>have</a:t>
            </a:r>
            <a:r>
              <a:rPr lang="cs-CZ" sz="1800" dirty="0" smtClean="0"/>
              <a:t> many </a:t>
            </a:r>
            <a:r>
              <a:rPr lang="cs-CZ" sz="1800" dirty="0" err="1" smtClean="0"/>
              <a:t>regulations</a:t>
            </a:r>
            <a:r>
              <a:rPr lang="cs-CZ" sz="1800" dirty="0" smtClean="0"/>
              <a:t> </a:t>
            </a:r>
            <a:r>
              <a:rPr lang="cs-CZ" sz="1800" dirty="0" err="1" smtClean="0"/>
              <a:t>like</a:t>
            </a:r>
            <a:r>
              <a:rPr lang="cs-CZ" sz="1800" dirty="0" smtClean="0"/>
              <a:t> </a:t>
            </a:r>
            <a:r>
              <a:rPr lang="cs-CZ" sz="1800" dirty="0" err="1" smtClean="0"/>
              <a:t>this</a:t>
            </a:r>
            <a:r>
              <a:rPr lang="cs-CZ" sz="1800" dirty="0" smtClean="0"/>
              <a:t>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4072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3968180" cy="423738"/>
          </a:xfrm>
        </p:spPr>
        <p:txBody>
          <a:bodyPr/>
          <a:lstStyle/>
          <a:p>
            <a:r>
              <a:rPr lang="cs-CZ" dirty="0" err="1"/>
              <a:t>Code</a:t>
            </a:r>
            <a:r>
              <a:rPr lang="cs-CZ" dirty="0"/>
              <a:t> civil 1950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79512" y="1412776"/>
            <a:ext cx="4317876" cy="4713387"/>
          </a:xfrm>
        </p:spPr>
        <p:txBody>
          <a:bodyPr/>
          <a:lstStyle/>
          <a:p>
            <a:r>
              <a:rPr lang="cs-CZ" sz="1600" dirty="0" smtClean="0"/>
              <a:t>Inheritance </a:t>
            </a:r>
            <a:r>
              <a:rPr lang="cs-CZ" sz="1600" dirty="0" err="1" smtClean="0"/>
              <a:t>agreement</a:t>
            </a:r>
            <a:r>
              <a:rPr lang="cs-CZ" sz="1600" dirty="0" smtClean="0"/>
              <a:t> – </a:t>
            </a:r>
            <a:r>
              <a:rPr lang="cs-CZ" sz="1600" dirty="0" err="1" smtClean="0"/>
              <a:t>explicitly</a:t>
            </a:r>
            <a:r>
              <a:rPr lang="cs-CZ" sz="1600" dirty="0" smtClean="0"/>
              <a:t> </a:t>
            </a:r>
            <a:r>
              <a:rPr lang="cs-CZ" sz="1600" dirty="0" err="1" smtClean="0"/>
              <a:t>abolished</a:t>
            </a:r>
            <a:endParaRPr lang="cs-CZ" sz="1600" dirty="0" smtClean="0"/>
          </a:p>
          <a:p>
            <a:r>
              <a:rPr lang="cs-CZ" sz="1600" dirty="0" smtClean="0"/>
              <a:t>Testament  - </a:t>
            </a:r>
            <a:r>
              <a:rPr lang="cs-CZ" sz="1600" dirty="0" err="1" smtClean="0"/>
              <a:t>restrictions</a:t>
            </a:r>
            <a:r>
              <a:rPr lang="cs-CZ" sz="1600" dirty="0" smtClean="0"/>
              <a:t>:</a:t>
            </a:r>
          </a:p>
          <a:p>
            <a:r>
              <a:rPr lang="cs-CZ" sz="1600" dirty="0"/>
              <a:t>- </a:t>
            </a:r>
            <a:r>
              <a:rPr lang="cs-CZ" sz="1600" dirty="0" err="1" smtClean="0"/>
              <a:t>obligatory</a:t>
            </a:r>
            <a:r>
              <a:rPr lang="cs-CZ" sz="1600" dirty="0" smtClean="0"/>
              <a:t> </a:t>
            </a:r>
            <a:r>
              <a:rPr lang="cs-CZ" sz="1600" dirty="0" err="1" smtClean="0"/>
              <a:t>date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testament</a:t>
            </a:r>
            <a:endParaRPr lang="cs-CZ" sz="1600" dirty="0"/>
          </a:p>
          <a:p>
            <a:r>
              <a:rPr lang="cs-CZ" sz="1600" dirty="0" smtClean="0"/>
              <a:t>- non-existence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privileged</a:t>
            </a:r>
            <a:r>
              <a:rPr lang="cs-CZ" sz="1600" dirty="0" smtClean="0"/>
              <a:t> </a:t>
            </a:r>
            <a:r>
              <a:rPr lang="cs-CZ" sz="1600" dirty="0" err="1" smtClean="0"/>
              <a:t>testaments</a:t>
            </a:r>
            <a:endParaRPr lang="cs-CZ" sz="1600" dirty="0" smtClean="0"/>
          </a:p>
          <a:p>
            <a:r>
              <a:rPr lang="cs-CZ" sz="1600" dirty="0" smtClean="0"/>
              <a:t>– </a:t>
            </a:r>
            <a:r>
              <a:rPr lang="cs-CZ" sz="1600" dirty="0" err="1" smtClean="0"/>
              <a:t>only</a:t>
            </a:r>
            <a:r>
              <a:rPr lang="cs-CZ" sz="1600" dirty="0" smtClean="0"/>
              <a:t> </a:t>
            </a:r>
            <a:r>
              <a:rPr lang="cs-CZ" sz="1600" dirty="0" err="1" smtClean="0"/>
              <a:t>one</a:t>
            </a:r>
            <a:r>
              <a:rPr lang="cs-CZ" sz="1600" dirty="0" smtClean="0"/>
              <a:t> person (a contrario joint testament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spouses</a:t>
            </a:r>
            <a:r>
              <a:rPr lang="cs-CZ" sz="1600" dirty="0" smtClean="0"/>
              <a:t> </a:t>
            </a:r>
            <a:r>
              <a:rPr lang="cs-CZ" sz="1600" dirty="0" err="1" smtClean="0"/>
              <a:t>according</a:t>
            </a:r>
            <a:r>
              <a:rPr lang="cs-CZ" sz="1600" dirty="0" smtClean="0"/>
              <a:t> to § 1248 ABGB)</a:t>
            </a:r>
          </a:p>
          <a:p>
            <a:r>
              <a:rPr lang="cs-CZ" sz="1600" dirty="0" smtClean="0"/>
              <a:t>- not </a:t>
            </a:r>
            <a:r>
              <a:rPr lang="cs-CZ" sz="1600" dirty="0" err="1" smtClean="0"/>
              <a:t>possible</a:t>
            </a:r>
            <a:r>
              <a:rPr lang="cs-CZ" sz="1600" dirty="0" smtClean="0"/>
              <a:t> to </a:t>
            </a:r>
            <a:r>
              <a:rPr lang="cs-CZ" sz="1600" dirty="0" err="1" smtClean="0"/>
              <a:t>impose</a:t>
            </a:r>
            <a:r>
              <a:rPr lang="cs-CZ" sz="1600" dirty="0" smtClean="0"/>
              <a:t> a </a:t>
            </a:r>
            <a:r>
              <a:rPr lang="cs-CZ" sz="1600" dirty="0" err="1" smtClean="0"/>
              <a:t>condition</a:t>
            </a:r>
            <a:r>
              <a:rPr lang="cs-CZ" sz="1600" dirty="0" smtClean="0"/>
              <a:t> (</a:t>
            </a:r>
            <a:r>
              <a:rPr lang="cs-CZ" sz="1600" dirty="0" err="1" smtClean="0"/>
              <a:t>any</a:t>
            </a:r>
            <a:r>
              <a:rPr lang="cs-CZ" sz="1600" dirty="0" smtClean="0"/>
              <a:t> </a:t>
            </a:r>
            <a:r>
              <a:rPr lang="cs-CZ" sz="1600" dirty="0" err="1" smtClean="0"/>
              <a:t>condition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invalid)</a:t>
            </a:r>
          </a:p>
          <a:p>
            <a:r>
              <a:rPr lang="cs-CZ" sz="1600" dirty="0" smtClean="0"/>
              <a:t>- not </a:t>
            </a:r>
            <a:r>
              <a:rPr lang="cs-CZ" sz="1600" dirty="0" err="1" smtClean="0"/>
              <a:t>possible</a:t>
            </a:r>
            <a:r>
              <a:rPr lang="cs-CZ" sz="1600" dirty="0" smtClean="0"/>
              <a:t> to </a:t>
            </a:r>
            <a:r>
              <a:rPr lang="cs-CZ" sz="1600" dirty="0" err="1" smtClean="0"/>
              <a:t>restrict</a:t>
            </a:r>
            <a:r>
              <a:rPr lang="cs-CZ" sz="1600" dirty="0" smtClean="0"/>
              <a:t> </a:t>
            </a:r>
            <a:r>
              <a:rPr lang="cs-CZ" sz="1600" dirty="0" err="1" smtClean="0"/>
              <a:t>heir</a:t>
            </a:r>
            <a:r>
              <a:rPr lang="cs-CZ" sz="1600" dirty="0" smtClean="0"/>
              <a:t> to </a:t>
            </a:r>
            <a:r>
              <a:rPr lang="cs-CZ" sz="1600" dirty="0" err="1" smtClean="0"/>
              <a:t>time</a:t>
            </a:r>
            <a:r>
              <a:rPr lang="cs-CZ" sz="1600" dirty="0" smtClean="0"/>
              <a:t> (</a:t>
            </a:r>
            <a:r>
              <a:rPr lang="cs-CZ" sz="1600" dirty="0" err="1" smtClean="0"/>
              <a:t>reaction</a:t>
            </a:r>
            <a:r>
              <a:rPr lang="cs-CZ" sz="1600" dirty="0" smtClean="0"/>
              <a:t>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substitution</a:t>
            </a:r>
            <a:r>
              <a:rPr lang="cs-CZ" sz="1600" dirty="0" smtClean="0"/>
              <a:t> in trust – </a:t>
            </a:r>
            <a:r>
              <a:rPr lang="cs-CZ" sz="1600" dirty="0" err="1" smtClean="0"/>
              <a:t>fideikommisarische</a:t>
            </a:r>
            <a:r>
              <a:rPr lang="cs-CZ" sz="1600" dirty="0" smtClean="0"/>
              <a:t> </a:t>
            </a:r>
            <a:r>
              <a:rPr lang="cs-CZ" sz="1600" dirty="0" err="1" smtClean="0"/>
              <a:t>Substitution</a:t>
            </a:r>
            <a:r>
              <a:rPr lang="cs-CZ" sz="1600" dirty="0" smtClean="0"/>
              <a:t> v ABGB)</a:t>
            </a:r>
          </a:p>
          <a:p>
            <a:r>
              <a:rPr lang="cs-CZ" sz="1600" dirty="0" err="1" smtClean="0"/>
              <a:t>Bequest</a:t>
            </a:r>
            <a:r>
              <a:rPr lang="cs-CZ" sz="1600" dirty="0" smtClean="0"/>
              <a:t> – </a:t>
            </a:r>
            <a:r>
              <a:rPr lang="cs-CZ" sz="1600" dirty="0" err="1" smtClean="0"/>
              <a:t>only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things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infinitesimal</a:t>
            </a:r>
            <a:r>
              <a:rPr lang="cs-CZ" sz="1600" dirty="0" smtClean="0"/>
              <a:t> </a:t>
            </a:r>
            <a:r>
              <a:rPr lang="cs-CZ" sz="1600" dirty="0" err="1" smtClean="0"/>
              <a:t>value</a:t>
            </a:r>
            <a:r>
              <a:rPr lang="cs-CZ" sz="1600" dirty="0" smtClean="0"/>
              <a:t>; </a:t>
            </a:r>
            <a:r>
              <a:rPr lang="cs-CZ" sz="1600" dirty="0" err="1" smtClean="0"/>
              <a:t>if</a:t>
            </a:r>
            <a:r>
              <a:rPr lang="cs-CZ" sz="1600" dirty="0" smtClean="0"/>
              <a:t> </a:t>
            </a:r>
            <a:r>
              <a:rPr lang="cs-CZ" sz="1600" dirty="0" err="1" smtClean="0"/>
              <a:t>all</a:t>
            </a:r>
            <a:r>
              <a:rPr lang="cs-CZ" sz="1600" dirty="0" smtClean="0"/>
              <a:t> </a:t>
            </a:r>
            <a:r>
              <a:rPr lang="cs-CZ" sz="1600" dirty="0" err="1" smtClean="0"/>
              <a:t>bequests</a:t>
            </a:r>
            <a:r>
              <a:rPr lang="cs-CZ" sz="1600" dirty="0" smtClean="0"/>
              <a:t> </a:t>
            </a:r>
            <a:r>
              <a:rPr lang="cs-CZ" sz="1600" dirty="0" err="1" smtClean="0"/>
              <a:t>exceed</a:t>
            </a:r>
            <a:r>
              <a:rPr lang="cs-CZ" sz="1600" dirty="0" smtClean="0"/>
              <a:t> ¼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heritage</a:t>
            </a:r>
            <a:r>
              <a:rPr lang="cs-CZ" sz="1600" dirty="0" smtClean="0"/>
              <a:t>,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bequested</a:t>
            </a:r>
            <a:r>
              <a:rPr lang="cs-CZ" sz="1600" dirty="0" smtClean="0"/>
              <a:t> </a:t>
            </a:r>
            <a:r>
              <a:rPr lang="cs-CZ" sz="1600" dirty="0" err="1" smtClean="0"/>
              <a:t>people</a:t>
            </a:r>
            <a:r>
              <a:rPr lang="cs-CZ" sz="1600" dirty="0" smtClean="0"/>
              <a:t> </a:t>
            </a:r>
            <a:r>
              <a:rPr lang="cs-CZ" sz="1600" dirty="0" err="1" smtClean="0"/>
              <a:t>become</a:t>
            </a:r>
            <a:r>
              <a:rPr lang="cs-CZ" sz="1600" dirty="0" smtClean="0"/>
              <a:t> </a:t>
            </a:r>
            <a:r>
              <a:rPr lang="cs-CZ" sz="1600" dirty="0" err="1" smtClean="0"/>
              <a:t>heirs</a:t>
            </a:r>
            <a:endParaRPr lang="cs-CZ" sz="1600" dirty="0" smtClean="0"/>
          </a:p>
          <a:p>
            <a:r>
              <a:rPr lang="cs-CZ" sz="1600" dirty="0" err="1" smtClean="0"/>
              <a:t>Liability</a:t>
            </a:r>
            <a:r>
              <a:rPr lang="cs-CZ" sz="1600" dirty="0" smtClean="0"/>
              <a:t> to </a:t>
            </a:r>
            <a:r>
              <a:rPr lang="cs-CZ" sz="1600" dirty="0" err="1" smtClean="0"/>
              <a:t>debts</a:t>
            </a:r>
            <a:r>
              <a:rPr lang="cs-CZ" sz="1600" dirty="0" smtClean="0"/>
              <a:t> limited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seize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 </a:t>
            </a:r>
            <a:r>
              <a:rPr lang="cs-CZ" sz="1600" dirty="0" err="1" smtClean="0"/>
              <a:t>shares</a:t>
            </a:r>
            <a:endParaRPr lang="cs-CZ" sz="1600" dirty="0" smtClean="0"/>
          </a:p>
          <a:p>
            <a:endParaRPr lang="cs-CZ" sz="16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5004048" y="908720"/>
            <a:ext cx="3897759" cy="423738"/>
          </a:xfrm>
        </p:spPr>
        <p:txBody>
          <a:bodyPr/>
          <a:lstStyle/>
          <a:p>
            <a:r>
              <a:rPr lang="cs-CZ" dirty="0" smtClean="0"/>
              <a:t>Civil </a:t>
            </a:r>
            <a:r>
              <a:rPr lang="cs-CZ" dirty="0" err="1" smtClean="0"/>
              <a:t>code</a:t>
            </a:r>
            <a:r>
              <a:rPr lang="cs-CZ" dirty="0" smtClean="0"/>
              <a:t> 1964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320479" cy="4896544"/>
          </a:xfrm>
        </p:spPr>
        <p:txBody>
          <a:bodyPr/>
          <a:lstStyle/>
          <a:p>
            <a:r>
              <a:rPr lang="cs-CZ" sz="1600" dirty="0" smtClean="0"/>
              <a:t>Inheritance </a:t>
            </a:r>
            <a:r>
              <a:rPr lang="cs-CZ" sz="1600" dirty="0" err="1" smtClean="0"/>
              <a:t>agreement</a:t>
            </a:r>
            <a:r>
              <a:rPr lang="cs-CZ" sz="1600" dirty="0" smtClean="0"/>
              <a:t> – no reference</a:t>
            </a:r>
          </a:p>
          <a:p>
            <a:r>
              <a:rPr lang="cs-CZ" sz="1600" dirty="0" smtClean="0"/>
              <a:t>Testament  – </a:t>
            </a:r>
            <a:r>
              <a:rPr lang="cs-CZ" sz="1600" dirty="0" err="1" smtClean="0"/>
              <a:t>identical</a:t>
            </a:r>
            <a:r>
              <a:rPr lang="cs-CZ" sz="1600" dirty="0" smtClean="0"/>
              <a:t> to CC 1950</a:t>
            </a:r>
          </a:p>
          <a:p>
            <a:r>
              <a:rPr lang="cs-CZ" sz="1600" dirty="0" err="1" smtClean="0"/>
              <a:t>Bequest</a:t>
            </a:r>
            <a:endParaRPr lang="cs-CZ" sz="1600" dirty="0" smtClean="0"/>
          </a:p>
          <a:p>
            <a:r>
              <a:rPr lang="cs-CZ" sz="1600" dirty="0" smtClean="0"/>
              <a:t>– not </a:t>
            </a:r>
            <a:r>
              <a:rPr lang="cs-CZ" sz="1600" dirty="0" err="1" smtClean="0"/>
              <a:t>provided</a:t>
            </a:r>
            <a:r>
              <a:rPr lang="cs-CZ" sz="1600" dirty="0" smtClean="0"/>
              <a:t>, nor </a:t>
            </a:r>
            <a:r>
              <a:rPr lang="cs-CZ" sz="1600" dirty="0" err="1" smtClean="0"/>
              <a:t>mentioned</a:t>
            </a:r>
            <a:endParaRPr lang="cs-CZ" sz="1600" dirty="0" smtClean="0"/>
          </a:p>
          <a:p>
            <a:r>
              <a:rPr lang="cs-CZ" sz="1600" dirty="0" smtClean="0"/>
              <a:t>- </a:t>
            </a:r>
            <a:r>
              <a:rPr lang="cs-CZ" sz="1600" dirty="0" err="1" smtClean="0"/>
              <a:t>replaced</a:t>
            </a:r>
            <a:r>
              <a:rPr lang="cs-CZ" sz="1600" dirty="0" smtClean="0"/>
              <a:t> </a:t>
            </a:r>
            <a:r>
              <a:rPr lang="cs-CZ" sz="1600" dirty="0" err="1" smtClean="0"/>
              <a:t>with</a:t>
            </a:r>
            <a:r>
              <a:rPr lang="cs-CZ" sz="1600" dirty="0" smtClean="0"/>
              <a:t> „</a:t>
            </a:r>
            <a:r>
              <a:rPr lang="cs-CZ" sz="1600" dirty="0" err="1" smtClean="0"/>
              <a:t>individual</a:t>
            </a:r>
            <a:r>
              <a:rPr lang="cs-CZ" sz="1600" dirty="0" smtClean="0"/>
              <a:t> </a:t>
            </a:r>
            <a:r>
              <a:rPr lang="cs-CZ" sz="1600" dirty="0" err="1" smtClean="0"/>
              <a:t>succession</a:t>
            </a:r>
            <a:r>
              <a:rPr lang="cs-CZ" sz="1600" dirty="0" smtClean="0"/>
              <a:t>“ – </a:t>
            </a:r>
            <a:r>
              <a:rPr lang="cs-CZ" sz="1600" dirty="0" err="1" smtClean="0"/>
              <a:t>possible</a:t>
            </a:r>
            <a:r>
              <a:rPr lang="cs-CZ" sz="1600" dirty="0" smtClean="0"/>
              <a:t> to </a:t>
            </a:r>
            <a:r>
              <a:rPr lang="cs-CZ" sz="1600" dirty="0" err="1" smtClean="0"/>
              <a:t>inherit</a:t>
            </a:r>
            <a:r>
              <a:rPr lang="cs-CZ" sz="1600" dirty="0" smtClean="0"/>
              <a:t> </a:t>
            </a:r>
            <a:r>
              <a:rPr lang="cs-CZ" sz="1600" dirty="0" err="1" smtClean="0"/>
              <a:t>particular</a:t>
            </a:r>
            <a:r>
              <a:rPr lang="cs-CZ" sz="1600" dirty="0" smtClean="0"/>
              <a:t> </a:t>
            </a:r>
            <a:r>
              <a:rPr lang="cs-CZ" sz="1600" dirty="0" err="1" smtClean="0"/>
              <a:t>thing</a:t>
            </a:r>
            <a:r>
              <a:rPr lang="cs-CZ" sz="1600" dirty="0" smtClean="0"/>
              <a:t>, not </a:t>
            </a:r>
            <a:r>
              <a:rPr lang="cs-CZ" sz="1600" dirty="0" err="1" smtClean="0"/>
              <a:t>only</a:t>
            </a:r>
            <a:r>
              <a:rPr lang="cs-CZ" sz="1600" dirty="0" smtClean="0"/>
              <a:t> </a:t>
            </a:r>
            <a:r>
              <a:rPr lang="cs-CZ" sz="1600" dirty="0" err="1" smtClean="0"/>
              <a:t>share</a:t>
            </a:r>
            <a:r>
              <a:rPr lang="cs-CZ" sz="1600" dirty="0" smtClean="0"/>
              <a:t> (as </a:t>
            </a:r>
            <a:r>
              <a:rPr lang="cs-CZ" sz="1600" dirty="0" err="1" smtClean="0"/>
              <a:t>well</a:t>
            </a:r>
            <a:r>
              <a:rPr lang="cs-CZ" sz="1600" dirty="0" smtClean="0"/>
              <a:t> CC 1950 x </a:t>
            </a:r>
            <a:r>
              <a:rPr lang="cs-CZ" sz="1600" dirty="0" err="1" smtClean="0"/>
              <a:t>parallelly</a:t>
            </a:r>
            <a:r>
              <a:rPr lang="cs-CZ" sz="1600" dirty="0" smtClean="0"/>
              <a:t> to </a:t>
            </a:r>
            <a:r>
              <a:rPr lang="cs-CZ" sz="1600" dirty="0" err="1" smtClean="0"/>
              <a:t>bequest</a:t>
            </a:r>
            <a:r>
              <a:rPr lang="cs-CZ" sz="1600" dirty="0" smtClean="0"/>
              <a:t>)</a:t>
            </a:r>
          </a:p>
          <a:p>
            <a:r>
              <a:rPr lang="cs-CZ" sz="1600" dirty="0" err="1" smtClean="0"/>
              <a:t>After</a:t>
            </a:r>
            <a:r>
              <a:rPr lang="cs-CZ" sz="1600" dirty="0" smtClean="0"/>
              <a:t> 1989 </a:t>
            </a:r>
            <a:r>
              <a:rPr lang="cs-CZ" sz="1600" dirty="0" err="1" smtClean="0"/>
              <a:t>only</a:t>
            </a:r>
            <a:r>
              <a:rPr lang="cs-CZ" sz="1600" dirty="0" smtClean="0"/>
              <a:t> </a:t>
            </a:r>
            <a:r>
              <a:rPr lang="cs-CZ" sz="1600" dirty="0" err="1" smtClean="0"/>
              <a:t>moderate</a:t>
            </a:r>
            <a:r>
              <a:rPr lang="cs-CZ" sz="1600" dirty="0" smtClean="0"/>
              <a:t> </a:t>
            </a:r>
            <a:r>
              <a:rPr lang="cs-CZ" sz="1600" dirty="0" err="1" smtClean="0"/>
              <a:t>adjustment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parties</a:t>
            </a:r>
            <a:r>
              <a:rPr lang="cs-CZ" sz="1600" dirty="0" smtClean="0"/>
              <a:t> </a:t>
            </a:r>
            <a:r>
              <a:rPr lang="cs-CZ" sz="1600" dirty="0" err="1" smtClean="0"/>
              <a:t>form</a:t>
            </a:r>
            <a:r>
              <a:rPr lang="cs-CZ" sz="1600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cs-CZ" sz="1600" dirty="0" err="1"/>
              <a:t>Liability</a:t>
            </a:r>
            <a:r>
              <a:rPr lang="cs-CZ" sz="1600" dirty="0"/>
              <a:t> to </a:t>
            </a:r>
            <a:r>
              <a:rPr lang="cs-CZ" sz="1600" dirty="0" err="1"/>
              <a:t>debts</a:t>
            </a:r>
            <a:r>
              <a:rPr lang="cs-CZ" sz="1600" dirty="0"/>
              <a:t> limited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seize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 </a:t>
            </a:r>
            <a:r>
              <a:rPr lang="cs-CZ" sz="1600" dirty="0" err="1" smtClean="0"/>
              <a:t>shares</a:t>
            </a:r>
            <a:r>
              <a:rPr lang="cs-CZ" sz="1600" dirty="0" smtClean="0"/>
              <a:t> – </a:t>
            </a:r>
            <a:r>
              <a:rPr lang="cs-CZ" sz="1600" dirty="0" err="1" smtClean="0"/>
              <a:t>preserved</a:t>
            </a:r>
            <a:r>
              <a:rPr lang="cs-CZ" sz="1600" dirty="0" smtClean="0"/>
              <a:t> </a:t>
            </a:r>
            <a:r>
              <a:rPr lang="cs-CZ" sz="1600" dirty="0" err="1" smtClean="0"/>
              <a:t>after</a:t>
            </a:r>
            <a:r>
              <a:rPr lang="cs-CZ" sz="1600" dirty="0" smtClean="0"/>
              <a:t> 1989</a:t>
            </a:r>
          </a:p>
          <a:p>
            <a:endParaRPr lang="cs-CZ" sz="1600" dirty="0" smtClean="0"/>
          </a:p>
          <a:p>
            <a:r>
              <a:rPr lang="cs-CZ" sz="1600" dirty="0" smtClean="0"/>
              <a:t>In </a:t>
            </a:r>
            <a:r>
              <a:rPr lang="cs-CZ" sz="1600" dirty="0" err="1" smtClean="0"/>
              <a:t>comparison</a:t>
            </a:r>
            <a:r>
              <a:rPr lang="cs-CZ" sz="1600" dirty="0" smtClean="0"/>
              <a:t> </a:t>
            </a:r>
            <a:r>
              <a:rPr lang="cs-CZ" sz="1600" dirty="0" err="1" smtClean="0"/>
              <a:t>against</a:t>
            </a:r>
            <a:r>
              <a:rPr lang="cs-CZ" sz="1600" dirty="0" smtClean="0"/>
              <a:t> CC 1950: not </a:t>
            </a:r>
            <a:r>
              <a:rPr lang="cs-CZ" sz="1600" dirty="0" err="1" smtClean="0"/>
              <a:t>explicitly</a:t>
            </a:r>
            <a:r>
              <a:rPr lang="cs-CZ" sz="1600" dirty="0" smtClean="0"/>
              <a:t> </a:t>
            </a:r>
            <a:r>
              <a:rPr lang="cs-CZ" sz="1600" dirty="0" err="1" smtClean="0"/>
              <a:t>mentioned</a:t>
            </a:r>
            <a:r>
              <a:rPr lang="cs-CZ" sz="1600" dirty="0" smtClean="0"/>
              <a:t> </a:t>
            </a:r>
            <a:r>
              <a:rPr lang="cs-CZ" sz="1600" dirty="0" err="1" smtClean="0"/>
              <a:t>necessity</a:t>
            </a:r>
            <a:r>
              <a:rPr lang="cs-CZ" sz="1600" dirty="0" smtClean="0"/>
              <a:t> to </a:t>
            </a:r>
            <a:r>
              <a:rPr lang="cs-CZ" sz="1600" dirty="0" err="1" smtClean="0"/>
              <a:t>respect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will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testator</a:t>
            </a:r>
            <a:r>
              <a:rPr lang="cs-CZ" sz="1600" dirty="0" smtClean="0"/>
              <a:t>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reference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fact</a:t>
            </a:r>
            <a:r>
              <a:rPr lang="cs-CZ" sz="1600" dirty="0" smtClean="0"/>
              <a:t>, </a:t>
            </a:r>
            <a:r>
              <a:rPr lang="cs-CZ" sz="1600" dirty="0" err="1" smtClean="0"/>
              <a:t>that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 smtClean="0"/>
              <a:t>stands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general</a:t>
            </a:r>
            <a:r>
              <a:rPr lang="cs-CZ" sz="1600" dirty="0" smtClean="0"/>
              <a:t> </a:t>
            </a:r>
            <a:r>
              <a:rPr lang="cs-CZ" sz="1600" dirty="0" err="1" smtClean="0"/>
              <a:t>legal</a:t>
            </a:r>
            <a:r>
              <a:rPr lang="cs-CZ" sz="1600" dirty="0" smtClean="0"/>
              <a:t> </a:t>
            </a:r>
            <a:r>
              <a:rPr lang="cs-CZ" sz="1600" dirty="0" err="1" smtClean="0"/>
              <a:t>action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71B886-7C97-4C0D-BCD2-08F9E8496989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97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67544" y="1125538"/>
            <a:ext cx="8424936" cy="503237"/>
          </a:xfrm>
        </p:spPr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limitations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Required</a:t>
            </a:r>
            <a:r>
              <a:rPr lang="cs-CZ" dirty="0" smtClean="0"/>
              <a:t> part in CC 1964 – </a:t>
            </a:r>
            <a:r>
              <a:rPr lang="cs-CZ" dirty="0" err="1" smtClean="0"/>
              <a:t>adult</a:t>
            </a:r>
            <a:r>
              <a:rPr lang="cs-CZ" dirty="0" smtClean="0"/>
              <a:t> </a:t>
            </a:r>
            <a:r>
              <a:rPr lang="cs-CZ" dirty="0" err="1" smtClean="0"/>
              <a:t>heir</a:t>
            </a:r>
            <a:r>
              <a:rPr lang="cs-CZ" dirty="0" smtClean="0"/>
              <a:t>: ¾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patrimony</a:t>
            </a:r>
            <a:r>
              <a:rPr lang="cs-CZ" dirty="0" smtClean="0"/>
              <a:t>, minor </a:t>
            </a:r>
            <a:r>
              <a:rPr lang="cs-CZ" dirty="0" err="1" smtClean="0"/>
              <a:t>forced</a:t>
            </a:r>
            <a:r>
              <a:rPr lang="cs-CZ" dirty="0" smtClean="0"/>
              <a:t> </a:t>
            </a:r>
            <a:r>
              <a:rPr lang="cs-CZ" dirty="0" err="1" smtClean="0"/>
              <a:t>heir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part</a:t>
            </a:r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respect</a:t>
            </a:r>
            <a:r>
              <a:rPr lang="cs-CZ" dirty="0" smtClean="0"/>
              <a:t>“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–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shares</a:t>
            </a:r>
            <a:r>
              <a:rPr lang="cs-CZ" dirty="0" smtClean="0"/>
              <a:t> in </a:t>
            </a:r>
            <a:r>
              <a:rPr lang="cs-CZ" dirty="0" err="1" smtClean="0"/>
              <a:t>accordance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testament –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heirs</a:t>
            </a:r>
            <a:r>
              <a:rPr lang="cs-CZ" dirty="0" smtClean="0"/>
              <a:t> </a:t>
            </a:r>
            <a:r>
              <a:rPr lang="cs-CZ" dirty="0" err="1" smtClean="0"/>
              <a:t>agree</a:t>
            </a:r>
            <a:r>
              <a:rPr lang="cs-CZ" dirty="0" smtClean="0"/>
              <a:t> –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least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heirs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agree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</a:t>
            </a:r>
            <a:r>
              <a:rPr lang="cs-CZ" dirty="0" err="1" smtClean="0"/>
              <a:t>otherwise</a:t>
            </a:r>
            <a:endParaRPr lang="cs-CZ" dirty="0" smtClean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0D30D1-5540-4C4E-92B3-CBE2CF0FAC99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9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ona anglic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sabona anglicky</Template>
  <TotalTime>4069</TotalTime>
  <Words>898</Words>
  <Application>Microsoft Office PowerPoint</Application>
  <PresentationFormat>Předvádění na obrazovce (4:3)</PresentationFormat>
  <Paragraphs>108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sabona anglicky</vt:lpstr>
      <vt:lpstr>BÉŽOVÁ TITL</vt:lpstr>
      <vt:lpstr>Law of Succession 19th-20th century</vt:lpstr>
      <vt:lpstr>Basic overviews of privat law acts on Czech territory</vt:lpstr>
      <vt:lpstr>ABGB  characteristic of the law of succession</vt:lpstr>
      <vt:lpstr>Hungary</vt:lpstr>
      <vt:lpstr>BGB</vt:lpstr>
      <vt:lpstr>Law od succession in the Communist bloc</vt:lpstr>
      <vt:lpstr>Civil code 1950</vt:lpstr>
      <vt:lpstr>Prezentace aplikace PowerPoint</vt:lpstr>
      <vt:lpstr>Main limitations</vt:lpstr>
      <vt:lpstr>Thank You  for Your attenttion  Pavel Salák jr.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</dc:title>
  <dc:creator>10908</dc:creator>
  <cp:lastModifiedBy>Uživatel systému Windows</cp:lastModifiedBy>
  <cp:revision>104</cp:revision>
  <dcterms:created xsi:type="dcterms:W3CDTF">2017-10-08T07:43:50Z</dcterms:created>
  <dcterms:modified xsi:type="dcterms:W3CDTF">2018-03-07T19:35:49Z</dcterms:modified>
</cp:coreProperties>
</file>