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309" r:id="rId3"/>
    <p:sldId id="304" r:id="rId4"/>
    <p:sldId id="310" r:id="rId5"/>
    <p:sldId id="305" r:id="rId6"/>
    <p:sldId id="311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6" d="100"/>
          <a:sy n="86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F511B76-CD0D-4FBD-9E2E-2992BC237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99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B77796-BD1A-4051-9258-713099EA09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8511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11697-092D-4A0F-BE8A-1FBE90C54CD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496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6241D-D748-4D86-9C74-10B35E13F9C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073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D87DE18-1BDE-4173-AC44-C97D62B5AF0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790BB-36D8-40A2-982B-FF2A245098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6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E714B0-C5CD-4F21-B8D3-B4EDD02AA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89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867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329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620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216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2415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75087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547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57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60637-A908-438C-A6BC-9D28BFF400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9410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8399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5875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26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9AC32-BB40-497F-9A14-BAF4183068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166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1380E-CE38-45BF-AFD2-FB9816607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0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25557-72C4-4ACD-93EC-944D5BEDAB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13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84B89-8698-41F5-9BDE-F7DD3481F7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2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9B84D3-BBF1-45E0-92CC-347A1D8240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03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91989-17EC-419C-85DC-BC88E7D9E3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2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B4FB1-F303-47C0-8F0D-D1D83CCF8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424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BE0AB57-4AD9-4892-8949-A6BE0117F5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590018" y="3387806"/>
            <a:ext cx="6588224" cy="3311525"/>
          </a:xfrm>
        </p:spPr>
        <p:txBody>
          <a:bodyPr/>
          <a:lstStyle/>
          <a:p>
            <a:r>
              <a:rPr lang="cs-CZ" altLang="cs-CZ" dirty="0" smtClean="0"/>
              <a:t>FORM OF TESTAMENT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3200" dirty="0" smtClean="0"/>
              <a:t>JUDr. P. Salák jr. Ph.D.</a:t>
            </a:r>
            <a:endParaRPr lang="cs-CZ" alt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773239"/>
            <a:ext cx="8640960" cy="1511746"/>
          </a:xfrm>
        </p:spPr>
        <p:txBody>
          <a:bodyPr/>
          <a:lstStyle/>
          <a:p>
            <a:r>
              <a:rPr lang="cs-CZ" sz="2000" dirty="0" err="1" smtClean="0"/>
              <a:t>Witnesses</a:t>
            </a:r>
            <a:r>
              <a:rPr lang="cs-CZ" sz="2000" dirty="0" smtClean="0"/>
              <a:t> – to </a:t>
            </a:r>
            <a:r>
              <a:rPr lang="cs-CZ" sz="2000" dirty="0" err="1" smtClean="0"/>
              <a:t>testify</a:t>
            </a:r>
            <a:r>
              <a:rPr lang="cs-CZ" sz="2000" dirty="0" smtClean="0"/>
              <a:t> </a:t>
            </a:r>
            <a:r>
              <a:rPr lang="cs-CZ" sz="2000" dirty="0" err="1" smtClean="0"/>
              <a:t>testator´s</a:t>
            </a:r>
            <a:r>
              <a:rPr lang="cs-CZ" sz="2000" dirty="0" smtClean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/>
              <a:t>They</a:t>
            </a:r>
            <a:r>
              <a:rPr lang="cs-CZ" sz="2000" dirty="0" smtClean="0"/>
              <a:t> do not </a:t>
            </a:r>
            <a:r>
              <a:rPr lang="cs-CZ" sz="2000" dirty="0" err="1" smtClean="0"/>
              <a:t>have</a:t>
            </a:r>
            <a:r>
              <a:rPr lang="cs-CZ" sz="2000" dirty="0" smtClean="0"/>
              <a:t> to </a:t>
            </a:r>
            <a:r>
              <a:rPr lang="cs-CZ" sz="2000" dirty="0" err="1" smtClean="0"/>
              <a:t>know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testament x </a:t>
            </a:r>
            <a:r>
              <a:rPr lang="cs-CZ" sz="2000" dirty="0" err="1" smtClean="0"/>
              <a:t>or</a:t>
            </a:r>
            <a:r>
              <a:rPr lang="cs-CZ" sz="2000" dirty="0" smtClean="0"/>
              <a:t> do </a:t>
            </a:r>
            <a:r>
              <a:rPr lang="cs-CZ" sz="2000" dirty="0" err="1" smtClean="0"/>
              <a:t>they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Signature</a:t>
            </a:r>
            <a:r>
              <a:rPr lang="cs-CZ" sz="2000" dirty="0" smtClean="0"/>
              <a:t> + sign </a:t>
            </a:r>
            <a:r>
              <a:rPr lang="cs-CZ" sz="2000" dirty="0" err="1" smtClean="0"/>
              <a:t>showing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are </a:t>
            </a:r>
            <a:r>
              <a:rPr lang="cs-CZ" sz="2000" dirty="0" err="1" smtClean="0"/>
              <a:t>witnesses</a:t>
            </a:r>
            <a:r>
              <a:rPr lang="cs-CZ" sz="2000" dirty="0" smtClean="0"/>
              <a:t> (</a:t>
            </a:r>
            <a:r>
              <a:rPr lang="cs-CZ" sz="2000" dirty="0" err="1" smtClean="0"/>
              <a:t>Hungarian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– </a:t>
            </a:r>
            <a:r>
              <a:rPr lang="cs-CZ" sz="2000" dirty="0" err="1" smtClean="0"/>
              <a:t>missing</a:t>
            </a:r>
            <a:r>
              <a:rPr lang="cs-CZ" sz="2000" dirty="0" smtClean="0"/>
              <a:t> sign „</a:t>
            </a:r>
            <a:r>
              <a:rPr lang="cs-CZ" sz="2000" dirty="0" err="1" smtClean="0"/>
              <a:t>witness</a:t>
            </a:r>
            <a:r>
              <a:rPr lang="cs-CZ" sz="2000" dirty="0" smtClean="0"/>
              <a:t>“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reason</a:t>
            </a:r>
            <a:r>
              <a:rPr lang="cs-CZ" sz="2000" dirty="0" smtClean="0"/>
              <a:t> to invalidity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testament)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3645024"/>
            <a:ext cx="8568952" cy="2485902"/>
          </a:xfrm>
        </p:spPr>
        <p:txBody>
          <a:bodyPr/>
          <a:lstStyle/>
          <a:p>
            <a:r>
              <a:rPr lang="cs-CZ" sz="2000" dirty="0" smtClean="0"/>
              <a:t>Place – </a:t>
            </a:r>
            <a:r>
              <a:rPr lang="cs-CZ" sz="2000" dirty="0" err="1" smtClean="0"/>
              <a:t>obligatory</a:t>
            </a:r>
            <a:r>
              <a:rPr lang="cs-CZ" sz="2000" dirty="0" smtClean="0"/>
              <a:t> (BGB </a:t>
            </a:r>
            <a:r>
              <a:rPr lang="cs-CZ" sz="2000" dirty="0" err="1" smtClean="0"/>
              <a:t>until</a:t>
            </a:r>
            <a:r>
              <a:rPr lang="cs-CZ" sz="2000" dirty="0" smtClean="0"/>
              <a:t> 1938) x </a:t>
            </a:r>
            <a:r>
              <a:rPr lang="cs-CZ" sz="2000" dirty="0" err="1" smtClean="0"/>
              <a:t>facultative</a:t>
            </a:r>
            <a:r>
              <a:rPr lang="cs-CZ" sz="2000" dirty="0" smtClean="0"/>
              <a:t> (ABGB) x not </a:t>
            </a:r>
            <a:r>
              <a:rPr lang="cs-CZ" sz="2000" dirty="0" err="1" smtClean="0"/>
              <a:t>mentioned</a:t>
            </a:r>
            <a:r>
              <a:rPr lang="cs-CZ" sz="2000" dirty="0" smtClean="0"/>
              <a:t> - CC2012</a:t>
            </a:r>
          </a:p>
          <a:p>
            <a:r>
              <a:rPr lang="cs-CZ" sz="2000" dirty="0" smtClean="0"/>
              <a:t>BGB (</a:t>
            </a:r>
            <a:r>
              <a:rPr lang="cs-CZ" sz="2000" dirty="0" err="1" smtClean="0"/>
              <a:t>before</a:t>
            </a:r>
            <a:r>
              <a:rPr lang="cs-CZ" sz="2000" dirty="0" smtClean="0"/>
              <a:t> 1938) – </a:t>
            </a:r>
            <a:r>
              <a:rPr lang="cs-CZ" sz="2000" dirty="0" err="1" smtClean="0"/>
              <a:t>signature</a:t>
            </a:r>
            <a:r>
              <a:rPr lang="cs-CZ" sz="2000" dirty="0" smtClean="0"/>
              <a:t>, </a:t>
            </a:r>
            <a:r>
              <a:rPr lang="cs-CZ" sz="2000" dirty="0" err="1" smtClean="0"/>
              <a:t>date</a:t>
            </a:r>
            <a:r>
              <a:rPr lang="cs-CZ" sz="2000" dirty="0" smtClean="0"/>
              <a:t> and place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holographic</a:t>
            </a:r>
            <a:r>
              <a:rPr lang="cs-CZ" sz="2000" dirty="0" smtClean="0"/>
              <a:t> testament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written</a:t>
            </a:r>
            <a:r>
              <a:rPr lang="cs-CZ" sz="2000" dirty="0" smtClean="0"/>
              <a:t> in </a:t>
            </a:r>
            <a:r>
              <a:rPr lang="cs-CZ" sz="2000" dirty="0" err="1" smtClean="0"/>
              <a:t>one´s</a:t>
            </a:r>
            <a:r>
              <a:rPr lang="cs-CZ" sz="2000" dirty="0" smtClean="0"/>
              <a:t> </a:t>
            </a:r>
            <a:r>
              <a:rPr lang="cs-CZ" sz="2000" dirty="0" err="1" smtClean="0"/>
              <a:t>own</a:t>
            </a:r>
            <a:r>
              <a:rPr lang="cs-CZ" sz="2000" dirty="0" smtClean="0"/>
              <a:t> hand (§ 2231 par. 2) – </a:t>
            </a:r>
            <a:r>
              <a:rPr lang="cs-CZ" sz="2000" dirty="0" err="1" smtClean="0"/>
              <a:t>i.e</a:t>
            </a:r>
            <a:r>
              <a:rPr lang="cs-CZ" sz="2000" dirty="0" smtClean="0"/>
              <a:t>. a testament </a:t>
            </a:r>
            <a:r>
              <a:rPr lang="cs-CZ" sz="2000" dirty="0" err="1" smtClean="0"/>
              <a:t>written</a:t>
            </a:r>
            <a:r>
              <a:rPr lang="cs-CZ" sz="2000" dirty="0" smtClean="0"/>
              <a:t> on a </a:t>
            </a:r>
            <a:r>
              <a:rPr lang="cs-CZ" sz="2000" dirty="0" err="1" smtClean="0"/>
              <a:t>headed</a:t>
            </a:r>
            <a:r>
              <a:rPr lang="cs-CZ" sz="2000" dirty="0" smtClean="0"/>
              <a:t> </a:t>
            </a:r>
            <a:r>
              <a:rPr lang="cs-CZ" sz="2000" dirty="0" err="1" smtClean="0"/>
              <a:t>paper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a </a:t>
            </a:r>
            <a:r>
              <a:rPr lang="cs-CZ" sz="2000" dirty="0" err="1" smtClean="0"/>
              <a:t>pre-printed</a:t>
            </a:r>
            <a:r>
              <a:rPr lang="cs-CZ" sz="2000" dirty="0" smtClean="0"/>
              <a:t> </a:t>
            </a:r>
            <a:r>
              <a:rPr lang="cs-CZ" sz="2000" dirty="0" err="1" smtClean="0"/>
              <a:t>statement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place (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dirty="0" err="1" smtClean="0"/>
              <a:t>company</a:t>
            </a:r>
            <a:r>
              <a:rPr lang="cs-CZ" sz="2000" dirty="0" smtClean="0"/>
              <a:t>, </a:t>
            </a:r>
            <a:r>
              <a:rPr lang="cs-CZ" sz="2000" dirty="0" err="1" smtClean="0"/>
              <a:t>or</a:t>
            </a:r>
            <a:r>
              <a:rPr lang="cs-CZ" sz="2000" dirty="0" smtClean="0"/>
              <a:t> „Hotel X, Hamburg </a:t>
            </a:r>
            <a:r>
              <a:rPr lang="cs-CZ" sz="2000" dirty="0" err="1" smtClean="0"/>
              <a:t>Altona</a:t>
            </a:r>
            <a:r>
              <a:rPr lang="cs-CZ" sz="2000" dirty="0" smtClean="0"/>
              <a:t>) – </a:t>
            </a:r>
            <a:r>
              <a:rPr lang="cs-CZ" sz="2000" dirty="0" err="1" smtClean="0"/>
              <a:t>is</a:t>
            </a:r>
            <a:r>
              <a:rPr lang="cs-CZ" sz="2000" dirty="0" smtClean="0"/>
              <a:t> invalid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61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525" y="812898"/>
            <a:ext cx="7772400" cy="503237"/>
          </a:xfrm>
        </p:spPr>
        <p:txBody>
          <a:bodyPr/>
          <a:lstStyle/>
          <a:p>
            <a:r>
              <a:rPr lang="cs-CZ" dirty="0" smtClean="0"/>
              <a:t>DATE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8892480" cy="5661248"/>
          </a:xfrm>
        </p:spPr>
        <p:txBody>
          <a:bodyPr/>
          <a:lstStyle/>
          <a:p>
            <a:r>
              <a:rPr lang="cs-CZ" sz="2000" dirty="0" smtClean="0"/>
              <a:t>BGB 	</a:t>
            </a:r>
            <a:r>
              <a:rPr lang="cs-CZ" sz="2000" dirty="0" err="1" smtClean="0"/>
              <a:t>until</a:t>
            </a:r>
            <a:r>
              <a:rPr lang="cs-CZ" sz="2000" dirty="0" smtClean="0"/>
              <a:t> 1938  - </a:t>
            </a:r>
            <a:r>
              <a:rPr lang="cs-CZ" sz="2000" dirty="0" err="1" smtClean="0"/>
              <a:t>obligatory</a:t>
            </a:r>
            <a:endParaRPr lang="cs-CZ" sz="2000" dirty="0" smtClean="0"/>
          </a:p>
          <a:p>
            <a:r>
              <a:rPr lang="cs-CZ" sz="2000" dirty="0" smtClean="0"/>
              <a:t>ABGB – </a:t>
            </a:r>
            <a:r>
              <a:rPr lang="cs-CZ" sz="2000" dirty="0" err="1" smtClean="0"/>
              <a:t>facultative</a:t>
            </a:r>
            <a:endParaRPr lang="cs-CZ" sz="2000" dirty="0" smtClean="0"/>
          </a:p>
          <a:p>
            <a:r>
              <a:rPr lang="cs-CZ" sz="2000" dirty="0" smtClean="0"/>
              <a:t>CC2012 – </a:t>
            </a:r>
            <a:r>
              <a:rPr lang="cs-CZ" sz="2000" dirty="0" err="1" smtClean="0"/>
              <a:t>facultative</a:t>
            </a:r>
            <a:r>
              <a:rPr lang="cs-CZ" sz="2000" dirty="0" smtClean="0"/>
              <a:t> x </a:t>
            </a:r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there</a:t>
            </a:r>
            <a:r>
              <a:rPr lang="cs-CZ" sz="2000" dirty="0" smtClean="0"/>
              <a:t> are </a:t>
            </a:r>
            <a:r>
              <a:rPr lang="cs-CZ" sz="2000" dirty="0" err="1" smtClean="0"/>
              <a:t>several</a:t>
            </a:r>
            <a:r>
              <a:rPr lang="cs-CZ" sz="2000" dirty="0" smtClean="0"/>
              <a:t> </a:t>
            </a:r>
            <a:r>
              <a:rPr lang="cs-CZ" sz="2000" dirty="0" err="1" smtClean="0"/>
              <a:t>contradictory</a:t>
            </a:r>
            <a:r>
              <a:rPr lang="cs-CZ" sz="2000" dirty="0" smtClean="0"/>
              <a:t> </a:t>
            </a:r>
            <a:r>
              <a:rPr lang="cs-CZ" sz="2000" dirty="0" err="1" smtClean="0"/>
              <a:t>testaments</a:t>
            </a:r>
            <a:r>
              <a:rPr lang="cs-CZ" sz="2000" dirty="0" smtClean="0"/>
              <a:t>,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date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essential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interpretation</a:t>
            </a:r>
            <a:r>
              <a:rPr lang="cs-CZ" sz="2000" dirty="0"/>
              <a:t> </a:t>
            </a:r>
            <a:r>
              <a:rPr lang="cs-CZ" sz="2000" dirty="0" smtClean="0"/>
              <a:t>and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no </a:t>
            </a:r>
            <a:r>
              <a:rPr lang="cs-CZ" sz="2000" dirty="0" err="1" smtClean="0"/>
              <a:t>date</a:t>
            </a:r>
            <a:r>
              <a:rPr lang="cs-CZ" sz="2000" dirty="0" smtClean="0"/>
              <a:t>, </a:t>
            </a:r>
            <a:r>
              <a:rPr lang="cs-CZ" sz="2000" dirty="0" err="1" smtClean="0"/>
              <a:t>the</a:t>
            </a:r>
            <a:r>
              <a:rPr lang="cs-CZ" sz="2000" dirty="0" smtClean="0"/>
              <a:t> testament </a:t>
            </a:r>
            <a:r>
              <a:rPr lang="cs-CZ" sz="2000" dirty="0" err="1" smtClean="0"/>
              <a:t>is</a:t>
            </a:r>
            <a:r>
              <a:rPr lang="cs-CZ" sz="2000" dirty="0" smtClean="0"/>
              <a:t> invalid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err="1" smtClean="0"/>
              <a:t>Explicitly</a:t>
            </a:r>
            <a:r>
              <a:rPr lang="cs-CZ" sz="2000" dirty="0" smtClean="0"/>
              <a:t> </a:t>
            </a:r>
            <a:r>
              <a:rPr lang="cs-CZ" sz="2000" dirty="0" err="1" smtClean="0"/>
              <a:t>mentioned</a:t>
            </a:r>
            <a:r>
              <a:rPr lang="cs-CZ" sz="2000" dirty="0" smtClean="0"/>
              <a:t> x </a:t>
            </a:r>
            <a:r>
              <a:rPr lang="cs-CZ" sz="2000" dirty="0" err="1" smtClean="0"/>
              <a:t>must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/>
              <a:t> </a:t>
            </a:r>
            <a:r>
              <a:rPr lang="cs-CZ" sz="2000" dirty="0" err="1" smtClean="0"/>
              <a:t>apparent</a:t>
            </a:r>
            <a:r>
              <a:rPr lang="cs-CZ" sz="2000" dirty="0" smtClean="0"/>
              <a:t> (</a:t>
            </a:r>
            <a:r>
              <a:rPr lang="cs-CZ" sz="2000" dirty="0" err="1" smtClean="0"/>
              <a:t>i.e</a:t>
            </a:r>
            <a:r>
              <a:rPr lang="cs-CZ" sz="2000" dirty="0" smtClean="0"/>
              <a:t>.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to </a:t>
            </a:r>
            <a:r>
              <a:rPr lang="cs-CZ" sz="2000" dirty="0" err="1" smtClean="0"/>
              <a:t>conclude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testament)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Form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date</a:t>
            </a:r>
            <a:endParaRPr lang="cs-CZ" sz="2000" dirty="0" smtClean="0"/>
          </a:p>
          <a:p>
            <a:r>
              <a:rPr lang="cs-CZ" sz="2000" dirty="0" err="1" smtClean="0"/>
              <a:t>Day</a:t>
            </a:r>
            <a:r>
              <a:rPr lang="cs-CZ" sz="2000" dirty="0" smtClean="0"/>
              <a:t>, </a:t>
            </a:r>
            <a:r>
              <a:rPr lang="cs-CZ" sz="2000" dirty="0" err="1" smtClean="0"/>
              <a:t>month</a:t>
            </a:r>
            <a:r>
              <a:rPr lang="cs-CZ" sz="2000" dirty="0" smtClean="0"/>
              <a:t> and </a:t>
            </a:r>
            <a:r>
              <a:rPr lang="cs-CZ" sz="2000" dirty="0" err="1" smtClean="0"/>
              <a:t>year</a:t>
            </a:r>
            <a:r>
              <a:rPr lang="cs-CZ" sz="2000" dirty="0" smtClean="0"/>
              <a:t> – 24. 12. 1977 x </a:t>
            </a:r>
            <a:r>
              <a:rPr lang="cs-CZ" sz="2000" dirty="0" err="1" smtClean="0"/>
              <a:t>Christmas</a:t>
            </a:r>
            <a:r>
              <a:rPr lang="cs-CZ" sz="2000" dirty="0" smtClean="0"/>
              <a:t> </a:t>
            </a:r>
            <a:r>
              <a:rPr lang="cs-CZ" sz="2000" dirty="0" err="1" smtClean="0"/>
              <a:t>Eve</a:t>
            </a:r>
            <a:r>
              <a:rPr lang="cs-CZ" sz="2000" dirty="0" smtClean="0"/>
              <a:t> 1980  -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Hungarian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(</a:t>
            </a:r>
            <a:r>
              <a:rPr lang="cs-CZ" sz="2000" dirty="0" err="1" smtClean="0"/>
              <a:t>judicature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1895)  - </a:t>
            </a:r>
            <a:r>
              <a:rPr lang="cs-CZ" sz="2000" dirty="0" err="1" smtClean="0"/>
              <a:t>yes</a:t>
            </a:r>
            <a:endParaRPr lang="cs-CZ" sz="2000" dirty="0" smtClean="0"/>
          </a:p>
          <a:p>
            <a:r>
              <a:rPr lang="cs-CZ" sz="2000" dirty="0" err="1" smtClean="0"/>
              <a:t>Interpretation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CC 1950, 1964 – no – </a:t>
            </a:r>
            <a:r>
              <a:rPr lang="cs-CZ" sz="2000" dirty="0" err="1" smtClean="0"/>
              <a:t>must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 </a:t>
            </a:r>
            <a:r>
              <a:rPr lang="cs-CZ" sz="2000" dirty="0" err="1" smtClean="0"/>
              <a:t>stated</a:t>
            </a:r>
            <a:r>
              <a:rPr lang="cs-CZ" sz="2000" dirty="0" smtClean="0"/>
              <a:t> by </a:t>
            </a:r>
            <a:r>
              <a:rPr lang="cs-CZ" sz="2000" dirty="0" err="1" smtClean="0"/>
              <a:t>law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day</a:t>
            </a:r>
            <a:r>
              <a:rPr lang="cs-CZ" sz="2000" dirty="0" smtClean="0"/>
              <a:t>,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to </a:t>
            </a:r>
            <a:r>
              <a:rPr lang="cs-CZ" sz="2000" dirty="0" err="1" smtClean="0"/>
              <a:t>write</a:t>
            </a:r>
            <a:r>
              <a:rPr lang="cs-CZ" sz="2000" dirty="0" smtClean="0"/>
              <a:t> more </a:t>
            </a:r>
            <a:r>
              <a:rPr lang="cs-CZ" sz="2000" dirty="0" err="1" smtClean="0"/>
              <a:t>days</a:t>
            </a:r>
            <a:r>
              <a:rPr lang="cs-CZ" sz="2000" dirty="0" smtClean="0"/>
              <a:t>? (not </a:t>
            </a:r>
            <a:r>
              <a:rPr lang="cs-CZ" sz="2000" dirty="0" err="1" smtClean="0"/>
              <a:t>requirement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unitas</a:t>
            </a:r>
            <a:r>
              <a:rPr lang="cs-CZ" sz="2000" dirty="0" smtClean="0"/>
              <a:t> </a:t>
            </a:r>
            <a:r>
              <a:rPr lang="cs-CZ" sz="2000" dirty="0" err="1" smtClean="0"/>
              <a:t>actu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20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699792" y="3284984"/>
            <a:ext cx="5974308" cy="2952304"/>
          </a:xfrm>
        </p:spPr>
        <p:txBody>
          <a:bodyPr/>
          <a:lstStyle/>
          <a:p>
            <a:pPr algn="ctr"/>
            <a:r>
              <a:rPr lang="cs-CZ" sz="3600" dirty="0" err="1" smtClean="0"/>
              <a:t>Thank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Your</a:t>
            </a:r>
            <a:r>
              <a:rPr lang="cs-CZ" sz="3600" dirty="0" smtClean="0"/>
              <a:t> </a:t>
            </a:r>
            <a:r>
              <a:rPr lang="cs-CZ" sz="3600" dirty="0" err="1" smtClean="0"/>
              <a:t>attention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P. Salák jr.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442075"/>
            <a:ext cx="6837363" cy="263525"/>
          </a:xfrm>
        </p:spPr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480425" y="6442075"/>
            <a:ext cx="663575" cy="263525"/>
          </a:xfrm>
        </p:spPr>
        <p:txBody>
          <a:bodyPr/>
          <a:lstStyle/>
          <a:p>
            <a:fld id="{C8E1380E-CE38-45BF-AFD2-FB9816607317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82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0E59B-B223-4F91-9FF4-F7F6C92EA26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Table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contents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9"/>
            <a:ext cx="7632327" cy="3455962"/>
          </a:xfrm>
        </p:spPr>
        <p:txBody>
          <a:bodyPr/>
          <a:lstStyle/>
          <a:p>
            <a:r>
              <a:rPr lang="cs-CZ" altLang="cs-CZ" sz="1800" dirty="0" err="1" smtClean="0"/>
              <a:t>Importance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form</a:t>
            </a:r>
            <a:endParaRPr lang="cs-CZ" altLang="cs-CZ" sz="1800" dirty="0" smtClean="0"/>
          </a:p>
          <a:p>
            <a:r>
              <a:rPr lang="cs-CZ" altLang="cs-CZ" sz="1800" dirty="0" err="1" smtClean="0"/>
              <a:t>Kinds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form</a:t>
            </a:r>
            <a:endParaRPr lang="cs-CZ" altLang="cs-CZ" sz="1800" dirty="0" smtClean="0"/>
          </a:p>
          <a:p>
            <a:r>
              <a:rPr lang="cs-CZ" altLang="cs-CZ" sz="1800" dirty="0" smtClean="0"/>
              <a:t>Oral</a:t>
            </a:r>
          </a:p>
          <a:p>
            <a:r>
              <a:rPr lang="cs-CZ" altLang="cs-CZ" sz="1800" dirty="0" err="1" smtClean="0"/>
              <a:t>Written</a:t>
            </a:r>
            <a:endParaRPr lang="cs-CZ" altLang="cs-CZ" sz="1800" dirty="0" smtClean="0"/>
          </a:p>
          <a:p>
            <a:r>
              <a:rPr lang="cs-CZ" altLang="cs-CZ" sz="1800" dirty="0" smtClean="0"/>
              <a:t>By </a:t>
            </a:r>
            <a:r>
              <a:rPr lang="cs-CZ" altLang="cs-CZ" sz="1800" dirty="0" err="1" smtClean="0"/>
              <a:t>one´s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own</a:t>
            </a:r>
            <a:r>
              <a:rPr lang="cs-CZ" altLang="cs-CZ" sz="1800" dirty="0" smtClean="0"/>
              <a:t> hand</a:t>
            </a:r>
          </a:p>
          <a:p>
            <a:r>
              <a:rPr lang="cs-CZ" altLang="cs-CZ" sz="1800" dirty="0" smtClean="0"/>
              <a:t>By </a:t>
            </a:r>
            <a:r>
              <a:rPr lang="cs-CZ" altLang="cs-CZ" sz="1800" dirty="0" err="1" smtClean="0"/>
              <a:t>somebody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else´s</a:t>
            </a:r>
            <a:r>
              <a:rPr lang="cs-CZ" altLang="cs-CZ" sz="1800" dirty="0" smtClean="0"/>
              <a:t> hand</a:t>
            </a:r>
          </a:p>
          <a:p>
            <a:r>
              <a:rPr lang="cs-CZ" altLang="cs-CZ" sz="1800" dirty="0" err="1" smtClean="0"/>
              <a:t>Form</a:t>
            </a:r>
            <a:r>
              <a:rPr lang="cs-CZ" altLang="cs-CZ" sz="1800" dirty="0" smtClean="0"/>
              <a:t> – </a:t>
            </a:r>
            <a:r>
              <a:rPr lang="cs-CZ" altLang="cs-CZ" sz="1800" dirty="0" err="1" smtClean="0"/>
              <a:t>content</a:t>
            </a:r>
            <a:endParaRPr lang="cs-CZ" altLang="cs-CZ" sz="1800" dirty="0" smtClean="0"/>
          </a:p>
          <a:p>
            <a:r>
              <a:rPr lang="cs-CZ" altLang="cs-CZ" sz="1800" dirty="0" err="1"/>
              <a:t>W</a:t>
            </a:r>
            <a:r>
              <a:rPr lang="cs-CZ" altLang="cs-CZ" sz="1800" dirty="0" err="1" smtClean="0"/>
              <a:t>itnesses</a:t>
            </a:r>
            <a:endParaRPr lang="cs-CZ" altLang="cs-CZ" sz="1800" dirty="0" smtClean="0"/>
          </a:p>
          <a:p>
            <a:r>
              <a:rPr lang="cs-CZ" altLang="cs-CZ" sz="1800" dirty="0" err="1"/>
              <a:t>S</a:t>
            </a:r>
            <a:r>
              <a:rPr lang="cs-CZ" altLang="cs-CZ" sz="1800" dirty="0" err="1" smtClean="0"/>
              <a:t>ignature</a:t>
            </a:r>
            <a:endParaRPr lang="cs-CZ" altLang="cs-CZ" sz="1800" dirty="0" smtClean="0"/>
          </a:p>
          <a:p>
            <a:r>
              <a:rPr lang="cs-CZ" altLang="cs-CZ" sz="1800" dirty="0" err="1" smtClean="0"/>
              <a:t>Date</a:t>
            </a:r>
            <a:endParaRPr lang="cs-CZ" altLang="cs-CZ" sz="1800" dirty="0" smtClean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DCFC5B6-0932-4E4E-9741-58894A090ECC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784" y="3140968"/>
            <a:ext cx="6046316" cy="3096320"/>
          </a:xfrm>
        </p:spPr>
        <p:txBody>
          <a:bodyPr/>
          <a:lstStyle/>
          <a:p>
            <a:pPr algn="ctr"/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IMPORTANCE OF THE FORM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55B85F-23AC-447B-817D-F8C648035B9B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Why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form</a:t>
            </a:r>
            <a:r>
              <a:rPr lang="cs-CZ" altLang="cs-CZ" dirty="0" smtClean="0"/>
              <a:t>?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altLang="cs-CZ" dirty="0" err="1" smtClean="0"/>
              <a:t>Religious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reasons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Testamentum</a:t>
            </a:r>
            <a:r>
              <a:rPr lang="cs-CZ" altLang="cs-CZ" dirty="0" smtClean="0"/>
              <a:t> </a:t>
            </a:r>
            <a:r>
              <a:rPr lang="cs-CZ" altLang="cs-CZ" dirty="0" err="1"/>
              <a:t>calatis</a:t>
            </a:r>
            <a:r>
              <a:rPr lang="cs-CZ" altLang="cs-CZ" dirty="0"/>
              <a:t> </a:t>
            </a:r>
            <a:r>
              <a:rPr lang="cs-CZ" altLang="cs-CZ" dirty="0" err="1" smtClean="0"/>
              <a:t>comitiis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In </a:t>
            </a:r>
            <a:r>
              <a:rPr lang="cs-CZ" altLang="cs-CZ" dirty="0" err="1" smtClean="0"/>
              <a:t>procicntu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after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auspices</a:t>
            </a:r>
            <a:r>
              <a:rPr lang="cs-CZ" altLang="cs-CZ" dirty="0" smtClean="0"/>
              <a:t> 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Reason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legal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certainty</a:t>
            </a:r>
            <a:endParaRPr lang="cs-CZ" altLang="cs-CZ" dirty="0" smtClean="0"/>
          </a:p>
          <a:p>
            <a:pPr lvl="1"/>
            <a:r>
              <a:rPr lang="cs-CZ" altLang="cs-CZ" dirty="0" err="1" smtClean="0"/>
              <a:t>Mancipation</a:t>
            </a:r>
            <a:r>
              <a:rPr lang="cs-CZ" altLang="cs-CZ" dirty="0" smtClean="0"/>
              <a:t> testament</a:t>
            </a:r>
          </a:p>
          <a:p>
            <a:pPr lvl="1"/>
            <a:r>
              <a:rPr lang="cs-CZ" altLang="cs-CZ" dirty="0" err="1" smtClean="0"/>
              <a:t>Gradual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replacement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oral </a:t>
            </a:r>
            <a:r>
              <a:rPr lang="cs-CZ" altLang="cs-CZ" dirty="0" err="1" smtClean="0"/>
              <a:t>ones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written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ones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924944"/>
            <a:ext cx="5899348" cy="2952304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KINDS OF FORM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30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ORAL TESTAMENT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1" y="1484784"/>
            <a:ext cx="4176464" cy="4968552"/>
          </a:xfrm>
        </p:spPr>
        <p:txBody>
          <a:bodyPr/>
          <a:lstStyle/>
          <a:p>
            <a:r>
              <a:rPr lang="cs-CZ" dirty="0" smtClean="0"/>
              <a:t>PROS</a:t>
            </a:r>
          </a:p>
          <a:p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easier</a:t>
            </a:r>
            <a:r>
              <a:rPr lang="cs-CZ" sz="2000" dirty="0" smtClean="0"/>
              <a:t> in 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ways</a:t>
            </a:r>
            <a:r>
              <a:rPr lang="cs-CZ" sz="2000" dirty="0" smtClean="0"/>
              <a:t>:</a:t>
            </a:r>
          </a:p>
          <a:p>
            <a:pPr lvl="1" algn="just"/>
            <a:r>
              <a:rPr lang="cs-CZ" sz="2000" dirty="0" err="1" smtClean="0"/>
              <a:t>Illiterate</a:t>
            </a:r>
            <a:r>
              <a:rPr lang="cs-CZ" sz="2000" dirty="0" smtClean="0"/>
              <a:t> </a:t>
            </a:r>
            <a:r>
              <a:rPr lang="cs-CZ" sz="2000" dirty="0" err="1" smtClean="0"/>
              <a:t>population</a:t>
            </a:r>
            <a:r>
              <a:rPr lang="cs-CZ" sz="2000" dirty="0" smtClean="0"/>
              <a:t> (</a:t>
            </a:r>
            <a:r>
              <a:rPr lang="cs-CZ" sz="2000" dirty="0" err="1" smtClean="0"/>
              <a:t>see</a:t>
            </a:r>
            <a:r>
              <a:rPr lang="cs-CZ" sz="2000" dirty="0" smtClean="0"/>
              <a:t> ABGB § 584: </a:t>
            </a:r>
            <a:r>
              <a:rPr lang="cs-CZ" sz="2000" i="1" dirty="0" smtClean="0"/>
              <a:t>„…</a:t>
            </a:r>
            <a:r>
              <a:rPr lang="cs-CZ" sz="2000" i="1" dirty="0" err="1" smtClean="0"/>
              <a:t>cannot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does</a:t>
            </a:r>
            <a:r>
              <a:rPr lang="cs-CZ" sz="2000" i="1" dirty="0" smtClean="0"/>
              <a:t> not </a:t>
            </a:r>
            <a:r>
              <a:rPr lang="cs-CZ" sz="2000" i="1" dirty="0" err="1" smtClean="0"/>
              <a:t>want</a:t>
            </a:r>
            <a:r>
              <a:rPr lang="cs-CZ" sz="2000" i="1" dirty="0" smtClean="0"/>
              <a:t>…“</a:t>
            </a:r>
            <a:r>
              <a:rPr lang="cs-CZ" sz="2000" dirty="0" smtClean="0"/>
              <a:t>)</a:t>
            </a:r>
          </a:p>
          <a:p>
            <a:pPr lvl="1" algn="just"/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could</a:t>
            </a:r>
            <a:r>
              <a:rPr lang="cs-CZ" sz="2000" dirty="0" smtClean="0"/>
              <a:t>  </a:t>
            </a:r>
            <a:r>
              <a:rPr lang="cs-CZ" sz="2000" dirty="0" err="1" smtClean="0"/>
              <a:t>mend</a:t>
            </a:r>
            <a:r>
              <a:rPr lang="cs-CZ" sz="2000" dirty="0" smtClean="0"/>
              <a:t> </a:t>
            </a:r>
            <a:r>
              <a:rPr lang="cs-CZ" sz="2000" dirty="0" err="1" smtClean="0"/>
              <a:t>formal</a:t>
            </a:r>
            <a:r>
              <a:rPr lang="cs-CZ" sz="2000" dirty="0" smtClean="0"/>
              <a:t> </a:t>
            </a:r>
            <a:r>
              <a:rPr lang="cs-CZ" sz="2000" dirty="0" err="1" smtClean="0"/>
              <a:t>imperfections</a:t>
            </a:r>
            <a:r>
              <a:rPr lang="cs-CZ" sz="2000" dirty="0" smtClean="0"/>
              <a:t> (</a:t>
            </a:r>
            <a:r>
              <a:rPr lang="cs-CZ" sz="2000" dirty="0" err="1" smtClean="0"/>
              <a:t>written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a hand </a:t>
            </a:r>
            <a:r>
              <a:rPr lang="cs-CZ" sz="2000" dirty="0" err="1" smtClean="0"/>
              <a:t>print</a:t>
            </a:r>
            <a:r>
              <a:rPr lang="cs-CZ" sz="2000" dirty="0" smtClean="0"/>
              <a:t> </a:t>
            </a:r>
            <a:r>
              <a:rPr lang="cs-CZ" sz="2000" dirty="0" err="1" smtClean="0"/>
              <a:t>instead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 </a:t>
            </a:r>
            <a:r>
              <a:rPr lang="cs-CZ" sz="2000" dirty="0" err="1" smtClean="0"/>
              <a:t>signature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like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oral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Gl</a:t>
            </a:r>
            <a:r>
              <a:rPr lang="cs-CZ" sz="2000" dirty="0" smtClean="0"/>
              <a:t>. U.) </a:t>
            </a:r>
          </a:p>
          <a:p>
            <a:pPr lvl="1" algn="just"/>
            <a:r>
              <a:rPr lang="cs-CZ" sz="2000" dirty="0" err="1" smtClean="0"/>
              <a:t>Today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making</a:t>
            </a:r>
            <a:r>
              <a:rPr lang="cs-CZ" sz="2000" dirty="0" smtClean="0"/>
              <a:t> a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relief</a:t>
            </a:r>
            <a:r>
              <a:rPr lang="cs-CZ" sz="2000" dirty="0" smtClean="0"/>
              <a:t> (§ 1542 par.1 </a:t>
            </a:r>
            <a:r>
              <a:rPr lang="cs-CZ" sz="2000" dirty="0" err="1" smtClean="0"/>
              <a:t>new</a:t>
            </a:r>
            <a:r>
              <a:rPr lang="cs-CZ" sz="2000" dirty="0" smtClean="0"/>
              <a:t> CC)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60032" y="1484784"/>
            <a:ext cx="3810000" cy="4357687"/>
          </a:xfrm>
        </p:spPr>
        <p:txBody>
          <a:bodyPr/>
          <a:lstStyle/>
          <a:p>
            <a:r>
              <a:rPr lang="cs-CZ" dirty="0" smtClean="0"/>
              <a:t>CONS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question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legal</a:t>
            </a:r>
            <a:r>
              <a:rPr lang="cs-CZ" sz="2000" dirty="0" smtClean="0"/>
              <a:t> </a:t>
            </a:r>
            <a:r>
              <a:rPr lang="cs-CZ" sz="2000" dirty="0" err="1" smtClean="0"/>
              <a:t>certainty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limited by </a:t>
            </a:r>
            <a:r>
              <a:rPr lang="cs-CZ" sz="2000" dirty="0" err="1" smtClean="0"/>
              <a:t>witnesses</a:t>
            </a:r>
            <a:r>
              <a:rPr lang="cs-CZ" sz="2000" dirty="0" smtClean="0"/>
              <a:t>:</a:t>
            </a:r>
          </a:p>
          <a:p>
            <a:pPr lvl="1"/>
            <a:r>
              <a:rPr lang="cs-CZ" sz="2000" dirty="0" err="1"/>
              <a:t>T</a:t>
            </a:r>
            <a:r>
              <a:rPr lang="cs-CZ" sz="2000" dirty="0" err="1" smtClean="0"/>
              <a:t>rustworthiness</a:t>
            </a:r>
            <a:endParaRPr lang="cs-CZ" sz="2000" dirty="0" smtClean="0"/>
          </a:p>
          <a:p>
            <a:pPr lvl="1"/>
            <a:r>
              <a:rPr lang="cs-CZ" sz="2000" dirty="0" err="1" smtClean="0"/>
              <a:t>Memory</a:t>
            </a:r>
            <a:endParaRPr lang="cs-CZ" sz="2000" dirty="0" smtClean="0"/>
          </a:p>
          <a:p>
            <a:pPr lvl="1"/>
            <a:r>
              <a:rPr lang="cs-CZ" sz="2000" dirty="0" err="1" smtClean="0"/>
              <a:t>Life</a:t>
            </a:r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0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WRITTEN TESTAMENT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PROS</a:t>
            </a:r>
          </a:p>
          <a:p>
            <a:r>
              <a:rPr lang="cs-CZ" sz="2400" dirty="0" err="1" smtClean="0"/>
              <a:t>Higher</a:t>
            </a:r>
            <a:r>
              <a:rPr lang="cs-CZ" sz="2400" dirty="0"/>
              <a:t> </a:t>
            </a:r>
            <a:r>
              <a:rPr lang="cs-CZ" sz="2400" dirty="0" err="1"/>
              <a:t>legal</a:t>
            </a:r>
            <a:r>
              <a:rPr lang="cs-CZ" sz="2400" dirty="0"/>
              <a:t> </a:t>
            </a:r>
            <a:r>
              <a:rPr lang="cs-CZ" sz="2400" dirty="0" err="1"/>
              <a:t>certainty</a:t>
            </a:r>
            <a:r>
              <a:rPr lang="cs-CZ" sz="2400" dirty="0"/>
              <a:t> </a:t>
            </a:r>
            <a:r>
              <a:rPr lang="cs-CZ" sz="2400" dirty="0" err="1" smtClean="0"/>
              <a:t>than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oral </a:t>
            </a:r>
            <a:r>
              <a:rPr lang="cs-CZ" sz="2400" dirty="0" err="1" smtClean="0"/>
              <a:t>one</a:t>
            </a:r>
            <a:endParaRPr lang="cs-CZ" sz="2400" dirty="0" smtClean="0"/>
          </a:p>
          <a:p>
            <a:pPr lvl="1"/>
            <a:r>
              <a:rPr lang="cs-CZ" sz="2000" dirty="0" smtClean="0"/>
              <a:t>Text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clear</a:t>
            </a:r>
            <a:r>
              <a:rPr lang="cs-CZ" sz="2000" dirty="0" smtClean="0"/>
              <a:t> (x </a:t>
            </a:r>
            <a:r>
              <a:rPr lang="cs-CZ" sz="2000" dirty="0" err="1" smtClean="0"/>
              <a:t>memory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witnesses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oral </a:t>
            </a:r>
            <a:r>
              <a:rPr lang="cs-CZ" sz="2000" dirty="0" err="1" smtClean="0"/>
              <a:t>one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Higher</a:t>
            </a:r>
            <a:r>
              <a:rPr lang="cs-CZ" sz="2000" dirty="0" smtClean="0"/>
              <a:t> use-by </a:t>
            </a:r>
            <a:r>
              <a:rPr lang="cs-CZ" sz="2000" dirty="0" err="1" smtClean="0"/>
              <a:t>than</a:t>
            </a:r>
            <a:r>
              <a:rPr lang="cs-CZ" sz="2000" dirty="0" smtClean="0"/>
              <a:t>  </a:t>
            </a:r>
            <a:r>
              <a:rPr lang="cs-CZ" sz="2000" dirty="0" err="1" smtClean="0"/>
              <a:t>at</a:t>
            </a:r>
            <a:r>
              <a:rPr lang="cs-CZ" sz="2000" dirty="0" smtClean="0"/>
              <a:t> oral </a:t>
            </a:r>
            <a:r>
              <a:rPr lang="cs-CZ" sz="2000" dirty="0" err="1" smtClean="0"/>
              <a:t>ones</a:t>
            </a:r>
            <a:r>
              <a:rPr lang="cs-CZ" sz="2000" dirty="0" smtClean="0"/>
              <a:t> (in </a:t>
            </a:r>
            <a:r>
              <a:rPr lang="cs-CZ" sz="2000" dirty="0" err="1" smtClean="0"/>
              <a:t>fact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limited by </a:t>
            </a:r>
            <a:r>
              <a:rPr lang="cs-CZ" sz="2000" dirty="0" err="1" smtClean="0"/>
              <a:t>life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witnesses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CONS</a:t>
            </a:r>
          </a:p>
          <a:p>
            <a:r>
              <a:rPr lang="cs-CZ" sz="2000" dirty="0" err="1" smtClean="0"/>
              <a:t>Usually</a:t>
            </a:r>
            <a:r>
              <a:rPr lang="cs-CZ" sz="2000" dirty="0" smtClean="0"/>
              <a:t> </a:t>
            </a:r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specimen – </a:t>
            </a:r>
            <a:r>
              <a:rPr lang="cs-CZ" sz="2000" dirty="0" err="1" smtClean="0"/>
              <a:t>may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in </a:t>
            </a:r>
            <a:r>
              <a:rPr lang="cs-CZ" sz="2000" dirty="0" err="1" smtClean="0"/>
              <a:t>danger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destruction</a:t>
            </a:r>
            <a:endParaRPr lang="cs-CZ" sz="2000" dirty="0" smtClean="0"/>
          </a:p>
          <a:p>
            <a:r>
              <a:rPr lang="cs-CZ" sz="2000" dirty="0" smtClean="0"/>
              <a:t>Not </a:t>
            </a:r>
            <a:r>
              <a:rPr lang="cs-CZ" sz="2000" dirty="0" err="1" smtClean="0"/>
              <a:t>all</a:t>
            </a:r>
            <a:r>
              <a:rPr lang="cs-CZ" sz="2000" dirty="0" smtClean="0"/>
              <a:t> </a:t>
            </a:r>
            <a:r>
              <a:rPr lang="cs-CZ" sz="2000" dirty="0" err="1" smtClean="0"/>
              <a:t>people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read</a:t>
            </a:r>
            <a:r>
              <a:rPr lang="cs-CZ" sz="2000" dirty="0" smtClean="0"/>
              <a:t> and </a:t>
            </a:r>
            <a:r>
              <a:rPr lang="cs-CZ" sz="2000" dirty="0" err="1" smtClean="0"/>
              <a:t>write</a:t>
            </a:r>
            <a:r>
              <a:rPr lang="cs-CZ" sz="2000" dirty="0" smtClean="0"/>
              <a:t> (limited on </a:t>
            </a:r>
            <a:r>
              <a:rPr lang="cs-CZ" sz="2000" dirty="0" err="1" smtClean="0"/>
              <a:t>its</a:t>
            </a:r>
            <a:r>
              <a:rPr lang="cs-CZ" sz="2000" dirty="0" smtClean="0"/>
              <a:t> </a:t>
            </a:r>
            <a:r>
              <a:rPr lang="cs-CZ" sz="2000" dirty="0" err="1" smtClean="0"/>
              <a:t>obtaining</a:t>
            </a:r>
            <a:r>
              <a:rPr lang="cs-CZ" sz="2000" dirty="0" smtClean="0"/>
              <a:t> x </a:t>
            </a:r>
            <a:r>
              <a:rPr lang="cs-CZ" sz="2000" dirty="0" err="1" smtClean="0"/>
              <a:t>they</a:t>
            </a:r>
            <a:r>
              <a:rPr lang="cs-CZ" sz="2000" dirty="0" smtClean="0"/>
              <a:t> do not </a:t>
            </a:r>
            <a:r>
              <a:rPr lang="cs-CZ" sz="2000" dirty="0" err="1" smtClean="0"/>
              <a:t>have</a:t>
            </a:r>
            <a:r>
              <a:rPr lang="cs-CZ" sz="2000" dirty="0" smtClean="0"/>
              <a:t> to </a:t>
            </a:r>
            <a:r>
              <a:rPr lang="cs-CZ" sz="2000" dirty="0" err="1" smtClean="0"/>
              <a:t>write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by </a:t>
            </a:r>
            <a:r>
              <a:rPr lang="cs-CZ" sz="2000" dirty="0" err="1" smtClean="0"/>
              <a:t>themselves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There</a:t>
            </a:r>
            <a:r>
              <a:rPr lang="cs-CZ" sz="2000" dirty="0" smtClean="0"/>
              <a:t> are </a:t>
            </a:r>
            <a:r>
              <a:rPr lang="cs-CZ" sz="2000" dirty="0" err="1"/>
              <a:t>s</a:t>
            </a:r>
            <a:r>
              <a:rPr lang="cs-CZ" sz="2000" dirty="0" err="1" smtClean="0"/>
              <a:t>ituations</a:t>
            </a:r>
            <a:r>
              <a:rPr lang="cs-CZ" sz="2000" dirty="0" smtClean="0"/>
              <a:t> </a:t>
            </a:r>
            <a:r>
              <a:rPr lang="cs-CZ" sz="2000" dirty="0" err="1" smtClean="0"/>
              <a:t>when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not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to </a:t>
            </a:r>
            <a:r>
              <a:rPr lang="cs-CZ" sz="2000" dirty="0" err="1" smtClean="0"/>
              <a:t>write</a:t>
            </a:r>
            <a:endParaRPr lang="cs-CZ" sz="2000" dirty="0" smtClean="0"/>
          </a:p>
          <a:p>
            <a:r>
              <a:rPr lang="cs-CZ" sz="2000" dirty="0" err="1" smtClean="0"/>
              <a:t>Modern</a:t>
            </a:r>
            <a:r>
              <a:rPr lang="cs-CZ" sz="2000" dirty="0" smtClean="0"/>
              <a:t> media – audio, </a:t>
            </a:r>
            <a:r>
              <a:rPr lang="cs-CZ" sz="2000" dirty="0" err="1" smtClean="0"/>
              <a:t>alternatively</a:t>
            </a:r>
            <a:r>
              <a:rPr lang="cs-CZ" sz="2000" dirty="0" smtClean="0"/>
              <a:t> audio-</a:t>
            </a:r>
            <a:r>
              <a:rPr lang="cs-CZ" sz="2000" dirty="0" err="1" smtClean="0"/>
              <a:t>visual</a:t>
            </a:r>
            <a:r>
              <a:rPr lang="cs-CZ" sz="2000" dirty="0" smtClean="0"/>
              <a:t> </a:t>
            </a:r>
            <a:r>
              <a:rPr lang="cs-CZ" sz="2000" dirty="0" err="1" smtClean="0"/>
              <a:t>record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 </a:t>
            </a:r>
            <a:r>
              <a:rPr lang="cs-CZ" sz="2000" dirty="0" err="1" smtClean="0"/>
              <a:t>will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85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X PRIVATE TESTAMENT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PUBLIC</a:t>
            </a:r>
          </a:p>
          <a:p>
            <a:r>
              <a:rPr lang="cs-CZ" sz="2000" dirty="0" err="1"/>
              <a:t>Higher</a:t>
            </a:r>
            <a:r>
              <a:rPr lang="cs-CZ" sz="2000" dirty="0"/>
              <a:t> </a:t>
            </a:r>
            <a:r>
              <a:rPr lang="cs-CZ" sz="2000" dirty="0" err="1"/>
              <a:t>legal</a:t>
            </a:r>
            <a:r>
              <a:rPr lang="cs-CZ" sz="2000" dirty="0"/>
              <a:t> </a:t>
            </a:r>
            <a:r>
              <a:rPr lang="cs-CZ" sz="2000" dirty="0" err="1" smtClean="0"/>
              <a:t>certainty</a:t>
            </a:r>
            <a:r>
              <a:rPr lang="cs-CZ" sz="2000" dirty="0" smtClean="0"/>
              <a:t> (</a:t>
            </a:r>
            <a:r>
              <a:rPr lang="cs-CZ" sz="2000" dirty="0" err="1" smtClean="0"/>
              <a:t>office</a:t>
            </a:r>
            <a:r>
              <a:rPr lang="cs-CZ" sz="2000" dirty="0" smtClean="0"/>
              <a:t> </a:t>
            </a:r>
            <a:r>
              <a:rPr lang="cs-CZ" sz="2000" dirty="0" err="1" smtClean="0"/>
              <a:t>guarantee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authenticity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Certainty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correct</a:t>
            </a:r>
            <a:r>
              <a:rPr lang="cs-CZ" sz="2000" dirty="0" smtClean="0"/>
              <a:t>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(</a:t>
            </a:r>
            <a:r>
              <a:rPr lang="cs-CZ" sz="2000" dirty="0" err="1" smtClean="0"/>
              <a:t>notary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legally</a:t>
            </a:r>
            <a:r>
              <a:rPr lang="cs-CZ" sz="2000" dirty="0" smtClean="0"/>
              <a:t> </a:t>
            </a:r>
            <a:r>
              <a:rPr lang="cs-CZ" sz="2000" dirty="0" err="1" smtClean="0"/>
              <a:t>educated</a:t>
            </a:r>
            <a:r>
              <a:rPr lang="cs-CZ" sz="2000" dirty="0" smtClean="0"/>
              <a:t> – testament </a:t>
            </a:r>
            <a:r>
              <a:rPr lang="cs-CZ" sz="2000" dirty="0" err="1" smtClean="0"/>
              <a:t>should</a:t>
            </a:r>
            <a:r>
              <a:rPr lang="cs-CZ" sz="2000" dirty="0" smtClean="0"/>
              <a:t> not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incorrect</a:t>
            </a:r>
            <a:r>
              <a:rPr lang="cs-CZ" sz="2000" dirty="0" smtClean="0"/>
              <a:t> x </a:t>
            </a:r>
            <a:r>
              <a:rPr lang="cs-CZ" sz="2000" dirty="0" err="1" smtClean="0"/>
              <a:t>sometimes</a:t>
            </a:r>
            <a:r>
              <a:rPr lang="cs-CZ" sz="2000" dirty="0" smtClean="0"/>
              <a:t> </a:t>
            </a:r>
            <a:r>
              <a:rPr lang="cs-CZ" sz="2000" dirty="0" err="1" smtClean="0"/>
              <a:t>happens</a:t>
            </a:r>
            <a:r>
              <a:rPr lang="cs-CZ" sz="2000" dirty="0" smtClean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PRIVATE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easiest</a:t>
            </a:r>
            <a:r>
              <a:rPr lang="cs-CZ" sz="2000" dirty="0" smtClean="0"/>
              <a:t> </a:t>
            </a:r>
            <a:r>
              <a:rPr lang="cs-CZ" sz="2000" dirty="0" err="1" smtClean="0"/>
              <a:t>obtaining</a:t>
            </a:r>
            <a:r>
              <a:rPr lang="cs-CZ" sz="2000" dirty="0" smtClean="0"/>
              <a:t> – </a:t>
            </a:r>
            <a:r>
              <a:rPr lang="cs-CZ" sz="2000" dirty="0" err="1" smtClean="0"/>
              <a:t>testator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make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home</a:t>
            </a:r>
            <a:r>
              <a:rPr lang="cs-CZ" sz="2000" dirty="0" smtClean="0"/>
              <a:t>, </a:t>
            </a:r>
            <a:r>
              <a:rPr lang="cs-CZ" sz="2000" dirty="0" err="1" smtClean="0"/>
              <a:t>sometimes</a:t>
            </a:r>
            <a:r>
              <a:rPr lang="cs-CZ" sz="2000" dirty="0" smtClean="0"/>
              <a:t>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no </a:t>
            </a:r>
            <a:r>
              <a:rPr lang="cs-CZ" sz="2000" dirty="0" err="1" smtClean="0"/>
              <a:t>necessity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witnesses</a:t>
            </a:r>
            <a:endParaRPr lang="cs-CZ" sz="2000" dirty="0"/>
          </a:p>
          <a:p>
            <a:r>
              <a:rPr lang="cs-CZ" sz="2000" dirty="0" smtClean="0"/>
              <a:t>Not </a:t>
            </a:r>
            <a:r>
              <a:rPr lang="cs-CZ" sz="2000" dirty="0" err="1" smtClean="0"/>
              <a:t>connected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financial</a:t>
            </a:r>
            <a:r>
              <a:rPr lang="cs-CZ" sz="2000" dirty="0" smtClean="0"/>
              <a:t> </a:t>
            </a:r>
            <a:r>
              <a:rPr lang="cs-CZ" sz="2000" dirty="0" err="1" smtClean="0"/>
              <a:t>costs</a:t>
            </a:r>
            <a:endParaRPr lang="cs-CZ" sz="20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8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5538"/>
            <a:ext cx="8147248" cy="503237"/>
          </a:xfrm>
        </p:spPr>
        <p:txBody>
          <a:bodyPr/>
          <a:lstStyle/>
          <a:p>
            <a:r>
              <a:rPr lang="cs-CZ" dirty="0" smtClean="0"/>
              <a:t>HOLOGRAPHIC x ALLOGRAPHIC TESTAMENT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3" y="1773238"/>
            <a:ext cx="3816424" cy="4357687"/>
          </a:xfrm>
        </p:spPr>
        <p:txBody>
          <a:bodyPr/>
          <a:lstStyle/>
          <a:p>
            <a:r>
              <a:rPr lang="cs-CZ" sz="2000" dirty="0" smtClean="0"/>
              <a:t>HOLOGRAPHIC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easiest</a:t>
            </a:r>
            <a:r>
              <a:rPr lang="cs-CZ" sz="2000" dirty="0" smtClean="0"/>
              <a:t> </a:t>
            </a:r>
            <a:r>
              <a:rPr lang="cs-CZ" sz="2000" dirty="0" err="1" smtClean="0"/>
              <a:t>form</a:t>
            </a:r>
            <a:r>
              <a:rPr lang="cs-CZ" sz="2000" dirty="0" smtClean="0"/>
              <a:t> – </a:t>
            </a:r>
            <a:r>
              <a:rPr lang="cs-CZ" sz="2000" dirty="0" err="1" smtClean="0"/>
              <a:t>ordinarily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testator</a:t>
            </a:r>
            <a:r>
              <a:rPr lang="cs-CZ" sz="2000" dirty="0" smtClean="0"/>
              <a:t> </a:t>
            </a:r>
            <a:r>
              <a:rPr lang="cs-CZ" sz="2000" dirty="0" err="1" smtClean="0"/>
              <a:t>does</a:t>
            </a:r>
            <a:r>
              <a:rPr lang="cs-CZ" sz="2000" dirty="0" smtClean="0"/>
              <a:t> not </a:t>
            </a:r>
            <a:r>
              <a:rPr lang="cs-CZ" sz="2000" dirty="0" err="1" smtClean="0"/>
              <a:t>need</a:t>
            </a:r>
            <a:r>
              <a:rPr lang="cs-CZ" sz="2000" dirty="0" smtClean="0"/>
              <a:t> </a:t>
            </a:r>
            <a:r>
              <a:rPr lang="cs-CZ" sz="2000" dirty="0" err="1" smtClean="0"/>
              <a:t>anyone</a:t>
            </a:r>
            <a:r>
              <a:rPr lang="cs-CZ" sz="2000" dirty="0" smtClean="0"/>
              <a:t>, </a:t>
            </a:r>
            <a:r>
              <a:rPr lang="cs-CZ" sz="2000" dirty="0" err="1" smtClean="0"/>
              <a:t>makes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by </a:t>
            </a:r>
            <a:r>
              <a:rPr lang="cs-CZ" sz="2000" dirty="0" err="1" smtClean="0"/>
              <a:t>himself</a:t>
            </a:r>
            <a:endParaRPr lang="cs-CZ" sz="2000" dirty="0" smtClean="0"/>
          </a:p>
          <a:p>
            <a:r>
              <a:rPr lang="cs-CZ" sz="2000" dirty="0" smtClean="0"/>
              <a:t>X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problem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legal</a:t>
            </a:r>
            <a:r>
              <a:rPr lang="cs-CZ" sz="2000" dirty="0" smtClean="0"/>
              <a:t> </a:t>
            </a:r>
            <a:r>
              <a:rPr lang="cs-CZ" sz="2000" dirty="0" err="1" smtClean="0"/>
              <a:t>awareness</a:t>
            </a:r>
            <a:r>
              <a:rPr lang="cs-CZ" sz="2000" dirty="0" smtClean="0"/>
              <a:t> –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contain</a:t>
            </a:r>
            <a:r>
              <a:rPr lang="cs-CZ" sz="2000" dirty="0" smtClean="0"/>
              <a:t> </a:t>
            </a:r>
            <a:r>
              <a:rPr lang="cs-CZ" sz="2000" dirty="0" err="1" smtClean="0"/>
              <a:t>mistakes</a:t>
            </a:r>
            <a:r>
              <a:rPr lang="cs-CZ" sz="2000" dirty="0" smtClean="0"/>
              <a:t>,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contain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/>
              <a:t> </a:t>
            </a:r>
            <a:r>
              <a:rPr lang="cs-CZ" sz="2000" dirty="0" err="1" smtClean="0"/>
              <a:t>unintelligible</a:t>
            </a:r>
            <a:r>
              <a:rPr lang="cs-CZ" sz="2000" dirty="0" smtClean="0"/>
              <a:t>,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invalid as a </a:t>
            </a:r>
            <a:r>
              <a:rPr lang="cs-CZ" sz="2000" dirty="0" err="1" smtClean="0"/>
              <a:t>consequence</a:t>
            </a:r>
            <a:r>
              <a:rPr lang="cs-CZ" sz="2000" dirty="0" smtClean="0"/>
              <a:t> </a:t>
            </a:r>
          </a:p>
          <a:p>
            <a:r>
              <a:rPr lang="cs-CZ" sz="2000" dirty="0" err="1"/>
              <a:t>N</a:t>
            </a:r>
            <a:r>
              <a:rPr lang="cs-CZ" sz="2000" dirty="0" err="1" smtClean="0"/>
              <a:t>oone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know</a:t>
            </a:r>
            <a:r>
              <a:rPr lang="cs-CZ" sz="2000" dirty="0" smtClean="0"/>
              <a:t>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existence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testament – </a:t>
            </a:r>
            <a:r>
              <a:rPr lang="cs-CZ" sz="2000" dirty="0" err="1" smtClean="0"/>
              <a:t>appropriate</a:t>
            </a:r>
            <a:r>
              <a:rPr lang="cs-CZ" sz="2000" dirty="0" smtClean="0"/>
              <a:t> to deposit </a:t>
            </a:r>
            <a:r>
              <a:rPr lang="cs-CZ" sz="2000" dirty="0" err="1" smtClean="0"/>
              <a:t>it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39952" y="1773238"/>
            <a:ext cx="4680520" cy="4357687"/>
          </a:xfrm>
        </p:spPr>
        <p:txBody>
          <a:bodyPr/>
          <a:lstStyle/>
          <a:p>
            <a:r>
              <a:rPr lang="cs-CZ" sz="2400" dirty="0" err="1" smtClean="0"/>
              <a:t>AlLOGRAPHIC</a:t>
            </a:r>
            <a:endParaRPr lang="cs-CZ" sz="2400" dirty="0"/>
          </a:p>
          <a:p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testator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not </a:t>
            </a:r>
            <a:r>
              <a:rPr lang="cs-CZ" sz="2000" dirty="0" err="1" smtClean="0"/>
              <a:t>write</a:t>
            </a:r>
            <a:r>
              <a:rPr lang="cs-CZ" sz="2000" dirty="0" smtClean="0"/>
              <a:t> x </a:t>
            </a:r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typewritten</a:t>
            </a:r>
            <a:r>
              <a:rPr lang="cs-CZ" sz="2000" dirty="0" smtClean="0"/>
              <a:t> and not </a:t>
            </a:r>
            <a:r>
              <a:rPr lang="cs-CZ" sz="2000" dirty="0" err="1" smtClean="0"/>
              <a:t>handwritten</a:t>
            </a:r>
            <a:endParaRPr lang="cs-CZ" sz="2000" dirty="0" smtClean="0"/>
          </a:p>
          <a:p>
            <a:r>
              <a:rPr lang="cs-CZ" sz="2000" dirty="0" err="1" smtClean="0"/>
              <a:t>Two</a:t>
            </a:r>
            <a:r>
              <a:rPr lang="cs-CZ" sz="2000" dirty="0" smtClean="0"/>
              <a:t> </a:t>
            </a:r>
            <a:r>
              <a:rPr lang="cs-CZ" sz="2000" dirty="0" err="1" smtClean="0"/>
              <a:t>moments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err="1" smtClean="0"/>
              <a:t>Drawing</a:t>
            </a:r>
            <a:r>
              <a:rPr lang="cs-CZ" sz="2000" dirty="0" smtClean="0"/>
              <a:t> up a testament</a:t>
            </a:r>
          </a:p>
          <a:p>
            <a:pPr lvl="1"/>
            <a:r>
              <a:rPr lang="cs-CZ" sz="2000" dirty="0" err="1" smtClean="0"/>
              <a:t>Declaration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testator´s</a:t>
            </a:r>
            <a:r>
              <a:rPr lang="cs-CZ" sz="2000" dirty="0" smtClean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+ </a:t>
            </a:r>
            <a:r>
              <a:rPr lang="cs-CZ" sz="2000" dirty="0" err="1" smtClean="0"/>
              <a:t>signatures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witnesses</a:t>
            </a:r>
            <a:endParaRPr lang="cs-CZ" sz="2000" dirty="0" smtClean="0"/>
          </a:p>
          <a:p>
            <a:pPr lvl="1"/>
            <a:r>
              <a:rPr lang="cs-CZ" sz="2000" dirty="0" smtClean="0"/>
              <a:t>Independent on </a:t>
            </a:r>
            <a:r>
              <a:rPr lang="cs-CZ" sz="2000" dirty="0" err="1" smtClean="0"/>
              <a:t>itself</a:t>
            </a:r>
            <a:r>
              <a:rPr lang="cs-CZ" sz="2000" dirty="0" smtClean="0"/>
              <a:t> – </a:t>
            </a:r>
            <a:r>
              <a:rPr lang="cs-CZ" sz="2000" dirty="0" err="1" smtClean="0"/>
              <a:t>i.e</a:t>
            </a:r>
            <a:r>
              <a:rPr lang="cs-CZ" sz="2000" dirty="0" smtClean="0"/>
              <a:t>. a </a:t>
            </a:r>
            <a:r>
              <a:rPr lang="cs-CZ" sz="2000" dirty="0" err="1" smtClean="0"/>
              <a:t>heir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draw</a:t>
            </a:r>
            <a:r>
              <a:rPr lang="cs-CZ" sz="2000" dirty="0" smtClean="0"/>
              <a:t> up a testament </a:t>
            </a:r>
            <a:r>
              <a:rPr lang="cs-CZ" sz="2000" dirty="0" err="1" smtClean="0"/>
              <a:t>too</a:t>
            </a:r>
            <a:r>
              <a:rPr lang="cs-CZ" sz="2000" dirty="0" smtClean="0"/>
              <a:t> x </a:t>
            </a:r>
            <a:r>
              <a:rPr lang="cs-CZ" sz="2000" dirty="0" err="1" smtClean="0"/>
              <a:t>then</a:t>
            </a:r>
            <a:r>
              <a:rPr lang="cs-CZ" sz="2000" dirty="0" smtClean="0"/>
              <a:t> he </a:t>
            </a:r>
            <a:r>
              <a:rPr lang="cs-CZ" sz="2000" dirty="0" err="1" smtClean="0"/>
              <a:t>can´t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a </a:t>
            </a:r>
            <a:r>
              <a:rPr lang="cs-CZ" sz="2000" dirty="0" err="1" smtClean="0"/>
              <a:t>witness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declaration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testator´s</a:t>
            </a:r>
            <a:r>
              <a:rPr lang="cs-CZ" sz="2000" dirty="0" smtClean="0"/>
              <a:t> </a:t>
            </a:r>
            <a:r>
              <a:rPr lang="cs-CZ" sz="2000" dirty="0" err="1" smtClean="0"/>
              <a:t>will</a:t>
            </a:r>
            <a:endParaRPr lang="cs-CZ" sz="20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8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357</TotalTime>
  <Words>574</Words>
  <Application>Microsoft Office PowerPoint</Application>
  <PresentationFormat>Předvádění na obrazovce (4:3)</PresentationFormat>
  <Paragraphs>107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sablona cesky</vt:lpstr>
      <vt:lpstr>BÉŽOVÁ TITL</vt:lpstr>
      <vt:lpstr>FORM OF TESTAMENT      JUDr. P. Salák jr. Ph.D.</vt:lpstr>
      <vt:lpstr>Table of contents</vt:lpstr>
      <vt:lpstr> IMPORTANCE OF THE FORM</vt:lpstr>
      <vt:lpstr>Why form?</vt:lpstr>
      <vt:lpstr> KINDS OF FORM</vt:lpstr>
      <vt:lpstr>ORAL TESTAMENT</vt:lpstr>
      <vt:lpstr>WRITTEN TESTAMENT</vt:lpstr>
      <vt:lpstr>PUBLIC X PRIVATE TESTAMENT</vt:lpstr>
      <vt:lpstr>HOLOGRAPHIC x ALLOGRAPHIC TESTAMENT</vt:lpstr>
      <vt:lpstr>REQUIREMENTS</vt:lpstr>
      <vt:lpstr>DATE</vt:lpstr>
      <vt:lpstr>Thank You for Your attention  P. Salák jr.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TESTAMENTU</dc:title>
  <dc:creator>10908</dc:creator>
  <cp:lastModifiedBy>Uživatel systému Windows</cp:lastModifiedBy>
  <cp:revision>42</cp:revision>
  <dcterms:created xsi:type="dcterms:W3CDTF">2016-03-07T11:47:48Z</dcterms:created>
  <dcterms:modified xsi:type="dcterms:W3CDTF">2018-03-14T18:32:36Z</dcterms:modified>
</cp:coreProperties>
</file>