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30" r:id="rId3"/>
    <p:sldId id="331" r:id="rId4"/>
    <p:sldId id="332" r:id="rId5"/>
    <p:sldId id="377" r:id="rId6"/>
    <p:sldId id="397" r:id="rId7"/>
    <p:sldId id="498" r:id="rId8"/>
    <p:sldId id="475" r:id="rId9"/>
    <p:sldId id="466" r:id="rId10"/>
    <p:sldId id="468" r:id="rId11"/>
    <p:sldId id="467" r:id="rId12"/>
    <p:sldId id="482" r:id="rId13"/>
    <p:sldId id="479" r:id="rId14"/>
    <p:sldId id="405" r:id="rId15"/>
    <p:sldId id="499" r:id="rId16"/>
    <p:sldId id="451" r:id="rId17"/>
    <p:sldId id="452" r:id="rId18"/>
    <p:sldId id="454" r:id="rId19"/>
    <p:sldId id="455" r:id="rId20"/>
    <p:sldId id="566" r:id="rId21"/>
    <p:sldId id="502" r:id="rId22"/>
    <p:sldId id="500" r:id="rId23"/>
    <p:sldId id="472" r:id="rId24"/>
    <p:sldId id="484" r:id="rId25"/>
    <p:sldId id="563" r:id="rId26"/>
    <p:sldId id="485" r:id="rId27"/>
    <p:sldId id="488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55EB-83E1-45A6-BCD1-E78111787345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D649-CD83-4909-9541-3B1AE2CE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2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7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6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4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3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69AF-8C0D-4ED5-BB93-D90C634BC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E800DD-B9D6-4603-9F2A-96F541CC9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24911B-41F9-452A-9749-29A02DA1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726A-EC6E-4588-91CC-870917579C65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AA63F-8EF3-4412-9080-4548CE48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01453-F734-41F9-B5D1-CD1E56DC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78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59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22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5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4959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7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6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BBBB8-D6ED-47CF-ACDD-2333F8FD3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6" y="944810"/>
            <a:ext cx="9144000" cy="3414126"/>
          </a:xfrm>
        </p:spPr>
        <p:txBody>
          <a:bodyPr/>
          <a:lstStyle/>
          <a:p>
            <a:r>
              <a:rPr lang="cs-CZ" sz="4000" dirty="0"/>
              <a:t>Nevýdělečné právnické osoby</a:t>
            </a:r>
            <a:br>
              <a:rPr lang="cs-CZ" sz="4000" dirty="0"/>
            </a:br>
            <a:r>
              <a:rPr lang="cs-CZ" sz="4000" dirty="0"/>
              <a:t>Spolky, fundace, ústavy</a:t>
            </a:r>
            <a:br>
              <a:rPr lang="cs-CZ" sz="4000" dirty="0"/>
            </a:br>
            <a:r>
              <a:rPr lang="cs-CZ" sz="4000" dirty="0"/>
              <a:t>soukromého 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2CEBCB-83AD-4D93-BEBA-986F8C0E5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325890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629832"/>
          </a:xfrm>
        </p:spPr>
        <p:txBody>
          <a:bodyPr/>
          <a:lstStyle/>
          <a:p>
            <a:r>
              <a:rPr lang="cs-CZ" dirty="0"/>
              <a:t>„Status spolku“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 (alespoň 3 osoby, shoda na obsahu stanov) </a:t>
            </a:r>
          </a:p>
          <a:p>
            <a:r>
              <a:rPr lang="cs-CZ" dirty="0"/>
              <a:t>Účel</a:t>
            </a:r>
          </a:p>
          <a:p>
            <a:r>
              <a:rPr lang="cs-CZ" dirty="0"/>
              <a:t>Název</a:t>
            </a:r>
          </a:p>
          <a:p>
            <a:r>
              <a:rPr lang="cs-CZ" dirty="0"/>
              <a:t>Sídlo</a:t>
            </a:r>
          </a:p>
          <a:p>
            <a:r>
              <a:rPr lang="cs-CZ" dirty="0"/>
              <a:t>Způsob vzniku/zániku/přeměny</a:t>
            </a:r>
          </a:p>
          <a:p>
            <a:r>
              <a:rPr lang="cs-CZ" dirty="0"/>
              <a:t>Minimální rámec pro vnitřní organizaci spolku/jednání za spolek vůči 3 os.)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17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19536" y="476672"/>
            <a:ext cx="8501122" cy="1224136"/>
          </a:xfrm>
        </p:spPr>
        <p:txBody>
          <a:bodyPr/>
          <a:lstStyle/>
          <a:p>
            <a:r>
              <a:rPr lang="cs-CZ" dirty="0"/>
              <a:t>Zásady spolkového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Obecné zásady soukromého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autonomie vůle,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vše je dovoleno, co není zakázáno,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poctivosti  a ochrany dobré víry,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</a:t>
            </a:r>
            <a:r>
              <a:rPr lang="cs-CZ" sz="1900" dirty="0" err="1"/>
              <a:t>dispozitivnosti</a:t>
            </a:r>
            <a:r>
              <a:rPr lang="cs-CZ" sz="1900" dirty="0"/>
              <a:t> norem, </a:t>
            </a:r>
            <a:r>
              <a:rPr lang="cs-CZ" sz="1900" dirty="0" err="1"/>
              <a:t>atd</a:t>
            </a:r>
            <a:r>
              <a:rPr lang="cs-CZ" sz="1900" dirty="0"/>
              <a:t>….</a:t>
            </a:r>
          </a:p>
          <a:p>
            <a:pPr lvl="1">
              <a:buClr>
                <a:srgbClr val="DD6909"/>
              </a:buClr>
              <a:buNone/>
            </a:pPr>
            <a:endParaRPr lang="cs-CZ" sz="1900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Specifické zásady spolkového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volnosti a dobrovolnosti sdružování (spolčování)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nevýdělečnosti účelu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spolkové samosprávy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neručení člena za dluhy spolku (oddělenosti majetkových sfér)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osobně vázaného členství, neexistence vkladové povinnosti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soudní ochrany členských práv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zrušitelnosti spolku pouze soudem</a:t>
            </a:r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97085"/>
      </p:ext>
    </p:extLst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Právní úprava SPOLKŮ DE LEGE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11 Úmluvy (svoboda shromažďování a sdružování)</a:t>
            </a:r>
          </a:p>
          <a:p>
            <a:r>
              <a:rPr lang="cs-CZ" dirty="0"/>
              <a:t>Čl. 20 Listiny (svoboda sdružovací, včetně politických stran, oddělenost od státu, náboženské sdružování v čl. 16, sdružování v odborových organizacích v čl. 27)</a:t>
            </a:r>
          </a:p>
          <a:p>
            <a:pPr lvl="1"/>
            <a:r>
              <a:rPr lang="cs-CZ" dirty="0"/>
              <a:t>Právní osobnost</a:t>
            </a:r>
          </a:p>
          <a:p>
            <a:pPr lvl="1"/>
            <a:r>
              <a:rPr lang="cs-CZ" dirty="0"/>
              <a:t>Práva jednotlivců a práva spolku samotného</a:t>
            </a:r>
          </a:p>
          <a:p>
            <a:r>
              <a:rPr lang="cs-CZ" dirty="0"/>
              <a:t> především § 214–302 občanského zákoníku , ALE TÉŽ § 117 a násl.</a:t>
            </a:r>
          </a:p>
          <a:p>
            <a:r>
              <a:rPr lang="cs-CZ" dirty="0"/>
              <a:t>(dříve zákon č. 83/1990 Sb., o sdružování občanů, zrušen!)</a:t>
            </a:r>
          </a:p>
          <a:p>
            <a:r>
              <a:rPr lang="cs-CZ" dirty="0"/>
              <a:t>Liberální koncept, prostor pro spolkovou autonomii vůle jako jeden z projevů svobody sdružování v soukromém právu</a:t>
            </a:r>
          </a:p>
        </p:txBody>
      </p:sp>
    </p:spTree>
    <p:extLst>
      <p:ext uri="{BB962C8B-B14F-4D97-AF65-F5344CB8AC3E}">
        <p14:creationId xmlns:p14="http://schemas.microsoft.com/office/powerpoint/2010/main" val="108248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990" y="1142984"/>
            <a:ext cx="9654728" cy="557824"/>
          </a:xfrm>
        </p:spPr>
        <p:txBody>
          <a:bodyPr/>
          <a:lstStyle/>
          <a:p>
            <a:r>
              <a:rPr lang="en-US" dirty="0" err="1"/>
              <a:t>Spolková</a:t>
            </a:r>
            <a:r>
              <a:rPr lang="en-US" dirty="0"/>
              <a:t> </a:t>
            </a:r>
            <a:r>
              <a:rPr lang="cs-CZ" dirty="0"/>
              <a:t> rejstříková </a:t>
            </a:r>
            <a:r>
              <a:rPr lang="en-US" dirty="0" err="1"/>
              <a:t>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Spolkový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en-US" dirty="0"/>
              <a:t> je </a:t>
            </a:r>
            <a:r>
              <a:rPr lang="en-US" dirty="0" err="1"/>
              <a:t>veřejný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cs-CZ" dirty="0"/>
              <a:t> v zákoně č. 304/2013 Sb. o veřejných rejstřících právnických a fyzických osob a evidenci </a:t>
            </a:r>
            <a:r>
              <a:rPr lang="cs-CZ" dirty="0" err="1"/>
              <a:t>svěřenských</a:t>
            </a:r>
            <a:r>
              <a:rPr lang="cs-CZ" dirty="0"/>
              <a:t> fondů</a:t>
            </a:r>
            <a:endParaRPr lang="en-US" dirty="0"/>
          </a:p>
          <a:p>
            <a:r>
              <a:rPr lang="en-US" dirty="0" err="1"/>
              <a:t>Překl</a:t>
            </a:r>
            <a:r>
              <a:rPr lang="cs-CZ" dirty="0"/>
              <a:t>opila se </a:t>
            </a:r>
            <a:r>
              <a:rPr lang="en-US" dirty="0"/>
              <a:t>data</a:t>
            </a:r>
            <a:r>
              <a:rPr lang="cs-CZ" dirty="0"/>
              <a:t> od MV</a:t>
            </a:r>
            <a:r>
              <a:rPr lang="en-US" dirty="0"/>
              <a:t> (§ 126</a:t>
            </a:r>
            <a:r>
              <a:rPr lang="cs-CZ" dirty="0"/>
              <a:t> </a:t>
            </a:r>
            <a:r>
              <a:rPr lang="cs-CZ" dirty="0" err="1"/>
              <a:t>VeřRej</a:t>
            </a:r>
            <a:r>
              <a:rPr lang="en-US" dirty="0"/>
              <a:t>)</a:t>
            </a:r>
            <a:r>
              <a:rPr lang="cs-CZ" dirty="0"/>
              <a:t> – 80 tis. Spolků + 40 tis. Pobočných </a:t>
            </a:r>
            <a:endParaRPr lang="en-US" dirty="0"/>
          </a:p>
          <a:p>
            <a:r>
              <a:rPr lang="en-US" dirty="0" err="1"/>
              <a:t>Zájmová</a:t>
            </a:r>
            <a:r>
              <a:rPr lang="en-US" dirty="0"/>
              <a:t> </a:t>
            </a:r>
            <a:r>
              <a:rPr lang="en-US" dirty="0" err="1"/>
              <a:t>sdružení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se </a:t>
            </a:r>
            <a:r>
              <a:rPr lang="cs-CZ" dirty="0"/>
              <a:t>zapisují</a:t>
            </a:r>
            <a:r>
              <a:rPr lang="en-US" dirty="0"/>
              <a:t> do </a:t>
            </a:r>
            <a:r>
              <a:rPr lang="en-US" dirty="0" err="1"/>
              <a:t>spolkového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cs-CZ" dirty="0"/>
              <a:t> </a:t>
            </a:r>
            <a:endParaRPr lang="en-US" dirty="0"/>
          </a:p>
          <a:p>
            <a:r>
              <a:rPr lang="en-US" dirty="0" err="1"/>
              <a:t>Princip</a:t>
            </a:r>
            <a:r>
              <a:rPr lang="en-US" dirty="0"/>
              <a:t> publicity</a:t>
            </a:r>
            <a:r>
              <a:rPr lang="cs-CZ" dirty="0"/>
              <a:t> (formální, materiální)</a:t>
            </a:r>
            <a:endParaRPr lang="en-US" dirty="0"/>
          </a:p>
          <a:p>
            <a:r>
              <a:rPr lang="en-US" dirty="0" err="1"/>
              <a:t>Zapisují</a:t>
            </a:r>
            <a:r>
              <a:rPr lang="en-US" dirty="0"/>
              <a:t> se (</a:t>
            </a:r>
            <a:r>
              <a:rPr lang="en-US" dirty="0" err="1"/>
              <a:t>spolky</a:t>
            </a:r>
            <a:r>
              <a:rPr lang="en-US" dirty="0"/>
              <a:t>, </a:t>
            </a:r>
            <a:r>
              <a:rPr lang="en-US" dirty="0" err="1"/>
              <a:t>pobočné</a:t>
            </a:r>
            <a:r>
              <a:rPr lang="cs-CZ" dirty="0"/>
              <a:t>, zájmová sdružení právnických osob, odborové organizace, organizace zaměstnavatelů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Činnost</a:t>
            </a:r>
            <a:r>
              <a:rPr lang="en-US" dirty="0"/>
              <a:t>, </a:t>
            </a:r>
            <a:r>
              <a:rPr lang="en-US" dirty="0" err="1"/>
              <a:t>statutární</a:t>
            </a:r>
            <a:r>
              <a:rPr lang="en-US" dirty="0"/>
              <a:t> </a:t>
            </a:r>
            <a:r>
              <a:rPr lang="en-US" dirty="0" err="1"/>
              <a:t>orgán</a:t>
            </a:r>
            <a:r>
              <a:rPr lang="en-US" dirty="0"/>
              <a:t>, </a:t>
            </a:r>
            <a:r>
              <a:rPr lang="en-US" dirty="0" err="1"/>
              <a:t>název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cs-CZ" dirty="0"/>
              <a:t> (podnikatelská)</a:t>
            </a:r>
            <a:r>
              <a:rPr lang="en-US" dirty="0"/>
              <a:t>, </a:t>
            </a:r>
            <a:r>
              <a:rPr lang="en-US" dirty="0" err="1"/>
              <a:t>označení</a:t>
            </a:r>
            <a:r>
              <a:rPr lang="en-US" dirty="0"/>
              <a:t> </a:t>
            </a:r>
            <a:r>
              <a:rPr lang="en-US" dirty="0" err="1"/>
              <a:t>nejvyššího</a:t>
            </a:r>
            <a:r>
              <a:rPr lang="en-US" dirty="0"/>
              <a:t> </a:t>
            </a:r>
            <a:r>
              <a:rPr lang="en-US" dirty="0" err="1"/>
              <a:t>orgánu</a:t>
            </a:r>
            <a:r>
              <a:rPr lang="en-US" dirty="0"/>
              <a:t>, </a:t>
            </a:r>
            <a:r>
              <a:rPr lang="en-US" dirty="0" err="1"/>
              <a:t>rozhodčí</a:t>
            </a:r>
            <a:r>
              <a:rPr lang="en-US" dirty="0"/>
              <a:t> </a:t>
            </a:r>
            <a:r>
              <a:rPr lang="en-US" dirty="0" err="1"/>
              <a:t>komise</a:t>
            </a:r>
            <a:r>
              <a:rPr lang="en-US" dirty="0"/>
              <a:t>, </a:t>
            </a:r>
            <a:r>
              <a:rPr lang="en-US" dirty="0" err="1"/>
              <a:t>pobočný</a:t>
            </a:r>
            <a:r>
              <a:rPr lang="en-US" dirty="0"/>
              <a:t> </a:t>
            </a:r>
            <a:r>
              <a:rPr lang="en-US" dirty="0" err="1"/>
              <a:t>spolek</a:t>
            </a:r>
            <a:endParaRPr lang="cs-CZ" dirty="0"/>
          </a:p>
          <a:p>
            <a:pPr marL="128019" lvl="1" indent="0">
              <a:buNone/>
            </a:pPr>
            <a:r>
              <a:rPr lang="cs-CZ" dirty="0"/>
              <a:t> Evidence skutečných majitelů - </a:t>
            </a:r>
            <a:r>
              <a:rPr lang="cs-CZ" dirty="0" err="1"/>
              <a:t>VeřRej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5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Stanovy (§ 218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Nejdůležitější interní dokument, upravuje vnitřní poměry spolku a další důležité otázky 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Jsou realizací zásady spolkové autonomie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Právní povaha stanov: soukromoprávní jednání – </a:t>
            </a:r>
            <a:r>
              <a:rPr lang="cs-CZ" dirty="0" err="1"/>
              <a:t>smoluva</a:t>
            </a:r>
            <a:r>
              <a:rPr lang="cs-CZ" dirty="0"/>
              <a:t>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Podstatní náležitosti  ( příliš nemění oproti úpravě do konce roku 2013 -ZSO) -  § 218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Pokud stanovy dle ZSO stručné – pozor na dopad dispozitivní zákonné úpravy, pokud stanovy nestanoví jinak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Fundace</a:t>
            </a:r>
            <a:br>
              <a:rPr lang="cs-CZ" dirty="0"/>
            </a:br>
            <a:r>
              <a:rPr lang="cs-CZ" dirty="0"/>
              <a:t>nadace a nadační fond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739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Trvalá</a:t>
            </a:r>
            <a:r>
              <a:rPr lang="cs-CZ" dirty="0"/>
              <a:t> služba účelu společensky nebo hospodářsky užitečnému</a:t>
            </a:r>
          </a:p>
          <a:p>
            <a:endParaRPr lang="cs-CZ" dirty="0"/>
          </a:p>
          <a:p>
            <a:r>
              <a:rPr lang="cs-CZ" u="sng" dirty="0"/>
              <a:t>Účel:</a:t>
            </a:r>
            <a:r>
              <a:rPr lang="cs-CZ" dirty="0"/>
              <a:t> veřejně prospěšný, dobročinný (i soukromě prospěšný)</a:t>
            </a:r>
          </a:p>
          <a:p>
            <a:endParaRPr lang="cs-CZ" dirty="0"/>
          </a:p>
          <a:p>
            <a:r>
              <a:rPr lang="cs-CZ" u="sng" dirty="0"/>
              <a:t>Podnikání nadací </a:t>
            </a:r>
            <a:r>
              <a:rPr lang="cs-CZ" dirty="0"/>
              <a:t>jako vedlejší činnost – přímé i „nepřímé“</a:t>
            </a:r>
          </a:p>
          <a:p>
            <a:endParaRPr lang="cs-CZ" dirty="0"/>
          </a:p>
          <a:p>
            <a:r>
              <a:rPr lang="cs-CZ" u="sng" dirty="0"/>
              <a:t>Preference vůle zakladatele</a:t>
            </a:r>
            <a:r>
              <a:rPr lang="cs-CZ" dirty="0"/>
              <a:t> - změna nadační listiny, změna nadačního účelu</a:t>
            </a:r>
          </a:p>
          <a:p>
            <a:endParaRPr lang="cs-CZ" dirty="0"/>
          </a:p>
          <a:p>
            <a:r>
              <a:rPr lang="cs-CZ" dirty="0"/>
              <a:t>Nové pojmy: nadační kapitál, nadační jistina (zvláštní režim)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844824"/>
            <a:ext cx="8318228" cy="4298820"/>
          </a:xfrm>
        </p:spPr>
        <p:txBody>
          <a:bodyPr>
            <a:normAutofit fontScale="85000" lnSpcReduction="20000"/>
          </a:bodyPr>
          <a:lstStyle/>
          <a:p>
            <a:endParaRPr lang="cs-CZ" u="sng" dirty="0"/>
          </a:p>
          <a:p>
            <a:r>
              <a:rPr lang="cs-CZ" u="sng" dirty="0"/>
              <a:t>Dispozitivní úprava vnitřních poměrů </a:t>
            </a:r>
            <a:r>
              <a:rPr lang="cs-CZ" dirty="0"/>
              <a:t>(zákon požaduje i nadále existenci statutárního a kontrolního orgánu)</a:t>
            </a:r>
          </a:p>
          <a:p>
            <a:endParaRPr lang="cs-CZ" dirty="0"/>
          </a:p>
          <a:p>
            <a:r>
              <a:rPr lang="cs-CZ" u="sng" dirty="0"/>
              <a:t>Odstranění některých detailních regulací</a:t>
            </a:r>
            <a:r>
              <a:rPr lang="cs-CZ" dirty="0"/>
              <a:t>, např. investování majetku, pravidla o omezení nákladů, ALE!  </a:t>
            </a:r>
          </a:p>
          <a:p>
            <a:endParaRPr lang="cs-CZ" dirty="0"/>
          </a:p>
          <a:p>
            <a:r>
              <a:rPr lang="cs-CZ" dirty="0"/>
              <a:t>Jiná  detailní úprava včleněna: vklady do nadace, nadační kapitál (snižování a zvyšování nadačního kapitálu, přeměny fundací, zrušení nadace)</a:t>
            </a:r>
          </a:p>
          <a:p>
            <a:endParaRPr lang="cs-CZ" dirty="0"/>
          </a:p>
          <a:p>
            <a:r>
              <a:rPr lang="cs-CZ" dirty="0"/>
              <a:t>Detailní zvláštní úprava zrušení a zániku nadací/naložení s likvidačním zůstatkem u VP nadací</a:t>
            </a:r>
          </a:p>
          <a:p>
            <a:endParaRPr lang="cs-CZ" dirty="0"/>
          </a:p>
          <a:p>
            <a:r>
              <a:rPr lang="cs-CZ" dirty="0"/>
              <a:t>Možná </a:t>
            </a:r>
            <a:r>
              <a:rPr lang="cs-CZ" u="sng" dirty="0"/>
              <a:t>přeměna nadace na nadační fond a naopak 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4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553" y="1916832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/>
              <a:t>8 ustanovení </a:t>
            </a:r>
            <a:r>
              <a:rPr lang="cs-CZ" dirty="0"/>
              <a:t>– řeší pouze základní </a:t>
            </a:r>
            <a:r>
              <a:rPr lang="cs-CZ" dirty="0" err="1"/>
              <a:t>statusové</a:t>
            </a:r>
            <a:r>
              <a:rPr lang="cs-CZ" dirty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/>
              <a:t>29 </a:t>
            </a:r>
            <a:r>
              <a:rPr lang="cs-CZ" dirty="0" err="1"/>
              <a:t>Cdo</a:t>
            </a:r>
            <a:r>
              <a:rPr lang="cs-CZ" dirty="0"/>
              <a:t> 3225/2016 – k možnosti změny zakladatelského právního jednání NF(vč. změny účelu)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Analogie nikoli subsidiarita k nadaci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Ponechán značný prostor zakladateli </a:t>
            </a:r>
            <a:r>
              <a:rPr lang="cs-CZ" dirty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Vyšší flexibilita a variabilita využití </a:t>
            </a:r>
            <a:r>
              <a:rPr lang="cs-CZ" dirty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14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096" y="1844824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600" dirty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Nemá obecně reportní povinnost ani povinnost auditu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2423592" y="1052736"/>
            <a:ext cx="7772400" cy="504056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2424113" y="1412776"/>
            <a:ext cx="7772400" cy="50405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endParaRPr lang="cs-CZ" dirty="0"/>
          </a:p>
          <a:p>
            <a:pPr eaLnBrk="1" hangingPunct="1"/>
            <a:r>
              <a:rPr lang="cs-CZ" dirty="0"/>
              <a:t>§ 20 odst. 1 OZ: Právnická osoba je </a:t>
            </a:r>
            <a:r>
              <a:rPr lang="cs-CZ" u="sng" dirty="0"/>
              <a:t>organizovaný útvar</a:t>
            </a:r>
            <a:r>
              <a:rPr lang="cs-CZ" dirty="0"/>
              <a:t>, o které </a:t>
            </a:r>
            <a:r>
              <a:rPr lang="cs-CZ" u="sng" dirty="0"/>
              <a:t>zákon</a:t>
            </a:r>
            <a:r>
              <a:rPr lang="cs-CZ" dirty="0"/>
              <a:t> stanoví, že má právní osobnost, nebo jehož právní osobnost </a:t>
            </a:r>
            <a:r>
              <a:rPr lang="cs-CZ" u="sng" dirty="0"/>
              <a:t>zákon</a:t>
            </a:r>
            <a:r>
              <a:rPr lang="cs-CZ" dirty="0"/>
              <a:t> uzná.</a:t>
            </a:r>
          </a:p>
          <a:p>
            <a:pPr eaLnBrk="1" hangingPunct="1"/>
            <a:r>
              <a:rPr lang="cs-CZ" i="1" u="sng" dirty="0"/>
              <a:t>Numerus clausus </a:t>
            </a:r>
            <a:r>
              <a:rPr lang="cs-CZ" dirty="0"/>
              <a:t>právnických osob</a:t>
            </a:r>
          </a:p>
          <a:p>
            <a:pPr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</a:t>
            </a:r>
          </a:p>
          <a:p>
            <a:pPr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eaLnBrk="1" hangingPunct="1"/>
            <a:r>
              <a:rPr lang="cs-CZ" dirty="0"/>
              <a:t>§ 20 odst. 1 věta druhá: Právnická osoba může </a:t>
            </a:r>
            <a:r>
              <a:rPr lang="cs-CZ" u="sng" dirty="0"/>
              <a:t>bez zřetele na předmět své činnosti mít práva a povinnosti, </a:t>
            </a:r>
            <a:r>
              <a:rPr lang="pt-BR" u="sng" dirty="0"/>
              <a:t>které se slu</a:t>
            </a:r>
            <a:r>
              <a:rPr lang="cs-CZ" u="sng" dirty="0"/>
              <a:t>č</a:t>
            </a:r>
            <a:r>
              <a:rPr lang="pt-BR" u="sng" dirty="0"/>
              <a:t>ují s její právní povahou</a:t>
            </a:r>
            <a:r>
              <a:rPr lang="cs-CZ" u="sng" dirty="0"/>
              <a:t>.</a:t>
            </a:r>
          </a:p>
          <a:p>
            <a:pPr eaLnBrk="1" hangingPunct="1"/>
            <a:r>
              <a:rPr lang="cs-CZ" dirty="0"/>
              <a:t>Účel: soukromý nebo veřejný, veřejná prospěšnost</a:t>
            </a:r>
          </a:p>
          <a:p>
            <a:pPr marL="0" indent="0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LISTINA – ZAKLADATELSKÉ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(OBLIGATORNÍ, PRAVIDELNÝ, FAKULTATIVNÍ)</a:t>
            </a:r>
          </a:p>
          <a:p>
            <a:r>
              <a:rPr lang="cs-CZ" dirty="0"/>
              <a:t>„TAILOR MADE“ FUNDAČNÍ STRUKTRY</a:t>
            </a:r>
          </a:p>
          <a:p>
            <a:r>
              <a:rPr lang="cs-CZ" dirty="0"/>
              <a:t>FORMA</a:t>
            </a:r>
          </a:p>
          <a:p>
            <a:r>
              <a:rPr lang="cs-CZ" dirty="0"/>
              <a:t>VÝKLAD </a:t>
            </a:r>
          </a:p>
          <a:p>
            <a:r>
              <a:rPr lang="cs-CZ" dirty="0"/>
              <a:t>MOŽNOST ZMĚNY NL, MOŽNOST ZMĚNY ÚČELU – velkorysá, dvousečná zbraň!!</a:t>
            </a:r>
          </a:p>
          <a:p>
            <a:r>
              <a:rPr lang="cs-CZ" i="1" dirty="0" err="1"/>
              <a:t>Pihera</a:t>
            </a:r>
            <a:r>
              <a:rPr lang="cs-CZ" i="1" dirty="0"/>
              <a:t>, V., Ronovská, K., Fundační principy a hranice jejich flexibility. K Otázce možnosti dodatečných změn podmínek fungování </a:t>
            </a:r>
            <a:r>
              <a:rPr lang="cs-CZ" i="1" dirty="0" err="1"/>
              <a:t>svěřenských</a:t>
            </a:r>
            <a:r>
              <a:rPr lang="cs-CZ" i="1" dirty="0"/>
              <a:t> fondů a fundací, </a:t>
            </a:r>
            <a:r>
              <a:rPr lang="cs-CZ" i="1" dirty="0" err="1"/>
              <a:t>Právík</a:t>
            </a:r>
            <a:r>
              <a:rPr lang="cs-CZ" i="1" dirty="0"/>
              <a:t>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zakladatele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u="sng" dirty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/>
              <a:t>Nastavení základních parametrů (podnikání, přeměny…)</a:t>
            </a:r>
          </a:p>
          <a:p>
            <a:r>
              <a:rPr lang="cs-CZ" u="sng" dirty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4281002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Ústavy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2084832"/>
            <a:ext cx="7290055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r>
              <a:rPr lang="cs-CZ" dirty="0"/>
              <a:t>Obecně prospěšná společnost (předchůdce)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1" y="2050502"/>
            <a:ext cx="7290055" cy="42245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3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 dirty="0">
                <a:solidFill>
                  <a:srgbClr val="FF0000"/>
                </a:solidFill>
              </a:rPr>
              <a:t>Tématu viz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/>
              <a:t>aktuální judikatura k OPS: 29 </a:t>
            </a:r>
            <a:r>
              <a:rPr lang="cs-CZ" dirty="0" err="1"/>
              <a:t>Cdo</a:t>
            </a:r>
            <a:r>
              <a:rPr lang="cs-CZ" dirty="0"/>
              <a:t> 3478/2016 ze dne 28.6. 2018</a:t>
            </a:r>
          </a:p>
          <a:p>
            <a:r>
              <a:rPr lang="cs-CZ" dirty="0"/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2309786" y="1124744"/>
            <a:ext cx="7772400" cy="91262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/>
              <a:t>Podstatné/pojmové znaky právnické osoby dle OZ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3" y="2060848"/>
            <a:ext cx="7772921" cy="403244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Vliv státu a práva na vznik </a:t>
            </a:r>
            <a:r>
              <a:rPr lang="cs-CZ" sz="2800" dirty="0"/>
              <a:t>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Účel</a:t>
            </a:r>
            <a:r>
              <a:rPr lang="cs-CZ" sz="2800" dirty="0"/>
              <a:t>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Majetková samostatnost a samostatná majetková odpovědnost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36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/>
              <a:t>§ 20 odst. 2: „Právnické osoby veřejného práva podléhají zákonům, podle nichž byly zřízeny; stanovení občanského zákoníku se </a:t>
            </a:r>
            <a:r>
              <a:rPr lang="cs-CZ" u="sng" dirty="0"/>
              <a:t>použijí jen tehdy, slučuje-li se o s jejich povahou.“</a:t>
            </a:r>
          </a:p>
          <a:p>
            <a:pPr algn="just"/>
            <a:r>
              <a:rPr lang="cs-CZ" dirty="0"/>
              <a:t>§ 3029/ 2: nestanoví-li OZ jinak, </a:t>
            </a:r>
            <a:r>
              <a:rPr lang="cs-CZ" u="sng" dirty="0"/>
              <a:t>nejsou dotčena ustanovení právních předpisů z oboru práva veřejného</a:t>
            </a:r>
            <a:r>
              <a:rPr lang="cs-CZ" dirty="0"/>
              <a:t>, jakožto i ustanovení jiných právních předpisů upravujících zvláštní soukromá práva.</a:t>
            </a:r>
          </a:p>
          <a:p>
            <a:pPr algn="just"/>
            <a:r>
              <a:rPr lang="cs-CZ" dirty="0"/>
              <a:t>§ 21: „Stát se v oblasti soukromého práva </a:t>
            </a:r>
            <a:r>
              <a:rPr lang="cs-CZ" u="sng" dirty="0"/>
              <a:t>považuje za právnickou osobu</a:t>
            </a:r>
            <a:r>
              <a:rPr lang="cs-CZ" dirty="0"/>
              <a:t>. Jiný právní předpis stanoví, jak stát právně jedná.“ (není PO, fikce)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35A57-CAC2-4694-8350-429321D4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 - základní kategorizace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8CEA72-9A7B-4C58-8386-706C7CF7B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</a:t>
            </a:r>
            <a:r>
              <a:rPr lang="cs-CZ" u="sng" dirty="0"/>
              <a:t>faktického základu</a:t>
            </a:r>
            <a:r>
              <a:rPr lang="cs-CZ" dirty="0"/>
              <a:t>: korporace x fundace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účelu</a:t>
            </a:r>
            <a:r>
              <a:rPr lang="cs-CZ" dirty="0"/>
              <a:t>: výdělečné x nevýdělečné</a:t>
            </a:r>
          </a:p>
          <a:p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právního důvodu vzniku</a:t>
            </a:r>
            <a:r>
              <a:rPr lang="cs-CZ" dirty="0"/>
              <a:t>: soukromého x veřejného práva</a:t>
            </a:r>
          </a:p>
          <a:p>
            <a:endParaRPr lang="cs-CZ" dirty="0"/>
          </a:p>
          <a:p>
            <a:r>
              <a:rPr lang="cs-CZ" dirty="0"/>
              <a:t>Další kritéria členění?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E1789F-3939-4B24-B989-147AE8F2F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B0ABCA-F654-4305-8C9A-6278A1D14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8889" y="1142984"/>
            <a:ext cx="9574829" cy="485816"/>
          </a:xfrm>
        </p:spPr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korporaci vytváří společenství osob (§ 210)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může mít však i jen jednoho člena, připouští-li to zákon</a:t>
            </a:r>
          </a:p>
          <a:p>
            <a:pPr marL="457200" lvl="1" indent="0">
              <a:buClr>
                <a:srgbClr val="DD6909"/>
              </a:buClr>
              <a:buNone/>
            </a:pPr>
            <a:r>
              <a:rPr lang="cs-CZ" dirty="0"/>
              <a:t>- </a:t>
            </a:r>
            <a:r>
              <a:rPr lang="cs-CZ" u="sng" dirty="0"/>
              <a:t>ne u spolků</a:t>
            </a:r>
            <a:r>
              <a:rPr lang="cs-CZ" dirty="0"/>
              <a:t>, OO, OZ, SVJ, CNS, PSH</a:t>
            </a:r>
          </a:p>
          <a:p>
            <a:pPr marL="201168" lvl="1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významné pravidlo (§ 212) – KORPORAČNÍ LOAJALITA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člen korporace musí být vůči ní loajální, tzn. </a:t>
            </a:r>
            <a:r>
              <a:rPr lang="cs-CZ" u="sng" dirty="0"/>
              <a:t>chovat se čestně a zachovávat její vnitřní řád, vč. členů navzájem k sobě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musí se podřídit společnému zájmu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i korporace musí ke všem svým členům přistupovat stejně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sankce za zneužití hlasovacího práva člena korporace k újmě celku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soud rozhodne, že se k hlasu člena v daném případě nepřihlíží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tzn., že v daném případě vůbec neexistuje, nepřihlíží se k němu ani při určování potřebného kvora apod.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Spolkové právo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348606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430536"/>
            <a:ext cx="9855258" cy="557824"/>
          </a:xfrm>
        </p:spPr>
        <p:txBody>
          <a:bodyPr/>
          <a:lstStyle/>
          <a:p>
            <a:r>
              <a:rPr lang="cs-CZ" dirty="0"/>
              <a:t>Spolkové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pt-BR" dirty="0"/>
              <a:t>forma </a:t>
            </a:r>
            <a:r>
              <a:rPr lang="pt-BR" dirty="0" err="1"/>
              <a:t>realizace</a:t>
            </a:r>
            <a:r>
              <a:rPr lang="pt-BR" dirty="0"/>
              <a:t> </a:t>
            </a:r>
            <a:r>
              <a:rPr lang="pt-BR" dirty="0" err="1"/>
              <a:t>práva</a:t>
            </a:r>
            <a:r>
              <a:rPr lang="pt-BR" dirty="0"/>
              <a:t> na </a:t>
            </a:r>
            <a:r>
              <a:rPr lang="pt-BR" dirty="0" err="1"/>
              <a:t>svobodu</a:t>
            </a:r>
            <a:r>
              <a:rPr lang="pt-BR" dirty="0"/>
              <a:t> </a:t>
            </a:r>
            <a:r>
              <a:rPr lang="pt-BR" dirty="0" err="1"/>
              <a:t>sdružování</a:t>
            </a:r>
            <a:r>
              <a:rPr lang="cs-CZ" dirty="0"/>
              <a:t> (ústavní garance)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regulace musí vyhovovat jak malým </a:t>
            </a:r>
            <a:r>
              <a:rPr lang="cs-CZ" u="sng" dirty="0"/>
              <a:t>„vesnickým“ spolkům</a:t>
            </a:r>
            <a:r>
              <a:rPr lang="cs-CZ" dirty="0"/>
              <a:t>, tak spolkům se složitou vnitřní organizací a širokou členskou základnou (např. dobrovolní hasiči, skauti)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</a:t>
            </a:r>
            <a:r>
              <a:rPr lang="cs-CZ" u="sng" dirty="0"/>
              <a:t>nahradil občanské sdružení </a:t>
            </a:r>
            <a:r>
              <a:rPr lang="cs-CZ" dirty="0"/>
              <a:t>podle zákona č. 83/1990 Sb., o sdružování občanů (tento zákon je zrušen) – JUDIKATORNÍ DOTVOŘENÍ A V ZÁSADĚ KONTINUITA S ÚPRAVOU PŘED 2013 (pozor! změna věcné příslušnosti soudů)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sdružení má právo změnit svoji právní formu na ústav nebo sociální družstvo podle zákona o obchodních korporacích (§ 3045)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Liberální úprava, </a:t>
            </a:r>
            <a:r>
              <a:rPr lang="cs-CZ" u="sng" dirty="0"/>
              <a:t>spolková autonomie</a:t>
            </a:r>
            <a:r>
              <a:rPr lang="cs-CZ" dirty="0"/>
              <a:t>, minimum kogentních ustanovení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dispozitivní právní úprava =&gt; často užívaná formulace „neurčí-li stanovy jinak“ (ale nejen tam)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Změna  ! Není-li nic ve stanovách – použije se zákon , „záchranná síť dispozitivních ustanovení“</a:t>
            </a:r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Co je při regulaci spolků kogentní? – k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principy spolkového práva, </a:t>
            </a:r>
            <a:r>
              <a:rPr lang="cs-CZ" dirty="0"/>
              <a:t>jakož </a:t>
            </a:r>
            <a:r>
              <a:rPr lang="cs-CZ" u="sng" dirty="0"/>
              <a:t>i soukromého práva </a:t>
            </a:r>
            <a:r>
              <a:rPr lang="cs-CZ" dirty="0"/>
              <a:t>(svoboda ustavení a členství ve spolku, korporační loajalita atd.);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vymezení spolku jako samostatné osoby v právním smyslu </a:t>
            </a:r>
            <a:r>
              <a:rPr lang="cs-CZ" dirty="0"/>
              <a:t>(právní osobnost, „status“ spolku) - název, sídlo, účel (vč. zakázaných účelů), dvoufázový proces vzniku a zániku spolku (vč. likvidace a přeměn), zastupování statutárním orgánem spolku, zákonem stanovený standard péče řádného hospodáře volených orgánů spolku, deliktní způsobilost spolku;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„minimální standard“ ochrany členům spolku</a:t>
            </a:r>
            <a:r>
              <a:rPr lang="cs-CZ" dirty="0"/>
              <a:t> (vč. ochrany soudní).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61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126</TotalTime>
  <Words>2020</Words>
  <Application>Microsoft Office PowerPoint</Application>
  <PresentationFormat>Širokoúhlá obrazovka</PresentationFormat>
  <Paragraphs>248</Paragraphs>
  <Slides>27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Tahoma</vt:lpstr>
      <vt:lpstr>Wingdings</vt:lpstr>
      <vt:lpstr>Motiv1</vt:lpstr>
      <vt:lpstr>Nevýdělečné právnické osoby Spolky, fundace, ústavy soukromého práva </vt:lpstr>
      <vt:lpstr>PRÁVNÍ OSOBNOST PRÁVNICKÉ OSOBY</vt:lpstr>
      <vt:lpstr>Podstatné/pojmové znaky právnické osoby dle OZ  </vt:lpstr>
      <vt:lpstr>Právnické osoby veřejného práva a stát</vt:lpstr>
      <vt:lpstr>Právnické osoby  - základní kategorizace</vt:lpstr>
      <vt:lpstr>Korporace</vt:lpstr>
      <vt:lpstr>Spolkové právo </vt:lpstr>
      <vt:lpstr>Spolkové právo</vt:lpstr>
      <vt:lpstr>Co je při regulaci spolků kogentní? – k diskusi</vt:lpstr>
      <vt:lpstr>„Status spolku“</vt:lpstr>
      <vt:lpstr>Zásady spolkového práva</vt:lpstr>
      <vt:lpstr> Právní úprava SPOLKŮ DE LEGE LATA</vt:lpstr>
      <vt:lpstr>Spolková  rejstříková regulace</vt:lpstr>
      <vt:lpstr>Stanovy (§ 218 an. OZ)</vt:lpstr>
      <vt:lpstr>Fundace nadace a nadační fond</vt:lpstr>
      <vt:lpstr>Nadace – základní charakteristika I.</vt:lpstr>
      <vt:lpstr>Nadace – základní charakteristika II.</vt:lpstr>
      <vt:lpstr>Nadační fond – základní charakteristika I.</vt:lpstr>
      <vt:lpstr>Nadační fond – základní charakteristika II.</vt:lpstr>
      <vt:lpstr>NADAČNÍ LISTINA – ZAKLADATELSKÉ PRÁVNÍ JEDNÁNÍ</vt:lpstr>
      <vt:lpstr>Postavení zakladatele</vt:lpstr>
      <vt:lpstr>Ústav soukromého práva</vt:lpstr>
      <vt:lpstr>Ústavy soukromého práva</vt:lpstr>
      <vt:lpstr>Ústav v OZ- základní charakteristika I.</vt:lpstr>
      <vt:lpstr>Prezentace aplikace PowerPoint</vt:lpstr>
      <vt:lpstr>Ústav v OZ- základní charakteristika II.</vt:lpstr>
      <vt:lpstr>Obecně prospěšná společnost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Spolky, fudace,ústavy soukromého práva</dc:title>
  <dc:creator>Hewlett-Packard Company</dc:creator>
  <cp:lastModifiedBy>Hewlett-Packard Company</cp:lastModifiedBy>
  <cp:revision>10</cp:revision>
  <dcterms:created xsi:type="dcterms:W3CDTF">2021-04-17T09:52:52Z</dcterms:created>
  <dcterms:modified xsi:type="dcterms:W3CDTF">2021-05-05T13:12:12Z</dcterms:modified>
</cp:coreProperties>
</file>