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5298" r:id="rId2"/>
  </p:sldMasterIdLst>
  <p:notesMasterIdLst>
    <p:notesMasterId r:id="rId43"/>
  </p:notesMasterIdLst>
  <p:handoutMasterIdLst>
    <p:handoutMasterId r:id="rId44"/>
  </p:handoutMasterIdLst>
  <p:sldIdLst>
    <p:sldId id="390" r:id="rId3"/>
    <p:sldId id="397" r:id="rId4"/>
    <p:sldId id="475" r:id="rId5"/>
    <p:sldId id="479" r:id="rId6"/>
    <p:sldId id="496" r:id="rId7"/>
    <p:sldId id="500" r:id="rId8"/>
    <p:sldId id="494" r:id="rId9"/>
    <p:sldId id="497" r:id="rId10"/>
    <p:sldId id="466" r:id="rId11"/>
    <p:sldId id="467" r:id="rId12"/>
    <p:sldId id="482" r:id="rId13"/>
    <p:sldId id="483" r:id="rId14"/>
    <p:sldId id="468" r:id="rId15"/>
    <p:sldId id="448" r:id="rId16"/>
    <p:sldId id="460" r:id="rId17"/>
    <p:sldId id="485" r:id="rId18"/>
    <p:sldId id="457" r:id="rId19"/>
    <p:sldId id="481" r:id="rId20"/>
    <p:sldId id="404" r:id="rId21"/>
    <p:sldId id="484" r:id="rId22"/>
    <p:sldId id="405" r:id="rId23"/>
    <p:sldId id="462" r:id="rId24"/>
    <p:sldId id="463" r:id="rId25"/>
    <p:sldId id="478" r:id="rId26"/>
    <p:sldId id="487" r:id="rId27"/>
    <p:sldId id="501" r:id="rId28"/>
    <p:sldId id="488" r:id="rId29"/>
    <p:sldId id="464" r:id="rId30"/>
    <p:sldId id="447" r:id="rId31"/>
    <p:sldId id="473" r:id="rId32"/>
    <p:sldId id="474" r:id="rId33"/>
    <p:sldId id="446" r:id="rId34"/>
    <p:sldId id="486" r:id="rId35"/>
    <p:sldId id="489" r:id="rId36"/>
    <p:sldId id="490" r:id="rId37"/>
    <p:sldId id="472" r:id="rId38"/>
    <p:sldId id="454" r:id="rId39"/>
    <p:sldId id="455" r:id="rId40"/>
    <p:sldId id="431" r:id="rId41"/>
    <p:sldId id="456" r:id="rId42"/>
  </p:sldIdLst>
  <p:sldSz cx="9144000" cy="6858000" type="screen4x3"/>
  <p:notesSz cx="7099300" cy="10234613"/>
  <p:defaultTextStyle>
    <a:defPPr>
      <a:defRPr lang="cs-CZ"/>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E"/>
    <a:srgbClr val="DD6909"/>
    <a:srgbClr val="909094"/>
    <a:srgbClr val="DC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58" autoAdjust="0"/>
  </p:normalViewPr>
  <p:slideViewPr>
    <p:cSldViewPr>
      <p:cViewPr varScale="1">
        <p:scale>
          <a:sx n="88" d="100"/>
          <a:sy n="88" d="100"/>
        </p:scale>
        <p:origin x="1334" y="62"/>
      </p:cViewPr>
      <p:guideLst>
        <p:guide orient="horz" pos="2160"/>
        <p:guide pos="2880"/>
      </p:guideLst>
    </p:cSldViewPr>
  </p:slideViewPr>
  <p:outlineViewPr>
    <p:cViewPr>
      <p:scale>
        <a:sx n="33" d="100"/>
        <a:sy n="33" d="100"/>
      </p:scale>
      <p:origin x="48" y="13164"/>
    </p:cViewPr>
  </p:outlineViewPr>
  <p:notesTextViewPr>
    <p:cViewPr>
      <p:scale>
        <a:sx n="100" d="100"/>
        <a:sy n="100" d="100"/>
      </p:scale>
      <p:origin x="0" y="0"/>
    </p:cViewPr>
  </p:notesTextViewPr>
  <p:notesViewPr>
    <p:cSldViewPr>
      <p:cViewPr varScale="1">
        <p:scale>
          <a:sx n="63" d="100"/>
          <a:sy n="63" d="100"/>
        </p:scale>
        <p:origin x="-16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819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819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819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EB204D9C-300F-4694-90CC-99FAFE992C2D}" type="slidenum">
              <a:rPr lang="en-GB"/>
              <a:pPr>
                <a:defRPr/>
              </a:pPr>
              <a:t>‹#›</a:t>
            </a:fld>
            <a:endParaRPr lang="en-GB" dirty="0"/>
          </a:p>
        </p:txBody>
      </p:sp>
    </p:spTree>
    <p:extLst>
      <p:ext uri="{BB962C8B-B14F-4D97-AF65-F5344CB8AC3E}">
        <p14:creationId xmlns:p14="http://schemas.microsoft.com/office/powerpoint/2010/main" val="364342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p>
            <a:pPr lvl="0"/>
            <a:r>
              <a:rPr lang="en-GB" noProof="0" smtClean="0"/>
              <a:t>Klepnutím lze upravit styly předlohy textu.</a:t>
            </a:r>
          </a:p>
          <a:p>
            <a:pPr lvl="1"/>
            <a:r>
              <a:rPr lang="en-GB" noProof="0" smtClean="0"/>
              <a:t>Druhá úroveň</a:t>
            </a:r>
          </a:p>
          <a:p>
            <a:pPr lvl="2"/>
            <a:r>
              <a:rPr lang="en-GB" noProof="0" smtClean="0"/>
              <a:t>Třetí úroveň</a:t>
            </a:r>
          </a:p>
          <a:p>
            <a:pPr lvl="3"/>
            <a:r>
              <a:rPr lang="en-GB" noProof="0" smtClean="0"/>
              <a:t>Čtvrtá úroveň</a:t>
            </a:r>
          </a:p>
          <a:p>
            <a:pPr lvl="4"/>
            <a:r>
              <a:rPr lang="en-GB" noProof="0" smtClean="0"/>
              <a:t>Pátá úroveň</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1D4E2D1E-81FE-485A-96D1-EFFFF609C896}" type="slidenum">
              <a:rPr lang="en-GB"/>
              <a:pPr>
                <a:defRPr/>
              </a:pPr>
              <a:t>‹#›</a:t>
            </a:fld>
            <a:endParaRPr lang="en-GB" dirty="0"/>
          </a:p>
        </p:txBody>
      </p:sp>
    </p:spTree>
    <p:extLst>
      <p:ext uri="{BB962C8B-B14F-4D97-AF65-F5344CB8AC3E}">
        <p14:creationId xmlns:p14="http://schemas.microsoft.com/office/powerpoint/2010/main" val="369368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a:t>
            </a:fld>
            <a:endParaRPr lang="en-GB" dirty="0"/>
          </a:p>
        </p:txBody>
      </p:sp>
    </p:spTree>
    <p:extLst>
      <p:ext uri="{BB962C8B-B14F-4D97-AF65-F5344CB8AC3E}">
        <p14:creationId xmlns:p14="http://schemas.microsoft.com/office/powerpoint/2010/main" val="244947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23</a:t>
            </a:fld>
            <a:endParaRPr lang="cs-CZ" dirty="0"/>
          </a:p>
        </p:txBody>
      </p:sp>
    </p:spTree>
    <p:extLst>
      <p:ext uri="{BB962C8B-B14F-4D97-AF65-F5344CB8AC3E}">
        <p14:creationId xmlns:p14="http://schemas.microsoft.com/office/powerpoint/2010/main" val="1119858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28</a:t>
            </a:fld>
            <a:endParaRPr lang="cs-CZ" dirty="0"/>
          </a:p>
        </p:txBody>
      </p:sp>
    </p:spTree>
    <p:extLst>
      <p:ext uri="{BB962C8B-B14F-4D97-AF65-F5344CB8AC3E}">
        <p14:creationId xmlns:p14="http://schemas.microsoft.com/office/powerpoint/2010/main" val="1674263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29</a:t>
            </a:fld>
            <a:endParaRPr lang="cs-CZ" dirty="0"/>
          </a:p>
        </p:txBody>
      </p:sp>
    </p:spTree>
    <p:extLst>
      <p:ext uri="{BB962C8B-B14F-4D97-AF65-F5344CB8AC3E}">
        <p14:creationId xmlns:p14="http://schemas.microsoft.com/office/powerpoint/2010/main" val="413341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32</a:t>
            </a:fld>
            <a:endParaRPr lang="cs-CZ" dirty="0"/>
          </a:p>
        </p:txBody>
      </p:sp>
    </p:spTree>
    <p:extLst>
      <p:ext uri="{BB962C8B-B14F-4D97-AF65-F5344CB8AC3E}">
        <p14:creationId xmlns:p14="http://schemas.microsoft.com/office/powerpoint/2010/main" val="1101389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37</a:t>
            </a:fld>
            <a:endParaRPr lang="cs-CZ" dirty="0"/>
          </a:p>
        </p:txBody>
      </p:sp>
    </p:spTree>
    <p:extLst>
      <p:ext uri="{BB962C8B-B14F-4D97-AF65-F5344CB8AC3E}">
        <p14:creationId xmlns:p14="http://schemas.microsoft.com/office/powerpoint/2010/main" val="254423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a:t>
            </a:fld>
            <a:endParaRPr lang="cs-CZ" dirty="0"/>
          </a:p>
        </p:txBody>
      </p:sp>
    </p:spTree>
    <p:extLst>
      <p:ext uri="{BB962C8B-B14F-4D97-AF65-F5344CB8AC3E}">
        <p14:creationId xmlns:p14="http://schemas.microsoft.com/office/powerpoint/2010/main" val="3501424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8</a:t>
            </a:fld>
            <a:endParaRPr lang="en-GB" dirty="0"/>
          </a:p>
        </p:txBody>
      </p:sp>
    </p:spTree>
    <p:extLst>
      <p:ext uri="{BB962C8B-B14F-4D97-AF65-F5344CB8AC3E}">
        <p14:creationId xmlns:p14="http://schemas.microsoft.com/office/powerpoint/2010/main" val="4026056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10</a:t>
            </a:fld>
            <a:endParaRPr lang="cs-CZ" dirty="0"/>
          </a:p>
        </p:txBody>
      </p:sp>
    </p:spTree>
    <p:extLst>
      <p:ext uri="{BB962C8B-B14F-4D97-AF65-F5344CB8AC3E}">
        <p14:creationId xmlns:p14="http://schemas.microsoft.com/office/powerpoint/2010/main" val="1717075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14</a:t>
            </a:fld>
            <a:endParaRPr lang="cs-CZ" dirty="0"/>
          </a:p>
        </p:txBody>
      </p:sp>
    </p:spTree>
    <p:extLst>
      <p:ext uri="{BB962C8B-B14F-4D97-AF65-F5344CB8AC3E}">
        <p14:creationId xmlns:p14="http://schemas.microsoft.com/office/powerpoint/2010/main" val="207533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16</a:t>
            </a:fld>
            <a:endParaRPr lang="cs-CZ" dirty="0"/>
          </a:p>
        </p:txBody>
      </p:sp>
    </p:spTree>
    <p:extLst>
      <p:ext uri="{BB962C8B-B14F-4D97-AF65-F5344CB8AC3E}">
        <p14:creationId xmlns:p14="http://schemas.microsoft.com/office/powerpoint/2010/main" val="1664336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17</a:t>
            </a:fld>
            <a:endParaRPr lang="cs-CZ" dirty="0"/>
          </a:p>
        </p:txBody>
      </p:sp>
    </p:spTree>
    <p:extLst>
      <p:ext uri="{BB962C8B-B14F-4D97-AF65-F5344CB8AC3E}">
        <p14:creationId xmlns:p14="http://schemas.microsoft.com/office/powerpoint/2010/main" val="515726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 </a:t>
            </a:r>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19</a:t>
            </a:fld>
            <a:endParaRPr lang="cs-CZ" dirty="0"/>
          </a:p>
        </p:txBody>
      </p:sp>
    </p:spTree>
    <p:extLst>
      <p:ext uri="{BB962C8B-B14F-4D97-AF65-F5344CB8AC3E}">
        <p14:creationId xmlns:p14="http://schemas.microsoft.com/office/powerpoint/2010/main" val="416211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21</a:t>
            </a:fld>
            <a:endParaRPr lang="cs-CZ" dirty="0"/>
          </a:p>
        </p:txBody>
      </p:sp>
    </p:spTree>
    <p:extLst>
      <p:ext uri="{BB962C8B-B14F-4D97-AF65-F5344CB8AC3E}">
        <p14:creationId xmlns:p14="http://schemas.microsoft.com/office/powerpoint/2010/main" val="24383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smtClean="0"/>
              <a:t>Click to edit Master title style</a:t>
            </a:r>
            <a:endParaRPr lang="cs-CZ" dirty="0"/>
          </a:p>
        </p:txBody>
      </p:sp>
    </p:spTree>
    <p:extLst>
      <p:ext uri="{BB962C8B-B14F-4D97-AF65-F5344CB8AC3E}">
        <p14:creationId xmlns:p14="http://schemas.microsoft.com/office/powerpoint/2010/main" val="287059659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DA61E798-5368-46D0-8CEC-404899828D22}" type="slidenum">
              <a:rPr lang="cs-CZ"/>
              <a:pPr>
                <a:defRPr/>
              </a:pPr>
              <a:t>‹#›</a:t>
            </a:fld>
            <a:endParaRPr lang="cs-CZ"/>
          </a:p>
        </p:txBody>
      </p:sp>
    </p:spTree>
    <p:extLst>
      <p:ext uri="{BB962C8B-B14F-4D97-AF65-F5344CB8AC3E}">
        <p14:creationId xmlns:p14="http://schemas.microsoft.com/office/powerpoint/2010/main" val="19124012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857232"/>
            <a:ext cx="6019800" cy="5268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5E047BD2-5AA8-47F3-B683-C82FD500320A}" type="slidenum">
              <a:rPr lang="cs-CZ"/>
              <a:pPr>
                <a:defRPr/>
              </a:pPr>
              <a:t>‹#›</a:t>
            </a:fld>
            <a:endParaRPr lang="cs-CZ"/>
          </a:p>
        </p:txBody>
      </p:sp>
    </p:spTree>
    <p:extLst>
      <p:ext uri="{BB962C8B-B14F-4D97-AF65-F5344CB8AC3E}">
        <p14:creationId xmlns:p14="http://schemas.microsoft.com/office/powerpoint/2010/main" val="337661569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42994" y="2643182"/>
            <a:ext cx="8229600" cy="1928826"/>
          </a:xfrm>
          <a:prstGeom prst="rect">
            <a:avLst/>
          </a:prstGeom>
        </p:spPr>
        <p:txBody>
          <a:bodyPr/>
          <a:lstStyle>
            <a:lvl1pPr>
              <a:defRPr sz="3200" baseline="0"/>
            </a:lvl1pPr>
          </a:lstStyle>
          <a:p>
            <a:r>
              <a:rPr lang="en-US" smtClean="0"/>
              <a:t>Click to edit Master title style</a:t>
            </a:r>
            <a:endParaRPr lang="cs-CZ" dirty="0"/>
          </a:p>
        </p:txBody>
      </p:sp>
    </p:spTree>
    <p:extLst>
      <p:ext uri="{BB962C8B-B14F-4D97-AF65-F5344CB8AC3E}">
        <p14:creationId xmlns:p14="http://schemas.microsoft.com/office/powerpoint/2010/main" val="2908039291"/>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ulni strana - 3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190770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3851833"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5795963"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p14="http://schemas.microsoft.com/office/powerpoint/2010/main" val="3205079516"/>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ulni strana - 4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82758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4764220"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6732538" y="4797152"/>
            <a:ext cx="1439862" cy="538163"/>
          </a:xfrm>
        </p:spPr>
        <p:txBody>
          <a:bodyPr/>
          <a:lstStyle>
            <a:lvl1pPr marL="0" indent="0">
              <a:buNone/>
              <a:defRPr sz="1200"/>
            </a:lvl1pPr>
          </a:lstStyle>
          <a:p>
            <a:r>
              <a:rPr lang="en-US" smtClean="0"/>
              <a:t>Click icon to add picture</a:t>
            </a:r>
            <a:endParaRPr lang="cs-CZ" dirty="0"/>
          </a:p>
        </p:txBody>
      </p:sp>
      <p:sp>
        <p:nvSpPr>
          <p:cNvPr id="10" name="Picture Placeholder 13"/>
          <p:cNvSpPr>
            <a:spLocks noGrp="1"/>
          </p:cNvSpPr>
          <p:nvPr>
            <p:ph type="pic" sz="quarter" idx="13"/>
          </p:nvPr>
        </p:nvSpPr>
        <p:spPr>
          <a:xfrm>
            <a:off x="2795902"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p14="http://schemas.microsoft.com/office/powerpoint/2010/main" val="255087272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38" y="2000240"/>
            <a:ext cx="4038600" cy="114300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Content Placeholder 3"/>
          <p:cNvSpPr>
            <a:spLocks noGrp="1"/>
          </p:cNvSpPr>
          <p:nvPr>
            <p:ph sz="half" idx="2"/>
          </p:nvPr>
        </p:nvSpPr>
        <p:spPr>
          <a:xfrm>
            <a:off x="4648200" y="3286124"/>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7" name="Content Placeholder 3"/>
          <p:cNvSpPr>
            <a:spLocks noGrp="1"/>
          </p:cNvSpPr>
          <p:nvPr>
            <p:ph sz="half" idx="12"/>
          </p:nvPr>
        </p:nvSpPr>
        <p:spPr>
          <a:xfrm>
            <a:off x="4643438" y="4643446"/>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10"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cs-CZ" dirty="0" smtClean="0"/>
              <a:t>Klepnutím lze upravit styl předlohy nadpisů.</a:t>
            </a:r>
            <a:endParaRPr lang="cs-CZ" dirty="0"/>
          </a:p>
        </p:txBody>
      </p:sp>
      <p:sp>
        <p:nvSpPr>
          <p:cNvPr id="6" name="Footer Placeholder 4"/>
          <p:cNvSpPr>
            <a:spLocks noGrp="1"/>
          </p:cNvSpPr>
          <p:nvPr>
            <p:ph type="ftr" sz="quarter" idx="13"/>
          </p:nvPr>
        </p:nvSpPr>
        <p:spPr/>
        <p:txBody>
          <a:bodyPr/>
          <a:lstStyle>
            <a:lvl1pPr>
              <a:defRPr/>
            </a:lvl1pPr>
          </a:lstStyle>
          <a:p>
            <a:pPr>
              <a:defRPr/>
            </a:pPr>
            <a:endParaRPr lang="cs-CZ"/>
          </a:p>
        </p:txBody>
      </p:sp>
      <p:sp>
        <p:nvSpPr>
          <p:cNvPr id="8" name="Slide Number Placeholder 5"/>
          <p:cNvSpPr>
            <a:spLocks noGrp="1"/>
          </p:cNvSpPr>
          <p:nvPr>
            <p:ph type="sldNum" sz="quarter" idx="14"/>
          </p:nvPr>
        </p:nvSpPr>
        <p:spPr/>
        <p:txBody>
          <a:bodyPr/>
          <a:lstStyle>
            <a:lvl1pPr>
              <a:defRPr/>
            </a:lvl1pPr>
          </a:lstStyle>
          <a:p>
            <a:pPr>
              <a:defRPr/>
            </a:pPr>
            <a:fld id="{BEDB0A1F-73CB-4B13-9A0B-B036084F6DA7}" type="slidenum">
              <a:rPr lang="cs-CZ"/>
              <a:pPr>
                <a:defRPr/>
              </a:pPr>
              <a:t>‹#›</a:t>
            </a:fld>
            <a:endParaRPr lang="cs-CZ"/>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smtClean="0"/>
              <a:t>Click to edit Master title style</a:t>
            </a:r>
            <a:endParaRPr lang="cs-CZ" dirty="0"/>
          </a:p>
        </p:txBody>
      </p:sp>
    </p:spTree>
    <p:extLst>
      <p:ext uri="{BB962C8B-B14F-4D97-AF65-F5344CB8AC3E}">
        <p14:creationId xmlns:p14="http://schemas.microsoft.com/office/powerpoint/2010/main" val="391182514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pPr>
              <a:defRPr/>
            </a:pPr>
            <a:r>
              <a:rPr lang="cs-CZ" smtClean="0"/>
              <a:t>www.prkpartners.com</a:t>
            </a:r>
            <a:endParaRPr lang="cs-CZ"/>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16067722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192348654"/>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23983671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2203454017"/>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2303768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8" name="Zástupný symbol pro číslo snímku 7"/>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22451391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4" name="Zástupný symbol pro číslo snímku 3"/>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216227094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38134607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85221539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144039122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30939223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pPr>
              <a:defRPr/>
            </a:pPr>
            <a:r>
              <a:rPr lang="cs-CZ" smtClean="0"/>
              <a:t>www.prkpartners.com</a:t>
            </a:r>
            <a:endParaRPr lang="cs-CZ"/>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1946772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1267558403"/>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0C6E98DE-BD47-425B-9986-D46C778471C5}" type="slidenum">
              <a:rPr lang="cs-CZ"/>
              <a:pPr>
                <a:defRPr/>
              </a:pPr>
              <a:t>‹#›</a:t>
            </a:fld>
            <a:endParaRPr lang="cs-CZ"/>
          </a:p>
        </p:txBody>
      </p:sp>
    </p:spTree>
    <p:extLst>
      <p:ext uri="{BB962C8B-B14F-4D97-AF65-F5344CB8AC3E}">
        <p14:creationId xmlns:p14="http://schemas.microsoft.com/office/powerpoint/2010/main" val="3886722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Content Placeholder 3"/>
          <p:cNvSpPr>
            <a:spLocks noGrp="1"/>
          </p:cNvSpPr>
          <p:nvPr>
            <p:ph sz="half" idx="2"/>
          </p:nvPr>
        </p:nvSpPr>
        <p:spPr>
          <a:xfrm>
            <a:off x="4648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C3856A19-DDC8-4BA9-A0DC-5D3488D0A5E1}" type="slidenum">
              <a:rPr lang="cs-CZ"/>
              <a:pPr>
                <a:defRPr/>
              </a:pPr>
              <a:t>‹#›</a:t>
            </a:fld>
            <a:endParaRPr lang="cs-CZ"/>
          </a:p>
        </p:txBody>
      </p:sp>
    </p:spTree>
    <p:extLst>
      <p:ext uri="{BB962C8B-B14F-4D97-AF65-F5344CB8AC3E}">
        <p14:creationId xmlns:p14="http://schemas.microsoft.com/office/powerpoint/2010/main" val="219432213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dirty="0"/>
          </a:p>
        </p:txBody>
      </p:sp>
      <p:sp>
        <p:nvSpPr>
          <p:cNvPr id="3" name="Text Placeholder 2"/>
          <p:cNvSpPr>
            <a:spLocks noGrp="1"/>
          </p:cNvSpPr>
          <p:nvPr>
            <p:ph type="body" idx="1"/>
          </p:nvPr>
        </p:nvSpPr>
        <p:spPr>
          <a:xfrm>
            <a:off x="457200" y="20034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43182"/>
            <a:ext cx="4040188"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Text Placeholder 4"/>
          <p:cNvSpPr>
            <a:spLocks noGrp="1"/>
          </p:cNvSpPr>
          <p:nvPr>
            <p:ph type="body" sz="quarter" idx="3"/>
          </p:nvPr>
        </p:nvSpPr>
        <p:spPr>
          <a:xfrm>
            <a:off x="4645025" y="20034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43182"/>
            <a:ext cx="4041775"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7" name="Footer Placeholder 4"/>
          <p:cNvSpPr>
            <a:spLocks noGrp="1"/>
          </p:cNvSpPr>
          <p:nvPr>
            <p:ph type="ftr" sz="quarter" idx="10"/>
          </p:nvPr>
        </p:nvSpPr>
        <p:spPr/>
        <p:txBody>
          <a:bodyPr/>
          <a:lstStyle>
            <a:lvl1pPr>
              <a:defRPr/>
            </a:lvl1pPr>
          </a:lstStyle>
          <a:p>
            <a:pPr>
              <a:defRPr/>
            </a:pPr>
            <a:endParaRPr lang="cs-CZ"/>
          </a:p>
        </p:txBody>
      </p:sp>
      <p:sp>
        <p:nvSpPr>
          <p:cNvPr id="8" name="Slide Number Placeholder 5"/>
          <p:cNvSpPr>
            <a:spLocks noGrp="1"/>
          </p:cNvSpPr>
          <p:nvPr>
            <p:ph type="sldNum" sz="quarter" idx="11"/>
          </p:nvPr>
        </p:nvSpPr>
        <p:spPr/>
        <p:txBody>
          <a:bodyPr/>
          <a:lstStyle>
            <a:lvl1pPr>
              <a:defRPr/>
            </a:lvl1pPr>
          </a:lstStyle>
          <a:p>
            <a:pPr>
              <a:defRPr/>
            </a:pPr>
            <a:fld id="{4CE9D1FE-EDD1-4894-A337-4157BD16B833}" type="slidenum">
              <a:rPr lang="cs-CZ"/>
              <a:pPr>
                <a:defRPr/>
              </a:pPr>
              <a:t>‹#›</a:t>
            </a:fld>
            <a:endParaRPr lang="cs-CZ"/>
          </a:p>
        </p:txBody>
      </p:sp>
    </p:spTree>
    <p:extLst>
      <p:ext uri="{BB962C8B-B14F-4D97-AF65-F5344CB8AC3E}">
        <p14:creationId xmlns:p14="http://schemas.microsoft.com/office/powerpoint/2010/main" val="18518526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Footer Placeholder 4"/>
          <p:cNvSpPr>
            <a:spLocks noGrp="1"/>
          </p:cNvSpPr>
          <p:nvPr>
            <p:ph type="ftr" sz="quarter" idx="10"/>
          </p:nvPr>
        </p:nvSpPr>
        <p:spPr/>
        <p:txBody>
          <a:bodyPr/>
          <a:lstStyle>
            <a:lvl1pPr>
              <a:defRPr/>
            </a:lvl1pPr>
          </a:lstStyle>
          <a:p>
            <a:pPr>
              <a:defRPr/>
            </a:pPr>
            <a:endParaRPr lang="cs-CZ"/>
          </a:p>
        </p:txBody>
      </p:sp>
      <p:sp>
        <p:nvSpPr>
          <p:cNvPr id="4" name="Slide Number Placeholder 5"/>
          <p:cNvSpPr>
            <a:spLocks noGrp="1"/>
          </p:cNvSpPr>
          <p:nvPr>
            <p:ph type="sldNum" sz="quarter" idx="11"/>
          </p:nvPr>
        </p:nvSpPr>
        <p:spPr/>
        <p:txBody>
          <a:bodyPr/>
          <a:lstStyle>
            <a:lvl1pPr>
              <a:defRPr/>
            </a:lvl1pPr>
          </a:lstStyle>
          <a:p>
            <a:pPr>
              <a:defRPr/>
            </a:pPr>
            <a:fld id="{90B48155-48A3-4579-AE64-445C6CAC9925}" type="slidenum">
              <a:rPr lang="cs-CZ"/>
              <a:pPr>
                <a:defRPr/>
              </a:pPr>
              <a:t>‹#›</a:t>
            </a:fld>
            <a:endParaRPr lang="cs-CZ"/>
          </a:p>
        </p:txBody>
      </p:sp>
    </p:spTree>
    <p:extLst>
      <p:ext uri="{BB962C8B-B14F-4D97-AF65-F5344CB8AC3E}">
        <p14:creationId xmlns:p14="http://schemas.microsoft.com/office/powerpoint/2010/main" val="42353346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cs-CZ"/>
          </a:p>
        </p:txBody>
      </p:sp>
      <p:sp>
        <p:nvSpPr>
          <p:cNvPr id="3" name="Slide Number Placeholder 5"/>
          <p:cNvSpPr>
            <a:spLocks noGrp="1"/>
          </p:cNvSpPr>
          <p:nvPr>
            <p:ph type="sldNum" sz="quarter" idx="11"/>
          </p:nvPr>
        </p:nvSpPr>
        <p:spPr/>
        <p:txBody>
          <a:bodyPr/>
          <a:lstStyle>
            <a:lvl1pPr>
              <a:defRPr/>
            </a:lvl1pPr>
          </a:lstStyle>
          <a:p>
            <a:pPr>
              <a:defRPr/>
            </a:pPr>
            <a:fld id="{FE00E3F1-40F1-48CA-9B5D-D8A56C1349BB}" type="slidenum">
              <a:rPr lang="cs-CZ"/>
              <a:pPr>
                <a:defRPr/>
              </a:pPr>
              <a:t>‹#›</a:t>
            </a:fld>
            <a:endParaRPr lang="cs-CZ"/>
          </a:p>
        </p:txBody>
      </p:sp>
    </p:spTree>
    <p:extLst>
      <p:ext uri="{BB962C8B-B14F-4D97-AF65-F5344CB8AC3E}">
        <p14:creationId xmlns:p14="http://schemas.microsoft.com/office/powerpoint/2010/main" val="135581707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857232"/>
            <a:ext cx="5111750" cy="52689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2071678"/>
            <a:ext cx="3008313" cy="4054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46678EB9-160C-4095-A028-FB67A5C3C4B8}" type="slidenum">
              <a:rPr lang="cs-CZ"/>
              <a:pPr>
                <a:defRPr/>
              </a:pPr>
              <a:t>‹#›</a:t>
            </a:fld>
            <a:endParaRPr lang="cs-CZ"/>
          </a:p>
        </p:txBody>
      </p:sp>
    </p:spTree>
    <p:extLst>
      <p:ext uri="{BB962C8B-B14F-4D97-AF65-F5344CB8AC3E}">
        <p14:creationId xmlns:p14="http://schemas.microsoft.com/office/powerpoint/2010/main" val="30813470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928669"/>
            <a:ext cx="5486400" cy="37989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cs-CZ"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127989ED-9595-4421-A4BE-FB43F61A9D13}" type="slidenum">
              <a:rPr lang="cs-CZ"/>
              <a:pPr>
                <a:defRPr/>
              </a:pPr>
              <a:t>‹#›</a:t>
            </a:fld>
            <a:endParaRPr lang="cs-CZ"/>
          </a:p>
        </p:txBody>
      </p:sp>
    </p:spTree>
    <p:extLst>
      <p:ext uri="{BB962C8B-B14F-4D97-AF65-F5344CB8AC3E}">
        <p14:creationId xmlns:p14="http://schemas.microsoft.com/office/powerpoint/2010/main" val="42292813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5.emf"/><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96975"/>
            <a:ext cx="8229600" cy="66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cs-CZ" smtClean="0"/>
          </a:p>
        </p:txBody>
      </p:sp>
      <p:sp>
        <p:nvSpPr>
          <p:cNvPr id="1027" name="Text Placeholder 2"/>
          <p:cNvSpPr>
            <a:spLocks noGrp="1"/>
          </p:cNvSpPr>
          <p:nvPr>
            <p:ph type="body" idx="1"/>
          </p:nvPr>
        </p:nvSpPr>
        <p:spPr bwMode="auto">
          <a:xfrm>
            <a:off x="457200" y="2000250"/>
            <a:ext cx="8229600" cy="412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spcBef>
                <a:spcPct val="20000"/>
              </a:spcBef>
              <a:buClr>
                <a:schemeClr val="tx1"/>
              </a:buClr>
              <a:defRPr sz="1200">
                <a:solidFill>
                  <a:srgbClr val="898989"/>
                </a:solidFill>
              </a:defRPr>
            </a:lvl1pPr>
          </a:lstStyle>
          <a:p>
            <a:pPr>
              <a:defRPr/>
            </a:pPr>
            <a:r>
              <a:rPr lang="cs-CZ" dirty="0"/>
              <a:t>www.</a:t>
            </a:r>
            <a:r>
              <a:rPr lang="cs-CZ" dirty="0" err="1"/>
              <a:t>prkpartners.com</a:t>
            </a: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buClr>
                <a:schemeClr val="tx1"/>
              </a:buClr>
              <a:defRPr sz="1200">
                <a:solidFill>
                  <a:srgbClr val="898989"/>
                </a:solidFill>
              </a:defRPr>
            </a:lvl1pPr>
          </a:lstStyle>
          <a:p>
            <a:pPr>
              <a:defRPr/>
            </a:pPr>
            <a:fld id="{900C104D-0F08-4397-BBE6-BDED8D746D1A}" type="slidenum">
              <a:rPr lang="cs-CZ"/>
              <a:pPr>
                <a:defRPr/>
              </a:pPr>
              <a:t>‹#›</a:t>
            </a:fld>
            <a:endParaRPr lang="cs-CZ"/>
          </a:p>
        </p:txBody>
      </p:sp>
      <p:pic>
        <p:nvPicPr>
          <p:cNvPr id="1030" name="Picture 7" descr="I:\Marketing\LOGO\PRK Partners\prkpartners-logo\prkpartners-logos\prkpartners-logo-letter.jp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68313" y="404813"/>
            <a:ext cx="1801812"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 id="2147485297" r:id="rId16"/>
  </p:sldLayoutIdLst>
  <p:transition>
    <p:fade/>
  </p:transition>
  <p:txStyles>
    <p:titleStyle>
      <a:lvl1pPr algn="l" rtl="0" eaLnBrk="1" fontAlgn="base" hangingPunct="1">
        <a:spcBef>
          <a:spcPct val="0"/>
        </a:spcBef>
        <a:spcAft>
          <a:spcPct val="0"/>
        </a:spcAft>
        <a:defRPr sz="2800" b="1" kern="1200">
          <a:solidFill>
            <a:srgbClr val="00426E"/>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426E"/>
          </a:solidFill>
          <a:latin typeface="Arial" charset="0"/>
          <a:cs typeface="Arial" charset="0"/>
        </a:defRPr>
      </a:lvl2pPr>
      <a:lvl3pPr algn="l" rtl="0" eaLnBrk="1" fontAlgn="base" hangingPunct="1">
        <a:spcBef>
          <a:spcPct val="0"/>
        </a:spcBef>
        <a:spcAft>
          <a:spcPct val="0"/>
        </a:spcAft>
        <a:defRPr sz="2800" b="1">
          <a:solidFill>
            <a:srgbClr val="00426E"/>
          </a:solidFill>
          <a:latin typeface="Arial" charset="0"/>
          <a:cs typeface="Arial" charset="0"/>
        </a:defRPr>
      </a:lvl3pPr>
      <a:lvl4pPr algn="l" rtl="0" eaLnBrk="1" fontAlgn="base" hangingPunct="1">
        <a:spcBef>
          <a:spcPct val="0"/>
        </a:spcBef>
        <a:spcAft>
          <a:spcPct val="0"/>
        </a:spcAft>
        <a:defRPr sz="2800" b="1">
          <a:solidFill>
            <a:srgbClr val="00426E"/>
          </a:solidFill>
          <a:latin typeface="Arial" charset="0"/>
          <a:cs typeface="Arial" charset="0"/>
        </a:defRPr>
      </a:lvl4pPr>
      <a:lvl5pPr algn="l" rtl="0" eaLnBrk="1" fontAlgn="base" hangingPunct="1">
        <a:spcBef>
          <a:spcPct val="0"/>
        </a:spcBef>
        <a:spcAft>
          <a:spcPct val="0"/>
        </a:spcAft>
        <a:defRPr sz="2800" b="1">
          <a:solidFill>
            <a:srgbClr val="00426E"/>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rgbClr val="00426E"/>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rgbClr val="00426E"/>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rgbClr val="00426E"/>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pPr>
              <a:defRPr/>
            </a:pPr>
            <a:r>
              <a:rPr lang="cs-CZ" smtClean="0"/>
              <a:t>www.prkpartners.com</a:t>
            </a:r>
            <a:endParaRPr lang="cs-CZ"/>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273152519"/>
      </p:ext>
    </p:extLst>
  </p:cSld>
  <p:clrMap bg1="lt1" tx1="dk1" bg2="lt2" tx2="dk2" accent1="accent1" accent2="accent2" accent3="accent3" accent4="accent4" accent5="accent5" accent6="accent6" hlink="hlink" folHlink="folHlink"/>
  <p:sldLayoutIdLst>
    <p:sldLayoutId id="2147485299" r:id="rId1"/>
    <p:sldLayoutId id="2147485300" r:id="rId2"/>
    <p:sldLayoutId id="2147485301" r:id="rId3"/>
    <p:sldLayoutId id="2147485302" r:id="rId4"/>
    <p:sldLayoutId id="2147485303" r:id="rId5"/>
    <p:sldLayoutId id="2147485304" r:id="rId6"/>
    <p:sldLayoutId id="2147485305" r:id="rId7"/>
    <p:sldLayoutId id="2147485306" r:id="rId8"/>
    <p:sldLayoutId id="2147485307" r:id="rId9"/>
    <p:sldLayoutId id="2147485308" r:id="rId10"/>
    <p:sldLayoutId id="2147485309" r:id="rId11"/>
    <p:sldLayoutId id="2147485310" r:id="rId12"/>
  </p:sldLayoutIdLst>
  <p:transition>
    <p:fade/>
  </p:transition>
  <p:timing>
    <p:tnLst>
      <p:par>
        <p:cTn id="1" dur="indefinite" restart="never" nodeType="tmRoot"/>
      </p:par>
    </p:tnLst>
  </p:timing>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www.beck-online.cz/bo/document-view.seam?documentId=njptembrgvpws2ljl52xgxztg4ydc"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cs-CZ" sz="4400" dirty="0" smtClean="0"/>
              <a:t>Nové spolkové právo</a:t>
            </a:r>
            <a:br>
              <a:rPr lang="cs-CZ" sz="4400" dirty="0" smtClean="0"/>
            </a:br>
            <a:r>
              <a:rPr lang="cs-CZ" dirty="0" smtClean="0"/>
              <a:t>(vybrané aktuální otázky)</a:t>
            </a:r>
            <a:r>
              <a:rPr lang="cs-CZ" sz="4400" dirty="0" smtClean="0"/>
              <a:t/>
            </a:r>
            <a:br>
              <a:rPr lang="cs-CZ" sz="4400" dirty="0" smtClean="0"/>
            </a:br>
            <a:r>
              <a:rPr lang="cs-CZ" sz="4400" dirty="0" smtClean="0"/>
              <a:t>   </a:t>
            </a:r>
            <a:endParaRPr lang="en-US" sz="4400" dirty="0"/>
          </a:p>
        </p:txBody>
      </p:sp>
      <p:sp>
        <p:nvSpPr>
          <p:cNvPr id="4" name="Subtitle 3"/>
          <p:cNvSpPr>
            <a:spLocks noGrp="1"/>
          </p:cNvSpPr>
          <p:nvPr>
            <p:ph type="subTitle" idx="1"/>
          </p:nvPr>
        </p:nvSpPr>
        <p:spPr>
          <a:xfrm>
            <a:off x="825038" y="5949280"/>
            <a:ext cx="7543800" cy="792088"/>
          </a:xfrm>
        </p:spPr>
        <p:txBody>
          <a:bodyPr>
            <a:normAutofit/>
          </a:bodyPr>
          <a:lstStyle/>
          <a:p>
            <a:r>
              <a:rPr lang="cs-CZ" dirty="0" smtClean="0"/>
              <a:t>    Doc. JUDr. Kateřina Ronovská, Ph.D.</a:t>
            </a:r>
            <a:endParaRPr lang="en-US" dirty="0" smtClean="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476672"/>
            <a:ext cx="8501122" cy="1224136"/>
          </a:xfrm>
        </p:spPr>
        <p:txBody>
          <a:bodyPr/>
          <a:lstStyle/>
          <a:p>
            <a:r>
              <a:rPr lang="cs-CZ" dirty="0" smtClean="0"/>
              <a:t>Zásady spolkového práva</a:t>
            </a:r>
            <a:endParaRPr lang="cs-CZ" dirty="0"/>
          </a:p>
        </p:txBody>
      </p:sp>
      <p:sp>
        <p:nvSpPr>
          <p:cNvPr id="2" name="Zástupný symbol pro obsah 1"/>
          <p:cNvSpPr>
            <a:spLocks noGrp="1"/>
          </p:cNvSpPr>
          <p:nvPr>
            <p:ph idx="1"/>
          </p:nvPr>
        </p:nvSpPr>
        <p:spPr>
          <a:xfrm>
            <a:off x="428596" y="1844824"/>
            <a:ext cx="8285168" cy="4298820"/>
          </a:xfrm>
        </p:spPr>
        <p:txBody>
          <a:bodyPr>
            <a:normAutofit fontScale="92500" lnSpcReduction="10000"/>
          </a:bodyPr>
          <a:lstStyle/>
          <a:p>
            <a:pPr>
              <a:buClr>
                <a:srgbClr val="DD6909"/>
              </a:buClr>
              <a:buFont typeface="Arial" pitchFamily="34" charset="0"/>
              <a:buChar char="∕"/>
            </a:pPr>
            <a:r>
              <a:rPr lang="cs-CZ" sz="1900" dirty="0" smtClean="0"/>
              <a:t>Obecné zásady soukromého práva</a:t>
            </a:r>
          </a:p>
          <a:p>
            <a:pPr lvl="1">
              <a:buClr>
                <a:srgbClr val="DD6909"/>
              </a:buClr>
            </a:pPr>
            <a:r>
              <a:rPr lang="cs-CZ" sz="1900" dirty="0" smtClean="0"/>
              <a:t>zásada autonomie vůle, </a:t>
            </a:r>
          </a:p>
          <a:p>
            <a:pPr lvl="1">
              <a:buClr>
                <a:srgbClr val="DD6909"/>
              </a:buClr>
            </a:pPr>
            <a:r>
              <a:rPr lang="cs-CZ" sz="1900" dirty="0" smtClean="0"/>
              <a:t>zásada vše je dovoleno, co není zakázáno,</a:t>
            </a:r>
          </a:p>
          <a:p>
            <a:pPr lvl="1">
              <a:buClr>
                <a:srgbClr val="DD6909"/>
              </a:buClr>
            </a:pPr>
            <a:r>
              <a:rPr lang="cs-CZ" sz="1900" dirty="0" smtClean="0"/>
              <a:t> zásada poctivosti  a ochrany dobré víry,</a:t>
            </a:r>
          </a:p>
          <a:p>
            <a:pPr lvl="1">
              <a:buClr>
                <a:srgbClr val="DD6909"/>
              </a:buClr>
            </a:pPr>
            <a:r>
              <a:rPr lang="cs-CZ" sz="1900" dirty="0" smtClean="0"/>
              <a:t> zásada </a:t>
            </a:r>
            <a:r>
              <a:rPr lang="cs-CZ" sz="1900" dirty="0" err="1" smtClean="0"/>
              <a:t>dispozitivnosti</a:t>
            </a:r>
            <a:r>
              <a:rPr lang="cs-CZ" sz="1900" dirty="0" smtClean="0"/>
              <a:t> norem, </a:t>
            </a:r>
            <a:r>
              <a:rPr lang="cs-CZ" sz="1900" dirty="0" err="1" smtClean="0"/>
              <a:t>atd</a:t>
            </a:r>
            <a:r>
              <a:rPr lang="cs-CZ" sz="1900" dirty="0" smtClean="0"/>
              <a:t>….</a:t>
            </a:r>
          </a:p>
          <a:p>
            <a:pPr lvl="1">
              <a:buClr>
                <a:srgbClr val="DD6909"/>
              </a:buClr>
              <a:buNone/>
            </a:pPr>
            <a:endParaRPr lang="cs-CZ" sz="1900" dirty="0" smtClean="0"/>
          </a:p>
          <a:p>
            <a:pPr>
              <a:buClr>
                <a:srgbClr val="DD6909"/>
              </a:buClr>
              <a:buFont typeface="Arial" pitchFamily="34" charset="0"/>
              <a:buChar char="∕"/>
            </a:pPr>
            <a:r>
              <a:rPr lang="cs-CZ" sz="1900" dirty="0" smtClean="0"/>
              <a:t>Specifické zásady spolkového práva</a:t>
            </a:r>
          </a:p>
          <a:p>
            <a:pPr lvl="1">
              <a:buClr>
                <a:srgbClr val="DD6909"/>
              </a:buClr>
            </a:pPr>
            <a:r>
              <a:rPr lang="cs-CZ" sz="1900" dirty="0" smtClean="0"/>
              <a:t>zásada volnosti a dobrovolnosti sdružování (spolčování)</a:t>
            </a:r>
          </a:p>
          <a:p>
            <a:pPr lvl="1">
              <a:buClr>
                <a:srgbClr val="DD6909"/>
              </a:buClr>
            </a:pPr>
            <a:r>
              <a:rPr lang="cs-CZ" sz="1900" dirty="0" smtClean="0"/>
              <a:t>zásada nevýdělečnosti účelu</a:t>
            </a:r>
          </a:p>
          <a:p>
            <a:pPr lvl="1">
              <a:buClr>
                <a:srgbClr val="DD6909"/>
              </a:buClr>
            </a:pPr>
            <a:r>
              <a:rPr lang="cs-CZ" sz="1900" dirty="0" smtClean="0"/>
              <a:t>zásada spolkové samosprávy </a:t>
            </a:r>
          </a:p>
          <a:p>
            <a:pPr lvl="1">
              <a:buClr>
                <a:srgbClr val="DD6909"/>
              </a:buClr>
            </a:pPr>
            <a:r>
              <a:rPr lang="cs-CZ" sz="1900" dirty="0" smtClean="0"/>
              <a:t>zásada neručení člena za dluhy spolku (oddělenosti majetkových sfér)</a:t>
            </a:r>
          </a:p>
          <a:p>
            <a:pPr lvl="1">
              <a:buClr>
                <a:srgbClr val="DD6909"/>
              </a:buClr>
            </a:pPr>
            <a:r>
              <a:rPr lang="cs-CZ" sz="1900" dirty="0" smtClean="0"/>
              <a:t>zásada osobně vázaného členství, neexistence vkladové povinnosti</a:t>
            </a:r>
          </a:p>
          <a:p>
            <a:pPr lvl="1">
              <a:buClr>
                <a:srgbClr val="DD6909"/>
              </a:buClr>
            </a:pPr>
            <a:r>
              <a:rPr lang="cs-CZ" sz="1900" dirty="0" smtClean="0"/>
              <a:t>Zásada soudní ochrany členských práv</a:t>
            </a:r>
          </a:p>
          <a:p>
            <a:pPr lvl="1">
              <a:buClr>
                <a:srgbClr val="DD6909"/>
              </a:buClr>
            </a:pPr>
            <a:r>
              <a:rPr lang="cs-CZ" sz="1900" dirty="0" smtClean="0"/>
              <a:t>Zásada zrušitelnosti spolku pouze soudem</a:t>
            </a:r>
          </a:p>
          <a:p>
            <a:pPr lvl="1">
              <a:buClr>
                <a:srgbClr val="DD6909"/>
              </a:buClr>
            </a:pPr>
            <a:endParaRPr lang="cs-CZ" dirty="0" smtClean="0"/>
          </a:p>
          <a:p>
            <a:pPr lvl="1">
              <a:buClr>
                <a:srgbClr val="DD6909"/>
              </a:buClr>
            </a:pPr>
            <a:endParaRPr lang="cs-CZ" dirty="0" smtClean="0"/>
          </a:p>
          <a:p>
            <a:pPr lvl="1">
              <a:buClr>
                <a:srgbClr val="DD6909"/>
              </a:buClr>
            </a:pPr>
            <a:endParaRPr lang="cs-CZ" dirty="0" smtClean="0"/>
          </a:p>
        </p:txBody>
      </p:sp>
    </p:spTree>
    <p:extLst>
      <p:ext uri="{BB962C8B-B14F-4D97-AF65-F5344CB8AC3E}">
        <p14:creationId xmlns:p14="http://schemas.microsoft.com/office/powerpoint/2010/main" val="1392997085"/>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Právní úprava SPOLKŮ DE LEGE LATA</a:t>
            </a:r>
            <a:endParaRPr lang="cs-CZ" dirty="0"/>
          </a:p>
        </p:txBody>
      </p:sp>
      <p:sp>
        <p:nvSpPr>
          <p:cNvPr id="3" name="Zástupný symbol pro obsah 2"/>
          <p:cNvSpPr>
            <a:spLocks noGrp="1"/>
          </p:cNvSpPr>
          <p:nvPr>
            <p:ph idx="1"/>
          </p:nvPr>
        </p:nvSpPr>
        <p:spPr/>
        <p:txBody>
          <a:bodyPr>
            <a:normAutofit fontScale="92500"/>
          </a:bodyPr>
          <a:lstStyle/>
          <a:p>
            <a:r>
              <a:rPr lang="cs-CZ" dirty="0" smtClean="0"/>
              <a:t>Čl. 11 Úmluvy (svoboda shromažďování a sdružování)</a:t>
            </a:r>
          </a:p>
          <a:p>
            <a:r>
              <a:rPr lang="cs-CZ" dirty="0" smtClean="0"/>
              <a:t>Čl. 20 Listiny (svoboda sdružovací, včetně politických stran, oddělenost od státu, náboženské sdružování v čl. 16, sdružování v odborových organizacích v čl. 27)</a:t>
            </a:r>
          </a:p>
          <a:p>
            <a:pPr lvl="1"/>
            <a:r>
              <a:rPr lang="cs-CZ" dirty="0" smtClean="0"/>
              <a:t>Právní osobnost</a:t>
            </a:r>
          </a:p>
          <a:p>
            <a:pPr lvl="1"/>
            <a:r>
              <a:rPr lang="cs-CZ" dirty="0" smtClean="0"/>
              <a:t>Práva jednotlivců a práva spolku samotného</a:t>
            </a:r>
          </a:p>
          <a:p>
            <a:r>
              <a:rPr lang="cs-CZ" dirty="0" smtClean="0"/>
              <a:t> především § 214–302 občanského zákoníku , ALE TÉŽ § 117 a násl.</a:t>
            </a:r>
          </a:p>
          <a:p>
            <a:r>
              <a:rPr lang="cs-CZ" dirty="0" smtClean="0"/>
              <a:t>(dříve zákon </a:t>
            </a:r>
            <a:r>
              <a:rPr lang="cs-CZ" dirty="0"/>
              <a:t>č</a:t>
            </a:r>
            <a:r>
              <a:rPr lang="cs-CZ" dirty="0" smtClean="0"/>
              <a:t>. 83/1990 Sb., o sdružování občanů, zrušen!)</a:t>
            </a:r>
          </a:p>
          <a:p>
            <a:r>
              <a:rPr lang="cs-CZ" dirty="0" smtClean="0"/>
              <a:t>Liberální koncept, prostor pro spolkovou autonomii vůle</a:t>
            </a:r>
            <a:r>
              <a:rPr lang="cs-CZ" dirty="0"/>
              <a:t> </a:t>
            </a:r>
            <a:r>
              <a:rPr lang="cs-CZ" dirty="0" smtClean="0"/>
              <a:t>jako jeden z projevů svobody sdružování v soukromém právu</a:t>
            </a:r>
          </a:p>
        </p:txBody>
      </p:sp>
    </p:spTree>
    <p:extLst>
      <p:ext uri="{BB962C8B-B14F-4D97-AF65-F5344CB8AC3E}">
        <p14:creationId xmlns:p14="http://schemas.microsoft.com/office/powerpoint/2010/main" val="108248454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1783" y="660590"/>
            <a:ext cx="8501122" cy="857256"/>
          </a:xfrm>
        </p:spPr>
        <p:txBody>
          <a:bodyPr/>
          <a:lstStyle/>
          <a:p>
            <a:r>
              <a:rPr lang="cs-CZ" dirty="0" smtClean="0"/>
              <a:t>Ústavněprávní základy – související judikatura</a:t>
            </a:r>
            <a:endParaRPr lang="cs-CZ" dirty="0"/>
          </a:p>
        </p:txBody>
      </p:sp>
      <p:sp>
        <p:nvSpPr>
          <p:cNvPr id="3" name="Zástupný symbol pro obsah 2"/>
          <p:cNvSpPr>
            <a:spLocks noGrp="1"/>
          </p:cNvSpPr>
          <p:nvPr>
            <p:ph idx="1"/>
          </p:nvPr>
        </p:nvSpPr>
        <p:spPr>
          <a:xfrm>
            <a:off x="467544" y="1484784"/>
            <a:ext cx="8229600" cy="5184576"/>
          </a:xfrm>
        </p:spPr>
        <p:txBody>
          <a:bodyPr>
            <a:normAutofit fontScale="70000" lnSpcReduction="20000"/>
          </a:bodyPr>
          <a:lstStyle/>
          <a:p>
            <a:r>
              <a:rPr lang="cs-CZ" dirty="0" smtClean="0"/>
              <a:t>Omezují prostor pro odepření zápisu spolku (§ 145) a jeho zrušení (§ 172, § 268)?:</a:t>
            </a:r>
          </a:p>
          <a:p>
            <a:pPr lvl="1"/>
            <a:endParaRPr lang="cs-CZ" dirty="0" smtClean="0"/>
          </a:p>
          <a:p>
            <a:pPr lvl="1"/>
            <a:r>
              <a:rPr lang="cs-CZ" dirty="0" smtClean="0"/>
              <a:t>Zákonnost, legitimní účel a nezbytnost omezení sdružovací svobody (7 As 29/2008, Komunistický svaz mládeže)</a:t>
            </a:r>
          </a:p>
          <a:p>
            <a:pPr lvl="1"/>
            <a:endParaRPr lang="cs-CZ" dirty="0" smtClean="0"/>
          </a:p>
          <a:p>
            <a:pPr lvl="1"/>
            <a:r>
              <a:rPr lang="cs-CZ" dirty="0" smtClean="0"/>
              <a:t>Zkoumání skutečného cíle spolku (8 As 67/2014, Sudetoněmecké krajanské sdružení)</a:t>
            </a:r>
          </a:p>
          <a:p>
            <a:r>
              <a:rPr lang="cs-CZ" dirty="0" smtClean="0"/>
              <a:t>Omezují prostor pro zásah soudu do vnitřní autonomie spolku (respektive jiné korporace):</a:t>
            </a:r>
          </a:p>
          <a:p>
            <a:endParaRPr lang="cs-CZ" dirty="0" smtClean="0"/>
          </a:p>
          <a:p>
            <a:pPr lvl="1"/>
            <a:r>
              <a:rPr lang="cs-CZ" dirty="0" smtClean="0"/>
              <a:t>pro církve – </a:t>
            </a:r>
            <a:r>
              <a:rPr lang="cs-CZ" dirty="0" err="1" smtClean="0"/>
              <a:t>Fernández</a:t>
            </a:r>
            <a:r>
              <a:rPr lang="cs-CZ" dirty="0" smtClean="0"/>
              <a:t> </a:t>
            </a:r>
            <a:r>
              <a:rPr lang="cs-CZ" dirty="0" err="1" smtClean="0"/>
              <a:t>Martínez</a:t>
            </a:r>
            <a:r>
              <a:rPr lang="cs-CZ" dirty="0" smtClean="0"/>
              <a:t>, číslo stížnosti 56030/07,</a:t>
            </a:r>
          </a:p>
          <a:p>
            <a:pPr lvl="1"/>
            <a:r>
              <a:rPr lang="cs-CZ" dirty="0" smtClean="0"/>
              <a:t>pro odbory – ASLEF, číslo stížnosti 11002/05,</a:t>
            </a:r>
          </a:p>
          <a:p>
            <a:pPr lvl="1"/>
            <a:r>
              <a:rPr lang="cs-CZ" dirty="0" smtClean="0"/>
              <a:t>pro politické strany – Republikánská strana Ruska, číslo stížnosti 12976/07,</a:t>
            </a:r>
          </a:p>
          <a:p>
            <a:pPr lvl="1"/>
            <a:r>
              <a:rPr lang="cs-CZ" dirty="0" smtClean="0"/>
              <a:t>pro jiná sdružení – </a:t>
            </a:r>
            <a:r>
              <a:rPr lang="cs-CZ" dirty="0" err="1" smtClean="0"/>
              <a:t>Tebieti</a:t>
            </a:r>
            <a:r>
              <a:rPr lang="cs-CZ" dirty="0" smtClean="0"/>
              <a:t> </a:t>
            </a:r>
            <a:r>
              <a:rPr lang="cs-CZ" dirty="0" err="1" smtClean="0"/>
              <a:t>Mühafize</a:t>
            </a:r>
            <a:r>
              <a:rPr lang="cs-CZ" dirty="0" smtClean="0"/>
              <a:t> </a:t>
            </a:r>
            <a:r>
              <a:rPr lang="cs-CZ" dirty="0" err="1" smtClean="0"/>
              <a:t>Cemiyyeti</a:t>
            </a:r>
            <a:r>
              <a:rPr lang="cs-CZ" dirty="0" smtClean="0"/>
              <a:t> and </a:t>
            </a:r>
            <a:r>
              <a:rPr lang="cs-CZ" dirty="0" err="1" smtClean="0"/>
              <a:t>Israfilov</a:t>
            </a:r>
            <a:r>
              <a:rPr lang="cs-CZ" dirty="0" smtClean="0"/>
              <a:t>, číslo stížnosti 37083/03</a:t>
            </a:r>
          </a:p>
          <a:p>
            <a:r>
              <a:rPr lang="cs-CZ" dirty="0" smtClean="0"/>
              <a:t>Poskytují členu spolku ochranu proti spolku samotnému? </a:t>
            </a:r>
            <a:r>
              <a:rPr lang="cs-CZ" dirty="0"/>
              <a:t>(28 </a:t>
            </a:r>
            <a:r>
              <a:rPr lang="cs-CZ" dirty="0" err="1"/>
              <a:t>Cdo</a:t>
            </a:r>
            <a:r>
              <a:rPr lang="cs-CZ" dirty="0"/>
              <a:t> </a:t>
            </a:r>
            <a:r>
              <a:rPr lang="cs-CZ" dirty="0" smtClean="0"/>
              <a:t>2976/2010)</a:t>
            </a:r>
          </a:p>
          <a:p>
            <a:r>
              <a:rPr lang="cs-CZ" dirty="0" smtClean="0"/>
              <a:t>AKTUÁLNÍ: VYSTOUPENÍ POBOČNÉHO SPOLKU Z SPOLKU HLAVNÍHO??</a:t>
            </a:r>
          </a:p>
          <a:p>
            <a:r>
              <a:rPr lang="cs-CZ" dirty="0" smtClean="0"/>
              <a:t>viz </a:t>
            </a:r>
            <a:r>
              <a:rPr lang="cs-CZ" dirty="0" err="1" smtClean="0"/>
              <a:t>Nepubl</a:t>
            </a:r>
            <a:r>
              <a:rPr lang="cs-CZ" dirty="0" smtClean="0"/>
              <a:t>. VS </a:t>
            </a:r>
            <a:r>
              <a:rPr lang="cs-CZ" dirty="0"/>
              <a:t>v Praze z 22. 11. 2017, č. j. 14 </a:t>
            </a:r>
            <a:r>
              <a:rPr lang="cs-CZ" dirty="0" err="1"/>
              <a:t>Cmo</a:t>
            </a:r>
            <a:r>
              <a:rPr lang="cs-CZ" dirty="0"/>
              <a:t> </a:t>
            </a:r>
            <a:r>
              <a:rPr lang="cs-CZ" dirty="0" smtClean="0"/>
              <a:t>296/2016-128 – neudržitelné!!</a:t>
            </a:r>
            <a:endParaRPr lang="cs-CZ" dirty="0"/>
          </a:p>
        </p:txBody>
      </p:sp>
    </p:spTree>
    <p:extLst>
      <p:ext uri="{BB962C8B-B14F-4D97-AF65-F5344CB8AC3E}">
        <p14:creationId xmlns:p14="http://schemas.microsoft.com/office/powerpoint/2010/main" val="390985168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629832"/>
          </a:xfrm>
        </p:spPr>
        <p:txBody>
          <a:bodyPr/>
          <a:lstStyle/>
          <a:p>
            <a:r>
              <a:rPr lang="cs-CZ" dirty="0" smtClean="0"/>
              <a:t>„Status spolku“</a:t>
            </a:r>
            <a:endParaRPr lang="cs-CZ" dirty="0"/>
          </a:p>
        </p:txBody>
      </p:sp>
      <p:sp>
        <p:nvSpPr>
          <p:cNvPr id="3" name="Zástupný symbol pro obsah 2"/>
          <p:cNvSpPr>
            <a:spLocks noGrp="1"/>
          </p:cNvSpPr>
          <p:nvPr>
            <p:ph idx="1"/>
          </p:nvPr>
        </p:nvSpPr>
        <p:spPr/>
        <p:txBody>
          <a:bodyPr>
            <a:normAutofit/>
          </a:bodyPr>
          <a:lstStyle/>
          <a:p>
            <a:r>
              <a:rPr lang="cs-CZ" dirty="0" smtClean="0"/>
              <a:t>Právní osobnost (alespoň 3 osoby, shoda na obsahu stanov) </a:t>
            </a:r>
          </a:p>
          <a:p>
            <a:r>
              <a:rPr lang="cs-CZ" dirty="0" smtClean="0"/>
              <a:t>Účel</a:t>
            </a:r>
          </a:p>
          <a:p>
            <a:r>
              <a:rPr lang="cs-CZ" dirty="0" smtClean="0"/>
              <a:t>Název</a:t>
            </a:r>
          </a:p>
          <a:p>
            <a:r>
              <a:rPr lang="cs-CZ" dirty="0" smtClean="0"/>
              <a:t>Sídlo</a:t>
            </a:r>
          </a:p>
          <a:p>
            <a:r>
              <a:rPr lang="cs-CZ" dirty="0" smtClean="0"/>
              <a:t>Způsob vzniku/zániku/přeměny</a:t>
            </a:r>
          </a:p>
          <a:p>
            <a:r>
              <a:rPr lang="cs-CZ" dirty="0" smtClean="0"/>
              <a:t>Minimální rámec pro vnitřní organizaci spolku/jednání za spolek vůči 3 os.) </a:t>
            </a:r>
            <a:br>
              <a:rPr lang="cs-CZ" dirty="0" smtClean="0"/>
            </a:br>
            <a:endParaRPr lang="cs-CZ" dirty="0"/>
          </a:p>
        </p:txBody>
      </p:sp>
    </p:spTree>
    <p:extLst>
      <p:ext uri="{BB962C8B-B14F-4D97-AF65-F5344CB8AC3E}">
        <p14:creationId xmlns:p14="http://schemas.microsoft.com/office/powerpoint/2010/main" val="145817626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629832"/>
          </a:xfrm>
        </p:spPr>
        <p:txBody>
          <a:bodyPr/>
          <a:lstStyle/>
          <a:p>
            <a:r>
              <a:rPr lang="cs-CZ" dirty="0" smtClean="0"/>
              <a:t>Účel spolku , činnost spolku</a:t>
            </a:r>
            <a:endParaRPr lang="cs-CZ" dirty="0"/>
          </a:p>
        </p:txBody>
      </p:sp>
      <p:sp>
        <p:nvSpPr>
          <p:cNvPr id="2" name="Zástupný symbol pro obsah 1"/>
          <p:cNvSpPr>
            <a:spLocks noGrp="1"/>
          </p:cNvSpPr>
          <p:nvPr>
            <p:ph idx="1"/>
          </p:nvPr>
        </p:nvSpPr>
        <p:spPr>
          <a:xfrm>
            <a:off x="428596" y="1844824"/>
            <a:ext cx="8285168" cy="4298820"/>
          </a:xfrm>
        </p:spPr>
        <p:txBody>
          <a:bodyPr>
            <a:normAutofit fontScale="77500" lnSpcReduction="20000"/>
          </a:bodyPr>
          <a:lstStyle/>
          <a:p>
            <a:pPr>
              <a:buClr>
                <a:srgbClr val="DD6909"/>
              </a:buClr>
              <a:buFont typeface="Arial" pitchFamily="34" charset="0"/>
              <a:buChar char="∕"/>
            </a:pPr>
            <a:r>
              <a:rPr lang="cs-CZ" dirty="0" smtClean="0"/>
              <a:t>Účel = v zásadě odůvodňuje smysl existence spolku – dovolený (§145), nevýdělečný (§217 odst. 1 a 2)</a:t>
            </a:r>
          </a:p>
          <a:p>
            <a:pPr>
              <a:buClr>
                <a:srgbClr val="DD6909"/>
              </a:buClr>
              <a:buNone/>
            </a:pPr>
            <a:r>
              <a:rPr lang="cs-CZ" dirty="0" smtClean="0"/>
              <a:t>			X</a:t>
            </a:r>
          </a:p>
          <a:p>
            <a:pPr>
              <a:buClr>
                <a:srgbClr val="DD6909"/>
              </a:buClr>
              <a:buFont typeface="Arial" pitchFamily="34" charset="0"/>
              <a:buChar char="∕"/>
            </a:pPr>
            <a:r>
              <a:rPr lang="cs-CZ" dirty="0" smtClean="0"/>
              <a:t>Činnost  = konkrétní naplnění účelu</a:t>
            </a:r>
          </a:p>
          <a:p>
            <a:pPr>
              <a:buClr>
                <a:srgbClr val="DD6909"/>
              </a:buClr>
              <a:buNone/>
            </a:pPr>
            <a:r>
              <a:rPr lang="cs-CZ" dirty="0" smtClean="0"/>
              <a:t>					jsou ve vztahu cíle a prostředku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Nevýdělečnost účelu spolku X  Výdělečná činnost spolku</a:t>
            </a:r>
          </a:p>
          <a:p>
            <a:pPr>
              <a:buClr>
                <a:srgbClr val="DD6909"/>
              </a:buClr>
              <a:buFont typeface="Arial" pitchFamily="34" charset="0"/>
              <a:buChar char="∕"/>
            </a:pPr>
            <a:r>
              <a:rPr lang="cs-CZ" dirty="0" smtClean="0"/>
              <a:t> </a:t>
            </a:r>
          </a:p>
          <a:p>
            <a:pPr marL="0" indent="0">
              <a:buClr>
                <a:srgbClr val="DD6909"/>
              </a:buClr>
              <a:buNone/>
            </a:pPr>
            <a:r>
              <a:rPr lang="cs-CZ" dirty="0" smtClean="0"/>
              <a:t>Podnikání spolků (nutno reinvestice zisku)</a:t>
            </a:r>
          </a:p>
          <a:p>
            <a:pPr marL="0" indent="0">
              <a:buClr>
                <a:srgbClr val="DD6909"/>
              </a:buClr>
              <a:buNone/>
            </a:pPr>
            <a:r>
              <a:rPr lang="cs-CZ" dirty="0" smtClean="0"/>
              <a:t>Podíl na podnikání jiné osoby</a:t>
            </a:r>
          </a:p>
          <a:p>
            <a:pPr marL="0" indent="0">
              <a:buClr>
                <a:srgbClr val="DD6909"/>
              </a:buClr>
              <a:buNone/>
            </a:pPr>
            <a:r>
              <a:rPr lang="cs-CZ" dirty="0" smtClean="0"/>
              <a:t>Vymezení nutné, zda ochrana spotřebitele, EET apod.</a:t>
            </a:r>
          </a:p>
          <a:p>
            <a:pPr marL="0" indent="0">
              <a:buClr>
                <a:srgbClr val="DD6909"/>
              </a:buClr>
              <a:buNone/>
            </a:pPr>
            <a:r>
              <a:rPr lang="cs-CZ" dirty="0" smtClean="0"/>
              <a:t>AKUTÁLNĚ DISKUSE O NOVÉM ZDANĚNÍ NNO (MF)</a:t>
            </a:r>
          </a:p>
          <a:p>
            <a:r>
              <a:rPr lang="cs-CZ" dirty="0" smtClean="0">
                <a:solidFill>
                  <a:srgbClr val="FF0000"/>
                </a:solidFill>
              </a:rPr>
              <a:t>JUDIKATURA: </a:t>
            </a:r>
            <a:r>
              <a:rPr lang="cs-CZ" dirty="0">
                <a:solidFill>
                  <a:srgbClr val="FF0000"/>
                </a:solidFill>
              </a:rPr>
              <a:t>n</a:t>
            </a:r>
            <a:r>
              <a:rPr lang="cs-CZ" dirty="0" smtClean="0">
                <a:solidFill>
                  <a:srgbClr val="FF0000"/>
                </a:solidFill>
              </a:rPr>
              <a:t>ezákonný </a:t>
            </a:r>
            <a:r>
              <a:rPr lang="cs-CZ" dirty="0">
                <a:solidFill>
                  <a:srgbClr val="FF0000"/>
                </a:solidFill>
              </a:rPr>
              <a:t>účel:</a:t>
            </a:r>
          </a:p>
          <a:p>
            <a:pPr lvl="1"/>
            <a:r>
              <a:rPr lang="cs-CZ" dirty="0">
                <a:solidFill>
                  <a:srgbClr val="FF0000"/>
                </a:solidFill>
              </a:rPr>
              <a:t>výkon veřejné správy bez </a:t>
            </a:r>
            <a:r>
              <a:rPr lang="cs-CZ" dirty="0" smtClean="0">
                <a:solidFill>
                  <a:srgbClr val="FF0000"/>
                </a:solidFill>
              </a:rPr>
              <a:t>zákonného </a:t>
            </a:r>
            <a:r>
              <a:rPr lang="cs-CZ" dirty="0">
                <a:solidFill>
                  <a:srgbClr val="FF0000"/>
                </a:solidFill>
              </a:rPr>
              <a:t>zmocnění – 29 Cm 46/2017, Zastupitelské centrum Doněcké lidové republiky</a:t>
            </a:r>
          </a:p>
          <a:p>
            <a:pPr lvl="1"/>
            <a:endParaRPr lang="cs-CZ" dirty="0"/>
          </a:p>
          <a:p>
            <a:pPr marL="0" indent="0">
              <a:buClr>
                <a:srgbClr val="DD6909"/>
              </a:buClr>
              <a:buNone/>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smtClean="0"/>
              <a:t>Podnikání spolků</a:t>
            </a:r>
            <a:endParaRPr lang="cs-CZ" dirty="0"/>
          </a:p>
        </p:txBody>
      </p:sp>
      <p:sp>
        <p:nvSpPr>
          <p:cNvPr id="3" name="Zástupný symbol pro obsah 2"/>
          <p:cNvSpPr>
            <a:spLocks noGrp="1"/>
          </p:cNvSpPr>
          <p:nvPr>
            <p:ph idx="1"/>
          </p:nvPr>
        </p:nvSpPr>
        <p:spPr/>
        <p:txBody>
          <a:bodyPr>
            <a:normAutofit fontScale="92500" lnSpcReduction="10000"/>
          </a:bodyPr>
          <a:lstStyle/>
          <a:p>
            <a:pPr>
              <a:buFont typeface="Courier New" panose="02070309020205020404" pitchFamily="49" charset="0"/>
              <a:buChar char="o"/>
            </a:pPr>
            <a:r>
              <a:rPr lang="cs-CZ" dirty="0" smtClean="0"/>
              <a:t>V zásadě neomezené, nesmí být účelem, ale prostředkem k dosažení účelu</a:t>
            </a:r>
          </a:p>
          <a:p>
            <a:pPr>
              <a:buFont typeface="Courier New" panose="02070309020205020404" pitchFamily="49" charset="0"/>
              <a:buChar char="o"/>
            </a:pPr>
            <a:r>
              <a:rPr lang="cs-CZ" dirty="0" smtClean="0"/>
              <a:t>„se zřetelem k podnikání  - podnikatel (§420) žádné výhody (např. v souvislosti s ochranou spotřebitele apod.)</a:t>
            </a:r>
          </a:p>
          <a:p>
            <a:pPr>
              <a:buFont typeface="Courier New" panose="02070309020205020404" pitchFamily="49" charset="0"/>
              <a:buChar char="o"/>
            </a:pPr>
            <a:r>
              <a:rPr lang="cs-CZ" dirty="0" smtClean="0"/>
              <a:t>Nevýhoda: neaplikovatelnost pravidla podnikatelského úsudku, proto lepší formou účasti na podnikání obchodní korporace</a:t>
            </a:r>
          </a:p>
          <a:p>
            <a:pPr>
              <a:buFont typeface="Courier New" panose="02070309020205020404" pitchFamily="49" charset="0"/>
              <a:buChar char="o"/>
            </a:pPr>
            <a:r>
              <a:rPr lang="cs-CZ" dirty="0" smtClean="0"/>
              <a:t>Může být špicí/součástí koncernové struktury, postavení „vlivné osoby“</a:t>
            </a:r>
          </a:p>
          <a:p>
            <a:pPr>
              <a:buFont typeface="Courier New" panose="02070309020205020404" pitchFamily="49" charset="0"/>
              <a:buChar char="o"/>
            </a:pPr>
            <a:endParaRPr lang="cs-CZ" dirty="0"/>
          </a:p>
          <a:p>
            <a:pPr marL="128019" lvl="1" indent="0">
              <a:buNone/>
            </a:pPr>
            <a:r>
              <a:rPr lang="cs-CZ" dirty="0">
                <a:solidFill>
                  <a:srgbClr val="FF0000"/>
                </a:solidFill>
              </a:rPr>
              <a:t>JUDIKATURA (STARŠÍ</a:t>
            </a:r>
            <a:r>
              <a:rPr lang="cs-CZ" dirty="0" smtClean="0">
                <a:solidFill>
                  <a:srgbClr val="FF0000"/>
                </a:solidFill>
              </a:rPr>
              <a:t>): Podnikání </a:t>
            </a:r>
            <a:r>
              <a:rPr lang="cs-CZ" dirty="0">
                <a:solidFill>
                  <a:srgbClr val="FF0000"/>
                </a:solidFill>
              </a:rPr>
              <a:t>jako hlavní činnost:</a:t>
            </a:r>
          </a:p>
          <a:p>
            <a:pPr marL="128019" lvl="1" indent="0">
              <a:buNone/>
            </a:pPr>
            <a:r>
              <a:rPr lang="cs-CZ" dirty="0">
                <a:solidFill>
                  <a:srgbClr val="FF0000"/>
                </a:solidFill>
              </a:rPr>
              <a:t>(MS v Praze 5 A 184/2012, NS 5 </a:t>
            </a:r>
            <a:r>
              <a:rPr lang="cs-CZ" dirty="0" err="1">
                <a:solidFill>
                  <a:srgbClr val="FF0000"/>
                </a:solidFill>
              </a:rPr>
              <a:t>Tdo</a:t>
            </a:r>
            <a:r>
              <a:rPr lang="cs-CZ" dirty="0">
                <a:solidFill>
                  <a:srgbClr val="FF0000"/>
                </a:solidFill>
              </a:rPr>
              <a:t> 272/2017)</a:t>
            </a:r>
          </a:p>
          <a:p>
            <a:pPr>
              <a:buFont typeface="Courier New" panose="02070309020205020404" pitchFamily="49" charset="0"/>
              <a:buChar char="o"/>
            </a:pPr>
            <a:endParaRPr lang="cs-CZ" dirty="0" smtClean="0"/>
          </a:p>
        </p:txBody>
      </p:sp>
    </p:spTree>
    <p:extLst>
      <p:ext uri="{BB962C8B-B14F-4D97-AF65-F5344CB8AC3E}">
        <p14:creationId xmlns:p14="http://schemas.microsoft.com/office/powerpoint/2010/main" val="368150422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smtClean="0"/>
              <a:t>Pobočný spolek (§ 219)</a:t>
            </a:r>
            <a:endParaRPr lang="cs-CZ" dirty="0"/>
          </a:p>
        </p:txBody>
      </p:sp>
      <p:sp>
        <p:nvSpPr>
          <p:cNvPr id="2" name="Zástupný symbol pro obsah 1"/>
          <p:cNvSpPr>
            <a:spLocks noGrp="1"/>
          </p:cNvSpPr>
          <p:nvPr>
            <p:ph idx="1"/>
          </p:nvPr>
        </p:nvSpPr>
        <p:spPr>
          <a:xfrm>
            <a:off x="461496" y="1991283"/>
            <a:ext cx="8285168" cy="4000528"/>
          </a:xfrm>
        </p:spPr>
        <p:txBody>
          <a:bodyPr>
            <a:normAutofit fontScale="77500" lnSpcReduction="20000"/>
          </a:bodyPr>
          <a:lstStyle/>
          <a:p>
            <a:pPr>
              <a:buClr>
                <a:srgbClr val="DD6909"/>
              </a:buClr>
              <a:buFont typeface="Arial" pitchFamily="34" charset="0"/>
              <a:buChar char="∕"/>
            </a:pPr>
            <a:r>
              <a:rPr lang="cs-CZ" dirty="0" smtClean="0"/>
              <a:t> – organizační jednotky, které jednají svým jménem (dle ZSO)</a:t>
            </a:r>
          </a:p>
          <a:p>
            <a:pPr lvl="1">
              <a:buClr>
                <a:srgbClr val="DD6909"/>
              </a:buClr>
            </a:pPr>
            <a:endParaRPr lang="cs-CZ" dirty="0" smtClean="0"/>
          </a:p>
          <a:p>
            <a:pPr lvl="1">
              <a:buClr>
                <a:srgbClr val="DD6909"/>
              </a:buClr>
            </a:pPr>
            <a:r>
              <a:rPr lang="cs-CZ" dirty="0" smtClean="0"/>
              <a:t>statutární orgán hlavního spolku musí do tří let ode dne nabytí účinnosti zákoníku podat návrh na zápis pobočného spolku, jinak posledním dnem této lhůty právní osobnost pobočného spolku zanikne (§ 3045)</a:t>
            </a:r>
          </a:p>
          <a:p>
            <a:pPr>
              <a:buClr>
                <a:srgbClr val="DD6909"/>
              </a:buClr>
              <a:buFont typeface="Arial" pitchFamily="34" charset="0"/>
              <a:buChar char="∕"/>
            </a:pPr>
            <a:r>
              <a:rPr lang="cs-CZ" dirty="0" smtClean="0"/>
              <a:t>odvozená subjektivita (právní osobnost) od hlavního spolku</a:t>
            </a:r>
          </a:p>
          <a:p>
            <a:pPr>
              <a:buClr>
                <a:srgbClr val="DD6909"/>
              </a:buClr>
              <a:buFont typeface="Arial" pitchFamily="34" charset="0"/>
              <a:buChar char="∕"/>
            </a:pPr>
            <a:r>
              <a:rPr lang="cs-CZ" dirty="0" smtClean="0"/>
              <a:t>lze vytvářet i organizační jednotky bez subjektivity – tomu OZ nebrání</a:t>
            </a:r>
          </a:p>
          <a:p>
            <a:pPr>
              <a:buClr>
                <a:srgbClr val="DD6909"/>
              </a:buClr>
              <a:buFont typeface="Arial" pitchFamily="34" charset="0"/>
              <a:buChar char="∕"/>
            </a:pPr>
            <a:r>
              <a:rPr lang="cs-CZ" dirty="0" smtClean="0"/>
              <a:t>PS existenčně závislý na hlavním spolku</a:t>
            </a:r>
          </a:p>
          <a:p>
            <a:pPr>
              <a:buClr>
                <a:srgbClr val="DD6909"/>
              </a:buClr>
              <a:buFont typeface="Arial" pitchFamily="34" charset="0"/>
              <a:buChar char="∕"/>
            </a:pPr>
            <a:r>
              <a:rPr lang="cs-CZ" dirty="0" smtClean="0"/>
              <a:t>pro vztah hlavního a pobočného spolku hlavní význam vymezení práv a povinností ve stanovách hlavního spolku</a:t>
            </a:r>
          </a:p>
          <a:p>
            <a:pPr>
              <a:buClr>
                <a:srgbClr val="DD6909"/>
              </a:buClr>
              <a:buFont typeface="Arial" pitchFamily="34" charset="0"/>
              <a:buChar char="∕"/>
            </a:pPr>
            <a:endParaRPr lang="cs-CZ" dirty="0"/>
          </a:p>
          <a:p>
            <a:pPr>
              <a:buClr>
                <a:srgbClr val="DD6909"/>
              </a:buClr>
              <a:buFont typeface="Arial" pitchFamily="34" charset="0"/>
              <a:buChar char="∕"/>
            </a:pPr>
            <a:r>
              <a:rPr lang="cs-CZ" dirty="0" smtClean="0">
                <a:solidFill>
                  <a:srgbClr val="FF0000"/>
                </a:solidFill>
              </a:rPr>
              <a:t>JUDIKATURA: VS Olomouc  </a:t>
            </a:r>
            <a:r>
              <a:rPr lang="cs-CZ" b="1" u="sng" dirty="0" smtClean="0">
                <a:solidFill>
                  <a:srgbClr val="FF0000"/>
                </a:solidFill>
              </a:rPr>
              <a:t>5 </a:t>
            </a:r>
            <a:r>
              <a:rPr lang="cs-CZ" b="1" u="sng" dirty="0" err="1" smtClean="0">
                <a:solidFill>
                  <a:srgbClr val="FF0000"/>
                </a:solidFill>
              </a:rPr>
              <a:t>Cmo</a:t>
            </a:r>
            <a:r>
              <a:rPr lang="cs-CZ" b="1" u="sng" dirty="0" smtClean="0">
                <a:solidFill>
                  <a:srgbClr val="FF0000"/>
                </a:solidFill>
              </a:rPr>
              <a:t> 99/2016 </a:t>
            </a:r>
            <a:r>
              <a:rPr lang="cs-CZ" dirty="0" smtClean="0">
                <a:solidFill>
                  <a:srgbClr val="FF0000"/>
                </a:solidFill>
              </a:rPr>
              <a:t>x 8 </a:t>
            </a:r>
            <a:r>
              <a:rPr lang="cs-CZ" dirty="0" err="1" smtClean="0">
                <a:solidFill>
                  <a:srgbClr val="FF0000"/>
                </a:solidFill>
              </a:rPr>
              <a:t>cmo</a:t>
            </a:r>
            <a:r>
              <a:rPr lang="cs-CZ" dirty="0" smtClean="0">
                <a:solidFill>
                  <a:srgbClr val="FF0000"/>
                </a:solidFill>
              </a:rPr>
              <a:t> 232/20196 – k aktivní legitimaci k podání návrhu na zápis do rejstříku –HLAVNÍ SPOLEK A VÝJIMEČNĚ I VEDELJŠÍ</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extLst>
      <p:ext uri="{BB962C8B-B14F-4D97-AF65-F5344CB8AC3E}">
        <p14:creationId xmlns:p14="http://schemas.microsoft.com/office/powerpoint/2010/main" val="583577124"/>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827584" y="836712"/>
            <a:ext cx="8501122" cy="857256"/>
          </a:xfrm>
        </p:spPr>
        <p:txBody>
          <a:bodyPr/>
          <a:lstStyle/>
          <a:p>
            <a:r>
              <a:rPr lang="cs-CZ" dirty="0" smtClean="0"/>
              <a:t>Název a sídlo spolku</a:t>
            </a:r>
            <a:endParaRPr lang="cs-CZ" dirty="0"/>
          </a:p>
        </p:txBody>
      </p:sp>
      <p:sp>
        <p:nvSpPr>
          <p:cNvPr id="2" name="Zástupný symbol pro obsah 1"/>
          <p:cNvSpPr>
            <a:spLocks noGrp="1"/>
          </p:cNvSpPr>
          <p:nvPr>
            <p:ph idx="1"/>
          </p:nvPr>
        </p:nvSpPr>
        <p:spPr>
          <a:xfrm>
            <a:off x="428596" y="1916832"/>
            <a:ext cx="8285168" cy="4226812"/>
          </a:xfrm>
        </p:spPr>
        <p:txBody>
          <a:bodyPr>
            <a:normAutofit lnSpcReduction="10000"/>
          </a:bodyPr>
          <a:lstStyle/>
          <a:p>
            <a:pPr>
              <a:buClr>
                <a:srgbClr val="DD6909"/>
              </a:buClr>
              <a:buFont typeface="Arial" pitchFamily="34" charset="0"/>
              <a:buChar char="∕"/>
            </a:pPr>
            <a:r>
              <a:rPr lang="cs-CZ" dirty="0"/>
              <a:t>§ 216: název spolku musí obsahovat slova „spolek“ nebo „zapsaný spolek“ či zkratku „</a:t>
            </a:r>
            <a:r>
              <a:rPr lang="cs-CZ" dirty="0" err="1"/>
              <a:t>z.s</a:t>
            </a:r>
            <a:r>
              <a:rPr lang="cs-CZ" dirty="0"/>
              <a:t>.“ </a:t>
            </a:r>
            <a:endParaRPr lang="cs-CZ" dirty="0" smtClean="0"/>
          </a:p>
          <a:p>
            <a:pPr>
              <a:buClr>
                <a:srgbClr val="DD6909"/>
              </a:buClr>
              <a:buFont typeface="Arial" pitchFamily="34" charset="0"/>
              <a:buChar char="∕"/>
            </a:pPr>
            <a:r>
              <a:rPr lang="cs-CZ" dirty="0" smtClean="0"/>
              <a:t>pozornost si zaslouží § 135</a:t>
            </a:r>
          </a:p>
          <a:p>
            <a:pPr lvl="1">
              <a:buClr>
                <a:srgbClr val="DD6909"/>
              </a:buClr>
            </a:pPr>
            <a:r>
              <a:rPr lang="cs-CZ" dirty="0" smtClean="0"/>
              <a:t>klasická ochrana, ale již bez možnosti žádat přiměřené zadostiučinění nemajetkové újmy v penězích</a:t>
            </a:r>
          </a:p>
          <a:p>
            <a:pPr marL="0" indent="0">
              <a:buClr>
                <a:srgbClr val="DD6909"/>
              </a:buClr>
              <a:buNone/>
            </a:pPr>
            <a:endParaRPr lang="cs-CZ" dirty="0" smtClean="0"/>
          </a:p>
          <a:p>
            <a:pPr>
              <a:buClr>
                <a:srgbClr val="DD6909"/>
              </a:buClr>
              <a:buFont typeface="Arial" pitchFamily="34" charset="0"/>
              <a:buChar char="∕"/>
            </a:pPr>
            <a:r>
              <a:rPr lang="cs-CZ" dirty="0" smtClean="0"/>
              <a:t>sídlo – mění se pravidla, kdy může být v bytě</a:t>
            </a:r>
          </a:p>
          <a:p>
            <a:pPr lvl="1">
              <a:buClr>
                <a:srgbClr val="DD6909"/>
              </a:buClr>
            </a:pPr>
            <a:r>
              <a:rPr lang="cs-CZ" dirty="0" smtClean="0"/>
              <a:t>nově – nenarušuje-li to klid a pořádek v domě (§ 136)</a:t>
            </a:r>
          </a:p>
          <a:p>
            <a:pPr lvl="2">
              <a:buClr>
                <a:srgbClr val="DD6909"/>
              </a:buClr>
            </a:pPr>
            <a:r>
              <a:rPr lang="cs-CZ" dirty="0" smtClean="0"/>
              <a:t>=&gt; sídlo je pouze formálním místem, ze kterého sice právnická osoba komunikuje s veřejností, ale svojí činnost může vyvíjet jinde</a:t>
            </a:r>
          </a:p>
          <a:p>
            <a:pPr lvl="2">
              <a:buClr>
                <a:srgbClr val="DD6909"/>
              </a:buClr>
            </a:pPr>
            <a:endParaRPr lang="cs-CZ" dirty="0"/>
          </a:p>
          <a:p>
            <a:pPr marL="685800" lvl="2" indent="0">
              <a:buClr>
                <a:srgbClr val="DD6909"/>
              </a:buClr>
              <a:buNone/>
            </a:pPr>
            <a:endParaRPr lang="cs-CZ" dirty="0" smtClean="0"/>
          </a:p>
        </p:txBody>
      </p:sp>
    </p:spTree>
    <p:extLst>
      <p:ext uri="{BB962C8B-B14F-4D97-AF65-F5344CB8AC3E}">
        <p14:creationId xmlns:p14="http://schemas.microsoft.com/office/powerpoint/2010/main" val="2436293482"/>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Název spolku – související judikatura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Zákaz klamavosti názvu </a:t>
            </a:r>
          </a:p>
          <a:p>
            <a:pPr lvl="1"/>
            <a:r>
              <a:rPr lang="cs-CZ" dirty="0" smtClean="0"/>
              <a:t>7 As 28/2010, Komise pro cenné papíry, 7 As 40/2010, Komise pro kapitálový trh, 7 As 51/2010, CENTRALBANK</a:t>
            </a:r>
          </a:p>
          <a:p>
            <a:r>
              <a:rPr lang="cs-CZ" dirty="0" smtClean="0"/>
              <a:t>Zákaz zaměnitelnosti názvu</a:t>
            </a:r>
          </a:p>
          <a:p>
            <a:pPr lvl="1"/>
            <a:r>
              <a:rPr lang="cs-CZ" dirty="0" smtClean="0"/>
              <a:t>„silný prvek“, „kmen názvu“, „celkový dojem“, principy firemního práva – 32 Odo 840/2004 –, ale použitelné obecněji – 23 </a:t>
            </a:r>
            <a:r>
              <a:rPr lang="cs-CZ" dirty="0" err="1" smtClean="0"/>
              <a:t>Cdo</a:t>
            </a:r>
            <a:r>
              <a:rPr lang="cs-CZ" dirty="0" smtClean="0"/>
              <a:t> 1962/2015, 23 </a:t>
            </a:r>
            <a:r>
              <a:rPr lang="cs-CZ" dirty="0" err="1" smtClean="0"/>
              <a:t>Cdo</a:t>
            </a:r>
            <a:r>
              <a:rPr lang="cs-CZ" dirty="0" smtClean="0"/>
              <a:t> 3060/2010</a:t>
            </a:r>
          </a:p>
          <a:p>
            <a:r>
              <a:rPr lang="cs-CZ" dirty="0" smtClean="0">
                <a:solidFill>
                  <a:srgbClr val="FF0000"/>
                </a:solidFill>
              </a:rPr>
              <a:t>VS v Praze, 7 </a:t>
            </a:r>
            <a:r>
              <a:rPr lang="cs-CZ" dirty="0" err="1" smtClean="0">
                <a:solidFill>
                  <a:srgbClr val="FF0000"/>
                </a:solidFill>
              </a:rPr>
              <a:t>Cmo</a:t>
            </a:r>
            <a:r>
              <a:rPr lang="cs-CZ" dirty="0" smtClean="0">
                <a:solidFill>
                  <a:srgbClr val="FF0000"/>
                </a:solidFill>
              </a:rPr>
              <a:t> 369/2015, R 12/2018</a:t>
            </a:r>
          </a:p>
          <a:p>
            <a:pPr lvl="1"/>
            <a:r>
              <a:rPr lang="cs-CZ" dirty="0" smtClean="0">
                <a:solidFill>
                  <a:srgbClr val="FF0000"/>
                </a:solidFill>
              </a:rPr>
              <a:t>Aikido Domažlice x Aikido Habartov – (ne)klamavost či (ne)zaměnitelnost názvu spolku</a:t>
            </a:r>
          </a:p>
        </p:txBody>
      </p:sp>
    </p:spTree>
    <p:extLst>
      <p:ext uri="{BB962C8B-B14F-4D97-AF65-F5344CB8AC3E}">
        <p14:creationId xmlns:p14="http://schemas.microsoft.com/office/powerpoint/2010/main" val="39936621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smtClean="0"/>
              <a:t>Založení a vznik spolku (§ 226)</a:t>
            </a:r>
            <a:endParaRPr lang="cs-CZ" dirty="0"/>
          </a:p>
        </p:txBody>
      </p:sp>
      <p:sp>
        <p:nvSpPr>
          <p:cNvPr id="2" name="Zástupný symbol pro obsah 1"/>
          <p:cNvSpPr>
            <a:spLocks noGrp="1"/>
          </p:cNvSpPr>
          <p:nvPr>
            <p:ph idx="1"/>
          </p:nvPr>
        </p:nvSpPr>
        <p:spPr/>
        <p:txBody>
          <a:bodyPr>
            <a:normAutofit fontScale="85000" lnSpcReduction="10000"/>
          </a:bodyPr>
          <a:lstStyle/>
          <a:p>
            <a:pPr>
              <a:buClr>
                <a:srgbClr val="DD6909"/>
              </a:buClr>
              <a:buFont typeface="Arial" pitchFamily="34" charset="0"/>
              <a:buChar char="∕"/>
            </a:pPr>
            <a:r>
              <a:rPr lang="cs-CZ" dirty="0" smtClean="0"/>
              <a:t>Založení: shoda na obsahu stanov - § 218 (zakladatelském právním jednání)</a:t>
            </a:r>
          </a:p>
          <a:p>
            <a:pPr>
              <a:buClr>
                <a:srgbClr val="DD6909"/>
              </a:buClr>
              <a:buFont typeface="Arial" pitchFamily="34" charset="0"/>
              <a:buChar char="∕"/>
            </a:pPr>
            <a:r>
              <a:rPr lang="cs-CZ" dirty="0" smtClean="0"/>
              <a:t>spolek vzniká dnem zápisu do veřejného rejstříku v režimu </a:t>
            </a:r>
            <a:r>
              <a:rPr lang="cs-CZ" dirty="0" err="1" smtClean="0"/>
              <a:t>VeřRej</a:t>
            </a:r>
            <a:endParaRPr lang="cs-CZ" dirty="0" smtClean="0"/>
          </a:p>
          <a:p>
            <a:pPr lvl="1">
              <a:buClr>
                <a:srgbClr val="DD6909"/>
              </a:buClr>
            </a:pPr>
            <a:r>
              <a:rPr lang="cs-CZ" dirty="0" smtClean="0"/>
              <a:t>novinka, doposud veřejný rejstřík občanských sdružení neexistoval, vznikala registrací u Ministerstva vnitra</a:t>
            </a:r>
          </a:p>
          <a:p>
            <a:pPr lvl="1">
              <a:buClr>
                <a:srgbClr val="DD6909"/>
              </a:buClr>
            </a:pPr>
            <a:r>
              <a:rPr lang="cs-CZ" dirty="0" smtClean="0"/>
              <a:t>Osvobozeno od soudního poplatku</a:t>
            </a:r>
          </a:p>
          <a:p>
            <a:pPr>
              <a:buClr>
                <a:srgbClr val="DD6909"/>
              </a:buClr>
              <a:buFont typeface="Arial" pitchFamily="34" charset="0"/>
              <a:buChar char="∕"/>
            </a:pPr>
            <a:r>
              <a:rPr lang="cs-CZ" dirty="0" smtClean="0"/>
              <a:t>nebylo-li do 30 dnů od podání návrhu na zápis rozhodnuto, považuje se spolek zapsaný 30. dnem od podání návrhu § 226/3</a:t>
            </a:r>
          </a:p>
          <a:p>
            <a:pPr marL="0" indent="0">
              <a:buClr>
                <a:srgbClr val="DD6909"/>
              </a:buClr>
              <a:buNone/>
            </a:pPr>
            <a:endParaRPr lang="cs-CZ" dirty="0" smtClean="0"/>
          </a:p>
          <a:p>
            <a:pPr>
              <a:buClr>
                <a:srgbClr val="DD6909"/>
              </a:buClr>
              <a:buFont typeface="Arial" pitchFamily="34" charset="0"/>
              <a:buChar char="∕"/>
            </a:pPr>
            <a:r>
              <a:rPr lang="cs-CZ" dirty="0" smtClean="0"/>
              <a:t>odborové organizace a organizace zaměstnavatelů (§ 3025)</a:t>
            </a:r>
          </a:p>
          <a:p>
            <a:pPr lvl="1">
              <a:buClr>
                <a:srgbClr val="DD6909"/>
              </a:buClr>
            </a:pPr>
            <a:r>
              <a:rPr lang="cs-CZ" dirty="0" smtClean="0"/>
              <a:t>k jejich vzniku postačuje pouze shoda na stanovách a doručení oznámení o založení  rejstříkovému soudu (evidenční princip)</a:t>
            </a:r>
          </a:p>
          <a:p>
            <a:pPr lvl="1">
              <a:buClr>
                <a:srgbClr val="DD6909"/>
              </a:buClr>
            </a:pPr>
            <a:r>
              <a:rPr lang="cs-CZ" dirty="0" smtClean="0">
                <a:solidFill>
                  <a:srgbClr val="FF0000"/>
                </a:solidFill>
              </a:rPr>
              <a:t>Novinky v souvislosti s novelou č. 460/2016 Sb.</a:t>
            </a:r>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smtClean="0"/>
              <a:t>Korporace</a:t>
            </a:r>
            <a:endParaRPr lang="cs-CZ" dirty="0"/>
          </a:p>
        </p:txBody>
      </p:sp>
      <p:sp>
        <p:nvSpPr>
          <p:cNvPr id="2" name="Zástupný symbol pro obsah 1"/>
          <p:cNvSpPr>
            <a:spLocks noGrp="1"/>
          </p:cNvSpPr>
          <p:nvPr>
            <p:ph idx="1"/>
          </p:nvPr>
        </p:nvSpPr>
        <p:spPr/>
        <p:txBody>
          <a:bodyPr>
            <a:normAutofit fontScale="85000" lnSpcReduction="20000"/>
          </a:bodyPr>
          <a:lstStyle/>
          <a:p>
            <a:pPr>
              <a:buClr>
                <a:srgbClr val="DD6909"/>
              </a:buClr>
              <a:buFont typeface="Arial" pitchFamily="34" charset="0"/>
              <a:buChar char="∕"/>
            </a:pPr>
            <a:r>
              <a:rPr lang="cs-CZ" dirty="0" smtClean="0"/>
              <a:t>korporaci vytváří společenství osob (§ 210)</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může mít však i jen jednoho člena, připouští-li to zákon</a:t>
            </a:r>
          </a:p>
          <a:p>
            <a:pPr marL="457200" lvl="1" indent="0">
              <a:buClr>
                <a:srgbClr val="DD6909"/>
              </a:buClr>
              <a:buNone/>
            </a:pPr>
            <a:r>
              <a:rPr lang="cs-CZ" dirty="0" smtClean="0"/>
              <a:t>- </a:t>
            </a:r>
            <a:r>
              <a:rPr lang="cs-CZ" u="sng" dirty="0" smtClean="0"/>
              <a:t>ne u spolků</a:t>
            </a:r>
            <a:r>
              <a:rPr lang="cs-CZ" dirty="0" smtClean="0"/>
              <a:t>, OO, OZ, SVJ, CNS, PSH</a:t>
            </a:r>
          </a:p>
          <a:p>
            <a:pPr marL="201168" lvl="1" indent="0">
              <a:buClr>
                <a:srgbClr val="DD6909"/>
              </a:buClr>
              <a:buNone/>
            </a:pPr>
            <a:endParaRPr lang="cs-CZ" dirty="0" smtClean="0"/>
          </a:p>
          <a:p>
            <a:pPr>
              <a:buClr>
                <a:srgbClr val="DD6909"/>
              </a:buClr>
              <a:buFont typeface="Arial" pitchFamily="34" charset="0"/>
              <a:buChar char="∕"/>
            </a:pPr>
            <a:r>
              <a:rPr lang="cs-CZ" dirty="0"/>
              <a:t>významné pravidlo (§ 212</a:t>
            </a:r>
            <a:r>
              <a:rPr lang="cs-CZ" dirty="0" smtClean="0"/>
              <a:t>) – KORPORAČNÍ LOAJALITA</a:t>
            </a:r>
            <a:endParaRPr lang="cs-CZ" dirty="0"/>
          </a:p>
          <a:p>
            <a:pPr lvl="1">
              <a:buClr>
                <a:srgbClr val="DD6909"/>
              </a:buClr>
            </a:pPr>
            <a:r>
              <a:rPr lang="cs-CZ" dirty="0"/>
              <a:t>člen korporace musí být vůči ní loajální, tzn. </a:t>
            </a:r>
            <a:r>
              <a:rPr lang="cs-CZ" u="sng" dirty="0"/>
              <a:t>chovat se čestně a zachovávat její vnitřní řád, vč. členů navzájem k sobě</a:t>
            </a:r>
          </a:p>
          <a:p>
            <a:pPr lvl="1">
              <a:buClr>
                <a:srgbClr val="DD6909"/>
              </a:buClr>
            </a:pPr>
            <a:r>
              <a:rPr lang="cs-CZ" dirty="0"/>
              <a:t>musí se podřídit společnému zájmu</a:t>
            </a:r>
          </a:p>
          <a:p>
            <a:pPr lvl="1">
              <a:buClr>
                <a:srgbClr val="DD6909"/>
              </a:buClr>
            </a:pPr>
            <a:r>
              <a:rPr lang="cs-CZ" dirty="0"/>
              <a:t>i korporace musí ke všem svým členům přistupovat stejně</a:t>
            </a:r>
          </a:p>
          <a:p>
            <a:pPr>
              <a:buClr>
                <a:srgbClr val="DD6909"/>
              </a:buClr>
              <a:buFont typeface="Arial" pitchFamily="34" charset="0"/>
              <a:buChar char="∕"/>
            </a:pPr>
            <a:r>
              <a:rPr lang="cs-CZ" dirty="0" smtClean="0"/>
              <a:t>sankce </a:t>
            </a:r>
            <a:r>
              <a:rPr lang="cs-CZ" dirty="0"/>
              <a:t>za zneužití hlasovacího práva člena korporace k újmě celku</a:t>
            </a:r>
          </a:p>
          <a:p>
            <a:pPr lvl="1">
              <a:buClr>
                <a:srgbClr val="DD6909"/>
              </a:buClr>
            </a:pPr>
            <a:r>
              <a:rPr lang="cs-CZ" dirty="0"/>
              <a:t>soud rozhodne, že se k hlasu člena v daném případě nepřihlíží</a:t>
            </a:r>
          </a:p>
          <a:p>
            <a:pPr lvl="1">
              <a:buClr>
                <a:srgbClr val="DD6909"/>
              </a:buClr>
            </a:pPr>
            <a:r>
              <a:rPr lang="cs-CZ" dirty="0"/>
              <a:t>tzn., že v daném případě vůbec neexistuje, nepřihlíží se k němu ani při určování potřebného kvora apod.</a:t>
            </a:r>
          </a:p>
          <a:p>
            <a:pPr marL="0" indent="0">
              <a:buClr>
                <a:srgbClr val="DD6909"/>
              </a:buClr>
              <a:buNone/>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Pobočný spolek – AKTIVNÍ LEGITIMACE - JUDIKATURA</a:t>
            </a:r>
            <a:endParaRPr lang="cs-CZ" dirty="0"/>
          </a:p>
        </p:txBody>
      </p:sp>
      <p:sp>
        <p:nvSpPr>
          <p:cNvPr id="3" name="Zástupný symbol pro obsah 2"/>
          <p:cNvSpPr>
            <a:spLocks noGrp="1"/>
          </p:cNvSpPr>
          <p:nvPr>
            <p:ph idx="1"/>
          </p:nvPr>
        </p:nvSpPr>
        <p:spPr/>
        <p:txBody>
          <a:bodyPr/>
          <a:lstStyle/>
          <a:p>
            <a:r>
              <a:rPr lang="cs-CZ" dirty="0" smtClean="0">
                <a:solidFill>
                  <a:srgbClr val="FF0000"/>
                </a:solidFill>
              </a:rPr>
              <a:t>VS </a:t>
            </a:r>
            <a:r>
              <a:rPr lang="cs-CZ" dirty="0">
                <a:solidFill>
                  <a:srgbClr val="FF0000"/>
                </a:solidFill>
              </a:rPr>
              <a:t>v Olomouci, </a:t>
            </a:r>
            <a:r>
              <a:rPr lang="cs-CZ" dirty="0" err="1" smtClean="0">
                <a:solidFill>
                  <a:srgbClr val="FF0000"/>
                </a:solidFill>
              </a:rPr>
              <a:t>sp</a:t>
            </a:r>
            <a:r>
              <a:rPr lang="cs-CZ" dirty="0" smtClean="0">
                <a:solidFill>
                  <a:srgbClr val="FF0000"/>
                </a:solidFill>
              </a:rPr>
              <a:t>. zn. 8 </a:t>
            </a:r>
            <a:r>
              <a:rPr lang="cs-CZ" dirty="0" err="1">
                <a:solidFill>
                  <a:srgbClr val="FF0000"/>
                </a:solidFill>
              </a:rPr>
              <a:t>Cmo</a:t>
            </a:r>
            <a:r>
              <a:rPr lang="cs-CZ" dirty="0">
                <a:solidFill>
                  <a:srgbClr val="FF0000"/>
                </a:solidFill>
              </a:rPr>
              <a:t> </a:t>
            </a:r>
            <a:r>
              <a:rPr lang="cs-CZ" dirty="0" smtClean="0">
                <a:solidFill>
                  <a:srgbClr val="FF0000"/>
                </a:solidFill>
              </a:rPr>
              <a:t>232/2016, R 130/2017:</a:t>
            </a:r>
          </a:p>
          <a:p>
            <a:pPr lvl="1"/>
            <a:r>
              <a:rPr lang="cs-CZ" dirty="0">
                <a:solidFill>
                  <a:srgbClr val="FF0000"/>
                </a:solidFill>
              </a:rPr>
              <a:t>„Návrh na zápis ve věcech pobočného spolku, a to včetně změny či výmazu zápisu, </a:t>
            </a:r>
            <a:r>
              <a:rPr lang="cs-CZ" b="1" dirty="0" smtClean="0">
                <a:solidFill>
                  <a:srgbClr val="FF0000"/>
                </a:solidFill>
              </a:rPr>
              <a:t>podává zásadně hlavní spolek </a:t>
            </a:r>
            <a:r>
              <a:rPr lang="cs-CZ" dirty="0" smtClean="0">
                <a:solidFill>
                  <a:srgbClr val="FF0000"/>
                </a:solidFill>
              </a:rPr>
              <a:t>(§ </a:t>
            </a:r>
            <a:r>
              <a:rPr lang="cs-CZ" dirty="0">
                <a:solidFill>
                  <a:srgbClr val="FF0000"/>
                </a:solidFill>
              </a:rPr>
              <a:t>11 odst. 1, § 26 odst. 2 zákona č. 304/2013 Sb., ve znění pozdějších předpisů); tím není dotčeno ustanovení § 11 odst. 3 uvedeného zákona</a:t>
            </a:r>
            <a:r>
              <a:rPr lang="cs-CZ" dirty="0" smtClean="0"/>
              <a:t>.“</a:t>
            </a:r>
          </a:p>
          <a:p>
            <a:r>
              <a:rPr lang="cs-CZ" dirty="0" smtClean="0"/>
              <a:t>Zavržená varianta, VS v Olomouci, </a:t>
            </a:r>
            <a:r>
              <a:rPr lang="cs-CZ" dirty="0" err="1" smtClean="0"/>
              <a:t>sp</a:t>
            </a:r>
            <a:r>
              <a:rPr lang="cs-CZ" dirty="0" smtClean="0"/>
              <a:t>. zn</a:t>
            </a:r>
            <a:r>
              <a:rPr lang="cs-CZ" dirty="0"/>
              <a:t>. 5 </a:t>
            </a:r>
            <a:r>
              <a:rPr lang="cs-CZ" dirty="0" err="1"/>
              <a:t>Cmo</a:t>
            </a:r>
            <a:r>
              <a:rPr lang="cs-CZ" dirty="0"/>
              <a:t> 99/2016:</a:t>
            </a:r>
            <a:endParaRPr lang="cs-CZ" dirty="0" smtClean="0"/>
          </a:p>
          <a:p>
            <a:pPr lvl="1"/>
            <a:r>
              <a:rPr lang="cs-CZ" dirty="0" smtClean="0"/>
              <a:t>„Návrh </a:t>
            </a:r>
            <a:r>
              <a:rPr lang="cs-CZ" dirty="0"/>
              <a:t>na zápis pobočného spolku do veřejného rejstříku podává hlavní spolek, návrh na změnu zápisu již podávají samy pobočné spolky</a:t>
            </a:r>
            <a:r>
              <a:rPr lang="cs-CZ" dirty="0" smtClean="0"/>
              <a:t>.“</a:t>
            </a:r>
            <a:endParaRPr lang="cs-CZ" dirty="0"/>
          </a:p>
        </p:txBody>
      </p:sp>
    </p:spTree>
    <p:extLst>
      <p:ext uri="{BB962C8B-B14F-4D97-AF65-F5344CB8AC3E}">
        <p14:creationId xmlns:p14="http://schemas.microsoft.com/office/powerpoint/2010/main" val="177454973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smtClean="0"/>
              <a:t>Stanovy (§ 218 </a:t>
            </a:r>
            <a:r>
              <a:rPr lang="cs-CZ" dirty="0" err="1" smtClean="0"/>
              <a:t>an</a:t>
            </a:r>
            <a:r>
              <a:rPr lang="cs-CZ" dirty="0" smtClean="0"/>
              <a:t>. OZ)</a:t>
            </a:r>
            <a:endParaRPr lang="cs-CZ" dirty="0"/>
          </a:p>
        </p:txBody>
      </p:sp>
      <p:sp>
        <p:nvSpPr>
          <p:cNvPr id="2" name="Zástupný symbol pro obsah 1"/>
          <p:cNvSpPr>
            <a:spLocks noGrp="1"/>
          </p:cNvSpPr>
          <p:nvPr>
            <p:ph idx="1"/>
          </p:nvPr>
        </p:nvSpPr>
        <p:spPr/>
        <p:txBody>
          <a:bodyPr>
            <a:normAutofit fontScale="92500" lnSpcReduction="20000"/>
          </a:bodyPr>
          <a:lstStyle/>
          <a:p>
            <a:pPr>
              <a:buClr>
                <a:srgbClr val="DD6909"/>
              </a:buClr>
              <a:buFont typeface="Arial" pitchFamily="34" charset="0"/>
              <a:buChar char="∕"/>
            </a:pPr>
            <a:r>
              <a:rPr lang="cs-CZ" dirty="0" smtClean="0"/>
              <a:t>Nejdůležitější interní dokument, upravuje vnitřní poměry spolku a další důležité otázky </a:t>
            </a:r>
          </a:p>
          <a:p>
            <a:pPr>
              <a:buClr>
                <a:srgbClr val="DD6909"/>
              </a:buClr>
              <a:buNone/>
            </a:pPr>
            <a:endParaRPr lang="cs-CZ" dirty="0" smtClean="0"/>
          </a:p>
          <a:p>
            <a:pPr>
              <a:buClr>
                <a:srgbClr val="DD6909"/>
              </a:buClr>
              <a:buFont typeface="Arial" pitchFamily="34" charset="0"/>
              <a:buChar char="∕"/>
            </a:pPr>
            <a:r>
              <a:rPr lang="cs-CZ" dirty="0" smtClean="0"/>
              <a:t>Jsou realizací zásady spolkové autonomie </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Právní povaha stanov: soukromoprávní jednání – </a:t>
            </a:r>
            <a:r>
              <a:rPr lang="cs-CZ" dirty="0" err="1" smtClean="0"/>
              <a:t>smoluva</a:t>
            </a:r>
            <a:r>
              <a:rPr lang="cs-CZ" dirty="0" smtClean="0"/>
              <a:t> </a:t>
            </a:r>
            <a:r>
              <a:rPr lang="cs-CZ" dirty="0" err="1" smtClean="0"/>
              <a:t>sui</a:t>
            </a:r>
            <a:r>
              <a:rPr lang="cs-CZ" dirty="0" smtClean="0"/>
              <a:t> </a:t>
            </a:r>
            <a:r>
              <a:rPr lang="cs-CZ" dirty="0" err="1" smtClean="0"/>
              <a:t>generis</a:t>
            </a:r>
            <a:r>
              <a:rPr lang="cs-CZ" dirty="0" smtClean="0"/>
              <a:t>: 29 </a:t>
            </a:r>
            <a:r>
              <a:rPr lang="cs-CZ" dirty="0" err="1" smtClean="0"/>
              <a:t>Cdo</a:t>
            </a:r>
            <a:r>
              <a:rPr lang="cs-CZ" dirty="0" smtClean="0"/>
              <a:t> 2024/2000, 29 </a:t>
            </a:r>
            <a:r>
              <a:rPr lang="cs-CZ" dirty="0" err="1" smtClean="0"/>
              <a:t>Odo</a:t>
            </a:r>
            <a:r>
              <a:rPr lang="cs-CZ" dirty="0" smtClean="0"/>
              <a:t> 146/2003</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Podstatní náležitosti (příliš se nemění oproti ZSO) -  § 218</a:t>
            </a:r>
          </a:p>
          <a:p>
            <a:pPr>
              <a:buClr>
                <a:srgbClr val="DD6909"/>
              </a:buClr>
              <a:buNone/>
            </a:pPr>
            <a:r>
              <a:rPr lang="cs-CZ" dirty="0" smtClean="0"/>
              <a:t>		</a:t>
            </a:r>
          </a:p>
          <a:p>
            <a:pPr>
              <a:buClr>
                <a:srgbClr val="DD6909"/>
              </a:buClr>
              <a:buFont typeface="Arial" pitchFamily="34" charset="0"/>
              <a:buChar char="∕"/>
            </a:pPr>
            <a:r>
              <a:rPr lang="cs-CZ" dirty="0" smtClean="0"/>
              <a:t>Pokud stanovy dle ZSO stručné – pozor na dopad dispozitivní zákonné úpravy, pokud stanovy nestanoví jinak</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629832"/>
          </a:xfrm>
        </p:spPr>
        <p:txBody>
          <a:bodyPr/>
          <a:lstStyle/>
          <a:p>
            <a:r>
              <a:rPr lang="cs-CZ" dirty="0" smtClean="0"/>
              <a:t>Stanovy spolku: forma a obsah</a:t>
            </a:r>
            <a:endParaRPr lang="cs-CZ" dirty="0"/>
          </a:p>
        </p:txBody>
      </p:sp>
      <p:sp>
        <p:nvSpPr>
          <p:cNvPr id="3" name="Zástupný symbol pro obsah 2"/>
          <p:cNvSpPr>
            <a:spLocks noGrp="1"/>
          </p:cNvSpPr>
          <p:nvPr>
            <p:ph idx="1"/>
          </p:nvPr>
        </p:nvSpPr>
        <p:spPr/>
        <p:txBody>
          <a:bodyPr>
            <a:normAutofit/>
          </a:bodyPr>
          <a:lstStyle/>
          <a:p>
            <a:r>
              <a:rPr lang="cs-CZ" dirty="0" smtClean="0"/>
              <a:t>Písemná forma: §123 </a:t>
            </a:r>
          </a:p>
          <a:p>
            <a:r>
              <a:rPr lang="cs-CZ" dirty="0" smtClean="0"/>
              <a:t> min. obsahové náležitosti § 218</a:t>
            </a:r>
          </a:p>
          <a:p>
            <a:r>
              <a:rPr lang="cs-CZ" dirty="0" smtClean="0"/>
              <a:t>název</a:t>
            </a:r>
            <a:r>
              <a:rPr lang="cs-CZ" dirty="0"/>
              <a:t>, sídlo, účel, práva a povinnosti členů, statutární orgán (vč. označení jeho právních členů</a:t>
            </a:r>
            <a:r>
              <a:rPr lang="cs-CZ" dirty="0" smtClean="0"/>
              <a:t>?)</a:t>
            </a:r>
          </a:p>
          <a:p>
            <a:r>
              <a:rPr lang="cs-CZ" dirty="0" smtClean="0"/>
              <a:t>Následky vad zakladatelského právního jednání?</a:t>
            </a:r>
          </a:p>
          <a:p>
            <a:pPr>
              <a:buNone/>
            </a:pPr>
            <a:r>
              <a:rPr lang="cs-CZ" dirty="0" smtClean="0"/>
              <a:t>- Právní jednání se posuzuje podle svého obsahu (§ 555/1) – výklad ZPJ</a:t>
            </a:r>
          </a:p>
          <a:p>
            <a:pPr>
              <a:buFontTx/>
              <a:buChar char="-"/>
            </a:pPr>
            <a:r>
              <a:rPr lang="cs-CZ" dirty="0" smtClean="0"/>
              <a:t>Právní jednání je spíše platné než neplatné (§ 574)</a:t>
            </a:r>
          </a:p>
          <a:p>
            <a:pPr>
              <a:buNone/>
            </a:pPr>
            <a:endParaRPr lang="cs-CZ" dirty="0" smtClean="0"/>
          </a:p>
          <a:p>
            <a:endParaRPr lang="cs-CZ" dirty="0" smtClean="0"/>
          </a:p>
          <a:p>
            <a:pPr marL="0" indent="0">
              <a:buNone/>
            </a:pPr>
            <a:endParaRPr lang="cs-CZ" dirty="0"/>
          </a:p>
        </p:txBody>
      </p:sp>
    </p:spTree>
    <p:extLst>
      <p:ext uri="{BB962C8B-B14F-4D97-AF65-F5344CB8AC3E}">
        <p14:creationId xmlns:p14="http://schemas.microsoft.com/office/powerpoint/2010/main" val="1838199898"/>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smtClean="0"/>
              <a:t>Orgány spolku/PO</a:t>
            </a:r>
            <a:endParaRPr lang="cs-CZ" dirty="0"/>
          </a:p>
        </p:txBody>
      </p:sp>
      <p:sp>
        <p:nvSpPr>
          <p:cNvPr id="2" name="Zástupný symbol pro obsah 1"/>
          <p:cNvSpPr>
            <a:spLocks noGrp="1"/>
          </p:cNvSpPr>
          <p:nvPr>
            <p:ph idx="1"/>
          </p:nvPr>
        </p:nvSpPr>
        <p:spPr>
          <a:xfrm>
            <a:off x="395374" y="2204864"/>
            <a:ext cx="8285168" cy="4000528"/>
          </a:xfrm>
        </p:spPr>
        <p:txBody>
          <a:bodyPr>
            <a:normAutofit fontScale="92500"/>
          </a:bodyPr>
          <a:lstStyle/>
          <a:p>
            <a:pPr>
              <a:buClr>
                <a:srgbClr val="DD6909"/>
              </a:buClr>
              <a:buFont typeface="Arial" pitchFamily="34" charset="0"/>
              <a:buChar char="∕"/>
            </a:pPr>
            <a:r>
              <a:rPr lang="cs-CZ" dirty="0" smtClean="0"/>
              <a:t>v některých případech může být členem orgánu nezletilá osoba nebo osoba s omezenou svéprávností (§ 152 odst. 3)</a:t>
            </a:r>
          </a:p>
          <a:p>
            <a:pPr>
              <a:buClr>
                <a:srgbClr val="DD6909"/>
              </a:buClr>
              <a:buFont typeface="Arial" pitchFamily="34" charset="0"/>
              <a:buChar char="∕"/>
            </a:pPr>
            <a:r>
              <a:rPr lang="cs-CZ" dirty="0" smtClean="0"/>
              <a:t>osoba, jejíž úpadek byl osvědčen jako člen orgánu (§ 153)</a:t>
            </a:r>
          </a:p>
          <a:p>
            <a:pPr lvl="1">
              <a:buClr>
                <a:srgbClr val="DD6909"/>
              </a:buClr>
            </a:pPr>
            <a:r>
              <a:rPr lang="cs-CZ" dirty="0" smtClean="0"/>
              <a:t>musí to oznámit (indikovat) – když od skončení insolvenčního řízení uplynuly méně než tři roky</a:t>
            </a:r>
          </a:p>
          <a:p>
            <a:pPr lvl="1">
              <a:buClr>
                <a:srgbClr val="DD6909"/>
              </a:buClr>
            </a:pPr>
            <a:r>
              <a:rPr lang="cs-CZ" dirty="0" smtClean="0"/>
              <a:t>nejsou ostrakizováni, je na rozhodnutí toho, kdo ho tam chce</a:t>
            </a:r>
          </a:p>
          <a:p>
            <a:pPr>
              <a:buClr>
                <a:srgbClr val="DD6909"/>
              </a:buClr>
              <a:buFont typeface="Arial" pitchFamily="34" charset="0"/>
              <a:buChar char="∕"/>
            </a:pPr>
            <a:r>
              <a:rPr lang="cs-CZ" dirty="0" smtClean="0"/>
              <a:t>členem orgánu může být právnická osoba (§ 154)</a:t>
            </a:r>
          </a:p>
          <a:p>
            <a:pPr lvl="1">
              <a:buClr>
                <a:srgbClr val="DD6909"/>
              </a:buClr>
            </a:pPr>
            <a:r>
              <a:rPr lang="cs-CZ" dirty="0" smtClean="0"/>
              <a:t>zmocní fyzickou osobu, aby ji zastupovala</a:t>
            </a:r>
          </a:p>
          <a:p>
            <a:pPr>
              <a:buClr>
                <a:srgbClr val="DD6909"/>
              </a:buClr>
              <a:buFont typeface="Arial" pitchFamily="34" charset="0"/>
              <a:buChar char="∕"/>
            </a:pPr>
            <a:r>
              <a:rPr lang="cs-CZ" dirty="0" smtClean="0"/>
              <a:t>Souběh funkcí – nekonečný </a:t>
            </a:r>
            <a:r>
              <a:rPr lang="cs-CZ" dirty="0" err="1" smtClean="0"/>
              <a:t>judikatorní</a:t>
            </a:r>
            <a:r>
              <a:rPr lang="cs-CZ" dirty="0" smtClean="0"/>
              <a:t> příběh:</a:t>
            </a:r>
          </a:p>
        </p:txBody>
      </p:sp>
    </p:spTree>
    <p:extLst>
      <p:ext uri="{BB962C8B-B14F-4D97-AF65-F5344CB8AC3E}">
        <p14:creationId xmlns:p14="http://schemas.microsoft.com/office/powerpoint/2010/main" val="1148706848"/>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vývoj v judikatuře v poslední době</a:t>
            </a:r>
            <a:endParaRPr lang="cs-CZ" dirty="0"/>
          </a:p>
        </p:txBody>
      </p:sp>
      <p:sp>
        <p:nvSpPr>
          <p:cNvPr id="2" name="Zástupný symbol pro obsah 1"/>
          <p:cNvSpPr>
            <a:spLocks noGrp="1"/>
          </p:cNvSpPr>
          <p:nvPr>
            <p:ph idx="1"/>
          </p:nvPr>
        </p:nvSpPr>
        <p:spPr>
          <a:xfrm>
            <a:off x="428596" y="1700808"/>
            <a:ext cx="8285168" cy="4824536"/>
          </a:xfrm>
        </p:spPr>
        <p:txBody>
          <a:bodyPr>
            <a:normAutofit fontScale="70000" lnSpcReduction="20000"/>
          </a:bodyPr>
          <a:lstStyle/>
          <a:p>
            <a:endParaRPr lang="cs-CZ" dirty="0" smtClean="0"/>
          </a:p>
          <a:p>
            <a:r>
              <a:rPr lang="cs-CZ" dirty="0" smtClean="0">
                <a:solidFill>
                  <a:srgbClr val="FF0000"/>
                </a:solidFill>
              </a:rPr>
              <a:t>I </a:t>
            </a:r>
            <a:r>
              <a:rPr lang="cs-CZ" dirty="0">
                <a:solidFill>
                  <a:srgbClr val="FF0000"/>
                </a:solidFill>
              </a:rPr>
              <a:t>ÚS </a:t>
            </a:r>
            <a:r>
              <a:rPr lang="cs-CZ" dirty="0" smtClean="0">
                <a:solidFill>
                  <a:srgbClr val="FF0000"/>
                </a:solidFill>
              </a:rPr>
              <a:t>109/15</a:t>
            </a:r>
            <a:r>
              <a:rPr lang="cs-CZ" dirty="0" smtClean="0"/>
              <a:t>:„</a:t>
            </a:r>
            <a:r>
              <a:rPr lang="cs-CZ" dirty="0"/>
              <a:t>ustálená judikatura obecných soudů o neplatnosti pracovních smluv, které byly uzavřeny pro stejnou činnost, jakou vykonává statutární orgán, je soudcovským dotvářením práva proti zájmům soukromých osob“, neboť </a:t>
            </a:r>
            <a:r>
              <a:rPr lang="cs-CZ" b="1" dirty="0">
                <a:solidFill>
                  <a:srgbClr val="FF0000"/>
                </a:solidFill>
              </a:rPr>
              <a:t>zákaz tzv. souběhu funkcí statutárního orgánu a pracovněprávního vztahu nemá zákonný podklad a „</a:t>
            </a:r>
            <a:r>
              <a:rPr lang="cs-CZ" b="1" dirty="0" err="1">
                <a:solidFill>
                  <a:srgbClr val="FF0000"/>
                </a:solidFill>
              </a:rPr>
              <a:t>judikatorně</a:t>
            </a:r>
            <a:r>
              <a:rPr lang="cs-CZ" b="1" dirty="0">
                <a:solidFill>
                  <a:srgbClr val="FF0000"/>
                </a:solidFill>
              </a:rPr>
              <a:t> ho dotvořily až obecné soudy“. </a:t>
            </a:r>
            <a:endParaRPr lang="cs-CZ" b="1" dirty="0" smtClean="0">
              <a:solidFill>
                <a:srgbClr val="FF0000"/>
              </a:solidFill>
            </a:endParaRPr>
          </a:p>
          <a:p>
            <a:r>
              <a:rPr lang="cs-CZ" dirty="0" smtClean="0"/>
              <a:t>Tento </a:t>
            </a:r>
            <a:r>
              <a:rPr lang="cs-CZ" dirty="0"/>
              <a:t>výklad podle názoru Ústavního </a:t>
            </a:r>
            <a:r>
              <a:rPr lang="cs-CZ" b="1" dirty="0"/>
              <a:t>soudu nebere v úvahu, že při posuzovaní smlouvy je „vždy třeba upřednostňovat takový výklad, který nezakládá její neplatnost, jsou-li možné dva výklady“, a dále „je třeba </a:t>
            </a:r>
            <a:r>
              <a:rPr lang="cs-CZ" b="1" dirty="0" smtClean="0"/>
              <a:t>upřednostňovat </a:t>
            </a:r>
            <a:r>
              <a:rPr lang="cs-CZ" b="1" dirty="0"/>
              <a:t>vůli stran před jejím </a:t>
            </a:r>
            <a:r>
              <a:rPr lang="cs-CZ" b="1" dirty="0" smtClean="0"/>
              <a:t>projevem.</a:t>
            </a:r>
          </a:p>
          <a:p>
            <a:r>
              <a:rPr lang="cs-CZ" dirty="0" smtClean="0"/>
              <a:t>K tomu lze přidat i argumentaci III. ÚS 3701/15 (účast na schůzi/vznik členství v družstvu)  - in </a:t>
            </a:r>
            <a:r>
              <a:rPr lang="cs-CZ" dirty="0" err="1" smtClean="0"/>
              <a:t>dubio</a:t>
            </a:r>
            <a:r>
              <a:rPr lang="cs-CZ" dirty="0" smtClean="0"/>
              <a:t> pro </a:t>
            </a:r>
            <a:r>
              <a:rPr lang="cs-CZ" dirty="0" err="1" smtClean="0"/>
              <a:t>libertate</a:t>
            </a:r>
            <a:r>
              <a:rPr lang="cs-CZ" dirty="0" smtClean="0"/>
              <a:t> </a:t>
            </a:r>
            <a:r>
              <a:rPr lang="cs-CZ" dirty="0" smtClean="0">
                <a:solidFill>
                  <a:srgbClr val="FF0000"/>
                </a:solidFill>
              </a:rPr>
              <a:t>nebo NS 29 </a:t>
            </a:r>
            <a:r>
              <a:rPr lang="cs-CZ" dirty="0" err="1" smtClean="0">
                <a:solidFill>
                  <a:srgbClr val="FF0000"/>
                </a:solidFill>
              </a:rPr>
              <a:t>Cdo</a:t>
            </a:r>
            <a:r>
              <a:rPr lang="cs-CZ" dirty="0" smtClean="0">
                <a:solidFill>
                  <a:srgbClr val="FF0000"/>
                </a:solidFill>
              </a:rPr>
              <a:t> 4197/2015 (forma ústavu) </a:t>
            </a:r>
            <a:r>
              <a:rPr lang="cs-CZ" dirty="0" smtClean="0"/>
              <a:t>– in </a:t>
            </a:r>
            <a:r>
              <a:rPr lang="cs-CZ" dirty="0" err="1" smtClean="0"/>
              <a:t>dubio</a:t>
            </a:r>
            <a:r>
              <a:rPr lang="cs-CZ" dirty="0" smtClean="0"/>
              <a:t> pro </a:t>
            </a:r>
            <a:r>
              <a:rPr lang="cs-CZ" dirty="0" err="1" smtClean="0"/>
              <a:t>mitius</a:t>
            </a:r>
            <a:endParaRPr lang="cs-CZ" dirty="0" smtClean="0"/>
          </a:p>
          <a:p>
            <a:r>
              <a:rPr lang="cs-CZ" dirty="0" smtClean="0"/>
              <a:t>X</a:t>
            </a:r>
          </a:p>
          <a:p>
            <a:pPr marL="0" indent="0">
              <a:buNone/>
            </a:pPr>
            <a:r>
              <a:rPr lang="cs-CZ" dirty="0" smtClean="0"/>
              <a:t> </a:t>
            </a:r>
            <a:r>
              <a:rPr lang="cs-CZ" dirty="0">
                <a:solidFill>
                  <a:srgbClr val="FF0000"/>
                </a:solidFill>
              </a:rPr>
              <a:t>rozhodnutí NS 21 </a:t>
            </a:r>
            <a:r>
              <a:rPr lang="cs-CZ" dirty="0" err="1">
                <a:solidFill>
                  <a:srgbClr val="FF0000"/>
                </a:solidFill>
              </a:rPr>
              <a:t>Cdo</a:t>
            </a:r>
            <a:r>
              <a:rPr lang="cs-CZ" dirty="0">
                <a:solidFill>
                  <a:srgbClr val="FF0000"/>
                </a:solidFill>
              </a:rPr>
              <a:t> </a:t>
            </a:r>
            <a:r>
              <a:rPr lang="cs-CZ" dirty="0" smtClean="0">
                <a:solidFill>
                  <a:srgbClr val="FF0000"/>
                </a:solidFill>
              </a:rPr>
              <a:t>1876/2017 (</a:t>
            </a:r>
            <a:r>
              <a:rPr lang="cs-CZ" dirty="0" err="1" smtClean="0">
                <a:solidFill>
                  <a:srgbClr val="FF0000"/>
                </a:solidFill>
              </a:rPr>
              <a:t>nepubl</a:t>
            </a:r>
            <a:r>
              <a:rPr lang="cs-CZ" dirty="0" smtClean="0">
                <a:solidFill>
                  <a:srgbClr val="FF0000"/>
                </a:solidFill>
              </a:rPr>
              <a:t>.):</a:t>
            </a:r>
            <a:r>
              <a:rPr lang="cs-CZ" dirty="0" smtClean="0"/>
              <a:t> „Smlouvy </a:t>
            </a:r>
            <a:r>
              <a:rPr lang="cs-CZ" dirty="0"/>
              <a:t>a jiné právní úkony (právní </a:t>
            </a:r>
            <a:r>
              <a:rPr lang="cs-CZ" dirty="0" smtClean="0"/>
              <a:t>…vždy </a:t>
            </a:r>
            <a:r>
              <a:rPr lang="cs-CZ" dirty="0"/>
              <a:t>neposuzují jen podle toho, co si přejí smluvní strany a co projevily jako svoji vůli ve smlouvě nebo jiném právním úkonu, a celý právní úkon (právní jednání) tedy nelze mechanicky a formalisticky pokládat za výraz „autonomního projevu vůle smluvních stran</a:t>
            </a:r>
            <a:r>
              <a:rPr lang="cs-CZ" dirty="0" smtClean="0"/>
              <a:t>“.</a:t>
            </a:r>
          </a:p>
          <a:p>
            <a:pPr marL="0" indent="0">
              <a:buNone/>
            </a:pPr>
            <a:r>
              <a:rPr lang="cs-CZ" dirty="0" smtClean="0"/>
              <a:t>- </a:t>
            </a:r>
            <a:r>
              <a:rPr lang="cs-CZ" dirty="0" smtClean="0">
                <a:solidFill>
                  <a:srgbClr val="FF0000"/>
                </a:solidFill>
              </a:rPr>
              <a:t>Zrušeno ústavním soudem</a:t>
            </a:r>
            <a:r>
              <a:rPr lang="cs-CZ" dirty="0">
                <a:solidFill>
                  <a:srgbClr val="FF0000"/>
                </a:solidFill>
              </a:rPr>
              <a:t> </a:t>
            </a:r>
            <a:r>
              <a:rPr lang="cs-CZ" dirty="0" smtClean="0">
                <a:solidFill>
                  <a:srgbClr val="FF0000"/>
                </a:solidFill>
              </a:rPr>
              <a:t>21.8.2018 III. ÚS 669/17</a:t>
            </a:r>
            <a:r>
              <a:rPr lang="cs-CZ" dirty="0" smtClean="0">
                <a:solidFill>
                  <a:srgbClr val="FF0000"/>
                </a:solidFill>
                <a:sym typeface="Wingdings" panose="05000000000000000000" pitchFamily="2" charset="2"/>
              </a:rPr>
              <a:t></a:t>
            </a:r>
            <a:endParaRPr lang="cs-CZ" dirty="0" smtClean="0">
              <a:solidFill>
                <a:srgbClr val="FF0000"/>
              </a:solidFill>
            </a:endParaRPr>
          </a:p>
          <a:p>
            <a:pPr marL="0" indent="0">
              <a:buNone/>
            </a:pPr>
            <a:r>
              <a:rPr lang="cs-CZ" dirty="0"/>
              <a:t> </a:t>
            </a:r>
          </a:p>
          <a:p>
            <a:endParaRPr lang="cs-CZ" dirty="0"/>
          </a:p>
        </p:txBody>
      </p:sp>
    </p:spTree>
    <p:extLst>
      <p:ext uri="{BB962C8B-B14F-4D97-AF65-F5344CB8AC3E}">
        <p14:creationId xmlns:p14="http://schemas.microsoft.com/office/powerpoint/2010/main" val="3406405769"/>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Velký senát Nejvyššího soudu se v rozsudku </a:t>
            </a:r>
            <a:r>
              <a:rPr lang="cs-CZ" dirty="0" err="1"/>
              <a:t>sp</a:t>
            </a:r>
            <a:r>
              <a:rPr lang="cs-CZ" dirty="0"/>
              <a:t>. zn. 31 </a:t>
            </a:r>
            <a:r>
              <a:rPr lang="cs-CZ" dirty="0" err="1"/>
              <a:t>Cdo</a:t>
            </a:r>
            <a:r>
              <a:rPr lang="cs-CZ" dirty="0"/>
              <a:t> 4831/2017, ze dne 11. 4. 2018</a:t>
            </a:r>
          </a:p>
        </p:txBody>
      </p:sp>
      <p:sp>
        <p:nvSpPr>
          <p:cNvPr id="2" name="Zástupný symbol pro obsah 1"/>
          <p:cNvSpPr>
            <a:spLocks noGrp="1"/>
          </p:cNvSpPr>
          <p:nvPr>
            <p:ph idx="1"/>
          </p:nvPr>
        </p:nvSpPr>
        <p:spPr/>
        <p:txBody>
          <a:bodyPr>
            <a:normAutofit fontScale="62500" lnSpcReduction="20000"/>
          </a:bodyPr>
          <a:lstStyle/>
          <a:p>
            <a:r>
              <a:rPr lang="cs-CZ" dirty="0" smtClean="0"/>
              <a:t>s </a:t>
            </a:r>
            <a:r>
              <a:rPr lang="cs-CZ" dirty="0"/>
              <a:t>odkazem na nález Ústavního soudu </a:t>
            </a:r>
            <a:r>
              <a:rPr lang="cs-CZ" dirty="0" err="1"/>
              <a:t>sp</a:t>
            </a:r>
            <a:r>
              <a:rPr lang="cs-CZ" dirty="0"/>
              <a:t>. zn. I. ÚS 190/15, ze dne 13. 9. 2016 odchýlil od své dosavadní judikatury týkající se tzv. souběhu funkcí</a:t>
            </a:r>
            <a:r>
              <a:rPr lang="cs-CZ" dirty="0" smtClean="0"/>
              <a:t>,</a:t>
            </a:r>
          </a:p>
          <a:p>
            <a:pPr algn="just"/>
            <a:r>
              <a:rPr lang="cs-CZ" b="1" dirty="0" smtClean="0"/>
              <a:t>Člen </a:t>
            </a:r>
            <a:r>
              <a:rPr lang="cs-CZ" b="1" dirty="0"/>
              <a:t>statutárního orgánu obchodní korporace a tato obchodní korporace se mohou odchýlit od pravidla vyjádřeného v § 66 odst. 2 větě první obch. zák. (podle kterého se jejich vztah řídí přiměřeně ustanoveními o mandátní smlouvě) i tak, že si pro svůj vztah ujednají režim zákoníku práce. </a:t>
            </a:r>
            <a:endParaRPr lang="cs-CZ" b="1" dirty="0" smtClean="0"/>
          </a:p>
          <a:p>
            <a:pPr algn="just"/>
            <a:r>
              <a:rPr lang="cs-CZ" b="1" dirty="0" smtClean="0"/>
              <a:t>Takové </a:t>
            </a:r>
            <a:r>
              <a:rPr lang="cs-CZ" b="1" dirty="0"/>
              <a:t>ujednání však z jejich vztahu (jde-li o výkon činností spadajících do působnosti statutárního orgánu) neučiní vztah pracovněprávní; i nadále půjde o vztah obchodněprávní, který se řídí obchodním zákoníkem a dále – v důsledku smluvního ujednání – těmi (v úvahu přicházejícími) ustanoveními zákoníku práce, jejichž použití </a:t>
            </a:r>
            <a:r>
              <a:rPr lang="cs-CZ" b="1" u="sng" dirty="0"/>
              <a:t>nebrání kogentní právní normy upravující (především) postavení člena </a:t>
            </a:r>
            <a:r>
              <a:rPr lang="cs-CZ" b="1" u="sng" dirty="0" smtClean="0"/>
              <a:t>statutárního </a:t>
            </a:r>
            <a:r>
              <a:rPr lang="cs-CZ" b="1" u="sng" dirty="0"/>
              <a:t>orgánu obchodní korporace a jeho vztah s obchodní korporací</a:t>
            </a:r>
            <a:r>
              <a:rPr lang="cs-CZ" b="1" dirty="0" smtClean="0"/>
              <a:t>.</a:t>
            </a:r>
          </a:p>
          <a:p>
            <a:pPr algn="just"/>
            <a:r>
              <a:rPr lang="cs-CZ" b="1" dirty="0" smtClean="0"/>
              <a:t>Spor z manažerské smlouvy, uzavřené mezi členem představenstva akciové společnosti a touto akciovou společností, jejímž předmětem je úprava vzájemného vztahu při plnění činností spadajících do působnosti představenstva, je sporem mezi obchodní společností a členem jejího orgánu, týkajícím se výkonu funkce, k jehož projednání a rozhodnutí jsou v prvním stupni věcně příslušné krajské soudy (§ 9 </a:t>
            </a:r>
            <a:r>
              <a:rPr lang="cs-CZ" b="1" dirty="0" err="1" smtClean="0"/>
              <a:t>ods</a:t>
            </a:r>
            <a:r>
              <a:rPr lang="cs-CZ" b="1" dirty="0" smtClean="0"/>
              <a:t>. 3 písm. h) o.s.ř. ve znění účinném do 31.12. 2013)</a:t>
            </a:r>
          </a:p>
          <a:p>
            <a:pPr algn="just"/>
            <a:endParaRPr lang="cs-CZ" b="1" dirty="0" smtClean="0"/>
          </a:p>
          <a:p>
            <a:pPr marL="0" indent="0">
              <a:buNone/>
            </a:pPr>
            <a:endParaRPr lang="cs-CZ" b="1" dirty="0" smtClean="0"/>
          </a:p>
          <a:p>
            <a:endParaRPr lang="cs-CZ" dirty="0"/>
          </a:p>
        </p:txBody>
      </p:sp>
    </p:spTree>
    <p:extLst>
      <p:ext uri="{BB962C8B-B14F-4D97-AF65-F5344CB8AC3E}">
        <p14:creationId xmlns:p14="http://schemas.microsoft.com/office/powerpoint/2010/main" val="3221923320"/>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Rozsudek na ze dne 26.4. 2018, </a:t>
            </a:r>
            <a:r>
              <a:rPr lang="cs-CZ" dirty="0" err="1" smtClean="0"/>
              <a:t>sp</a:t>
            </a:r>
            <a:r>
              <a:rPr lang="cs-CZ" dirty="0" smtClean="0"/>
              <a:t>. zn. 27 </a:t>
            </a:r>
            <a:r>
              <a:rPr lang="cs-CZ" dirty="0" err="1" smtClean="0"/>
              <a:t>cdo</a:t>
            </a:r>
            <a:r>
              <a:rPr lang="cs-CZ" dirty="0" smtClean="0"/>
              <a:t> 1884/2017</a:t>
            </a:r>
            <a:endParaRPr lang="cs-CZ" dirty="0"/>
          </a:p>
        </p:txBody>
      </p:sp>
      <p:sp>
        <p:nvSpPr>
          <p:cNvPr id="2" name="Zástupný symbol pro obsah 1"/>
          <p:cNvSpPr>
            <a:spLocks noGrp="1"/>
          </p:cNvSpPr>
          <p:nvPr>
            <p:ph idx="1"/>
          </p:nvPr>
        </p:nvSpPr>
        <p:spPr/>
        <p:txBody>
          <a:bodyPr>
            <a:normAutofit/>
          </a:bodyPr>
          <a:lstStyle/>
          <a:p>
            <a:pPr algn="just"/>
            <a:r>
              <a:rPr lang="cs-CZ" sz="1600" b="1" dirty="0"/>
              <a:t>Odměňování za výkon obchodního vedení zaměstnancem (členem statutárního orgánu) v pracovním poměru ve smyslu § 66d obch. Zák.  (ve znění účinném od 1.1. 2012) se řídí režimem  odměny za výkon funkce člena statutárního orgánu a nikoliv ustanoveními zákoníku práce.</a:t>
            </a:r>
          </a:p>
          <a:p>
            <a:pPr algn="just"/>
            <a:r>
              <a:rPr lang="cs-CZ" sz="1600" b="1" dirty="0"/>
              <a:t>Spor mezi členem představenstva akciové společnosti a touto akciovou společností upravující vzájemný vztah při plnění povinností spadajících do působnosti představenstva, je sporem mezi obchodní společností a členem jejího statutárního orgánu, k jehož projednání jsou v prvním stupni věcně příslušné krajské soudy (§ 9 odst. 2 písm. f) o.s.ř.) </a:t>
            </a:r>
          </a:p>
        </p:txBody>
      </p:sp>
    </p:spTree>
    <p:extLst>
      <p:ext uri="{BB962C8B-B14F-4D97-AF65-F5344CB8AC3E}">
        <p14:creationId xmlns:p14="http://schemas.microsoft.com/office/powerpoint/2010/main" val="272494713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29 </a:t>
            </a:r>
            <a:r>
              <a:rPr lang="cs-CZ" dirty="0" err="1" smtClean="0"/>
              <a:t>cdo</a:t>
            </a:r>
            <a:r>
              <a:rPr lang="cs-CZ" dirty="0" smtClean="0"/>
              <a:t> 3478/2016 -124 – k obecně prospěšným společnostem</a:t>
            </a:r>
            <a:endParaRPr lang="cs-CZ" dirty="0"/>
          </a:p>
        </p:txBody>
      </p:sp>
      <p:sp>
        <p:nvSpPr>
          <p:cNvPr id="2" name="Zástupný symbol pro obsah 1"/>
          <p:cNvSpPr>
            <a:spLocks noGrp="1"/>
          </p:cNvSpPr>
          <p:nvPr>
            <p:ph idx="1"/>
          </p:nvPr>
        </p:nvSpPr>
        <p:spPr/>
        <p:txBody>
          <a:bodyPr>
            <a:normAutofit fontScale="62500" lnSpcReduction="20000"/>
          </a:bodyPr>
          <a:lstStyle/>
          <a:p>
            <a:pPr algn="just"/>
            <a:r>
              <a:rPr lang="cs-CZ" b="1" dirty="0" smtClean="0"/>
              <a:t>Ředitel obecně prospěšné společnosti  a toto společnost se mohou dohodnout na tom, že se jejich vztah z výkonu funkce ředitele řídí zákoníkem práce. Takové ujednání z jejich vztahu (jde-li o výkon činností spadajících do působnosti statutárního orgánu) neučiní vztah pracovněprávní.; nadále půjde o vztah </a:t>
            </a:r>
            <a:r>
              <a:rPr lang="cs-CZ" b="1" dirty="0" err="1" smtClean="0"/>
              <a:t>občanskorprávní</a:t>
            </a:r>
            <a:r>
              <a:rPr lang="cs-CZ" b="1" dirty="0" smtClean="0"/>
              <a:t>, který se řídí občanským zákoníkem a dále – v důsledku smluvního ujednání – těmi (v úvahu přicházejícími) ustanoveními zákoníku práce, jejichž použití nebrání kogentní právní normy upravující (především) postavení člena statutárního orgánu právnické osoby (ředitele obecně prospěšné společnosti) a jeho vztah s právnickou osobou (obecně prospěšnou společností).</a:t>
            </a:r>
          </a:p>
          <a:p>
            <a:pPr algn="just"/>
            <a:r>
              <a:rPr lang="cs-CZ" b="1" dirty="0" smtClean="0"/>
              <a:t>Podřídí-li ředitel a obecně prospěšná společnost svůj vztah režimu zákoníku práce, je třeba vždy (mimo jiné) posuzovat, jaký význam má pro další trvání a podobu jejich vztahu po odvolání z funkce ředitele společnosti skutečnost, že odkazem na zákoník práce se pravidla obsažená v zákoníku práce stala pravidly smluvními (sjednanými), a to vč. </a:t>
            </a:r>
            <a:r>
              <a:rPr lang="cs-CZ" b="1" dirty="0" err="1" smtClean="0"/>
              <a:t>pravidl</a:t>
            </a:r>
            <a:r>
              <a:rPr lang="cs-CZ" b="1" dirty="0" smtClean="0"/>
              <a:t> obsažených v </a:t>
            </a:r>
            <a:r>
              <a:rPr lang="cs-CZ" b="1" dirty="0" err="1" smtClean="0"/>
              <a:t>ustanoveí</a:t>
            </a:r>
            <a:r>
              <a:rPr lang="cs-CZ" b="1" dirty="0" smtClean="0"/>
              <a:t> § 73 a 73a zákoníku práce.</a:t>
            </a:r>
          </a:p>
          <a:p>
            <a:pPr algn="just"/>
            <a:r>
              <a:rPr lang="cs-CZ" b="1" dirty="0" smtClean="0"/>
              <a:t>…..</a:t>
            </a:r>
          </a:p>
          <a:p>
            <a:r>
              <a:rPr lang="cs-CZ" dirty="0" smtClean="0"/>
              <a:t>Jinými </a:t>
            </a:r>
            <a:r>
              <a:rPr lang="cs-CZ" dirty="0"/>
              <a:t>slovy, ani sjednáním „režimu“ zákoníku práce se nelze odchýlit od těch ustanovení občanského zákoníku, popř. v úvahu připadajících zvláštních právních předpisů (např. zákona o obecně prospěšných společnostech), u nichž to zákon </a:t>
            </a:r>
            <a:r>
              <a:rPr lang="cs-CZ" u="sng" dirty="0"/>
              <a:t>(přímo či nepřímo) výslovně zakazuje (srov. opět § 1 odst. 2 část věty před středníkem o. z. a např. důvody usnesení Nejvyššího soudu </a:t>
            </a:r>
            <a:r>
              <a:rPr lang="cs-CZ" u="sng" dirty="0" err="1"/>
              <a:t>sp</a:t>
            </a:r>
            <a:r>
              <a:rPr lang="cs-CZ" u="sng" dirty="0"/>
              <a:t>. zn. 29 </a:t>
            </a:r>
            <a:r>
              <a:rPr lang="cs-CZ" u="sng" dirty="0" err="1"/>
              <a:t>Cdo</a:t>
            </a:r>
            <a:r>
              <a:rPr lang="cs-CZ" u="sng" dirty="0"/>
              <a:t> 387/2016</a:t>
            </a:r>
            <a:r>
              <a:rPr lang="cs-CZ" dirty="0" smtClean="0"/>
              <a:t>).</a:t>
            </a:r>
          </a:p>
          <a:p>
            <a:r>
              <a:rPr lang="cs-CZ" dirty="0" smtClean="0">
                <a:solidFill>
                  <a:srgbClr val="FF0000"/>
                </a:solidFill>
              </a:rPr>
              <a:t>PLATÍ TOTÉŽ PRO SPOLKY?????</a:t>
            </a:r>
          </a:p>
          <a:p>
            <a:endParaRPr lang="cs-CZ" dirty="0"/>
          </a:p>
          <a:p>
            <a:endParaRPr lang="cs-CZ" dirty="0"/>
          </a:p>
        </p:txBody>
      </p:sp>
    </p:spTree>
    <p:extLst>
      <p:ext uri="{BB962C8B-B14F-4D97-AF65-F5344CB8AC3E}">
        <p14:creationId xmlns:p14="http://schemas.microsoft.com/office/powerpoint/2010/main" val="246577353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smtClean="0"/>
              <a:t>Péče řádného hospodáře (§ 159)</a:t>
            </a:r>
            <a:endParaRPr lang="cs-CZ" dirty="0"/>
          </a:p>
        </p:txBody>
      </p:sp>
      <p:sp>
        <p:nvSpPr>
          <p:cNvPr id="2" name="Zástupný symbol pro obsah 1"/>
          <p:cNvSpPr>
            <a:spLocks noGrp="1"/>
          </p:cNvSpPr>
          <p:nvPr>
            <p:ph idx="1"/>
          </p:nvPr>
        </p:nvSpPr>
        <p:spPr>
          <a:xfrm>
            <a:off x="428596" y="1916832"/>
            <a:ext cx="8285168" cy="4226812"/>
          </a:xfrm>
        </p:spPr>
        <p:txBody>
          <a:bodyPr>
            <a:normAutofit fontScale="85000" lnSpcReduction="20000"/>
          </a:bodyPr>
          <a:lstStyle/>
          <a:p>
            <a:pPr>
              <a:buClr>
                <a:srgbClr val="DD6909"/>
              </a:buClr>
              <a:buFont typeface="Arial" pitchFamily="34" charset="0"/>
              <a:buChar char="∕"/>
            </a:pPr>
            <a:r>
              <a:rPr lang="cs-CZ" dirty="0" smtClean="0"/>
              <a:t>vztahuje se na všechny volené členy orgánu právnické osoby</a:t>
            </a:r>
          </a:p>
          <a:p>
            <a:pPr lvl="1">
              <a:buClr>
                <a:srgbClr val="DD6909"/>
              </a:buClr>
            </a:pPr>
            <a:r>
              <a:rPr lang="cs-CZ" dirty="0" smtClean="0"/>
              <a:t>zahrnuje povinnost loajality a povinnost péče</a:t>
            </a:r>
          </a:p>
          <a:p>
            <a:pPr lvl="1">
              <a:buClr>
                <a:srgbClr val="DD6909"/>
              </a:buClr>
            </a:pPr>
            <a:r>
              <a:rPr lang="cs-CZ" dirty="0" smtClean="0"/>
              <a:t>v zásadě není u spolků „odborná“ (rozdíl § 4 a § 5)</a:t>
            </a:r>
          </a:p>
          <a:p>
            <a:pPr>
              <a:buClr>
                <a:srgbClr val="DD6909"/>
              </a:buClr>
              <a:buFont typeface="Arial" pitchFamily="34" charset="0"/>
              <a:buChar char="∕"/>
            </a:pPr>
            <a:r>
              <a:rPr lang="cs-CZ" dirty="0" smtClean="0"/>
              <a:t>výkon vědomé rozhodovací činnosti</a:t>
            </a:r>
          </a:p>
          <a:p>
            <a:pPr lvl="1">
              <a:buClr>
                <a:srgbClr val="DD6909"/>
              </a:buClr>
            </a:pPr>
            <a:r>
              <a:rPr lang="cs-CZ" dirty="0" smtClean="0"/>
              <a:t>na základě dostatečných informací,</a:t>
            </a:r>
          </a:p>
          <a:p>
            <a:pPr lvl="1">
              <a:buClr>
                <a:srgbClr val="DD6909"/>
              </a:buClr>
            </a:pPr>
            <a:r>
              <a:rPr lang="cs-CZ" dirty="0" smtClean="0"/>
              <a:t>konaný v dobré víře ve prospěch společnosti bez preferování vlastních soukromých zájmů,</a:t>
            </a:r>
          </a:p>
          <a:p>
            <a:pPr lvl="1">
              <a:buClr>
                <a:srgbClr val="DD6909"/>
              </a:buClr>
            </a:pPr>
            <a:r>
              <a:rPr lang="cs-CZ" dirty="0" smtClean="0"/>
              <a:t>opírající se o racionální základy</a:t>
            </a:r>
          </a:p>
          <a:p>
            <a:pPr>
              <a:buClr>
                <a:srgbClr val="DD6909"/>
              </a:buClr>
              <a:buFont typeface="Arial" pitchFamily="34" charset="0"/>
              <a:buChar char="∕"/>
            </a:pPr>
            <a:r>
              <a:rPr lang="cs-CZ" dirty="0" smtClean="0"/>
              <a:t>pravidlo podnikatelského úsudku (§ 51 ZOK) – i pro spolky??? ZŘEJMĚ NE</a:t>
            </a:r>
            <a:r>
              <a:rPr lang="cs-CZ" dirty="0" smtClean="0">
                <a:sym typeface="Wingdings" panose="05000000000000000000" pitchFamily="2" charset="2"/>
              </a:rPr>
              <a:t></a:t>
            </a:r>
            <a:endParaRPr lang="cs-CZ" dirty="0" smtClean="0"/>
          </a:p>
          <a:p>
            <a:pPr lvl="1" algn="just">
              <a:buClr>
                <a:srgbClr val="DD6909"/>
              </a:buClr>
            </a:pPr>
            <a:r>
              <a:rPr lang="cs-CZ" dirty="0" smtClean="0"/>
              <a:t>pečlivě a s potřebnými znalostmi jedná ten, kdo mohl při podnikatelském rozhodování v dobré víře rozumně předpokládat, že jedná </a:t>
            </a:r>
            <a:r>
              <a:rPr lang="cs-CZ" dirty="0" err="1" smtClean="0"/>
              <a:t>informovaně</a:t>
            </a:r>
            <a:r>
              <a:rPr lang="cs-CZ" dirty="0" smtClean="0"/>
              <a:t> a v obhajitelném zájmu obchodní korporace; to neplatí, pokud takovéto rozhodování nebylo učiněno s nezbytnou loajalitou</a:t>
            </a:r>
          </a:p>
        </p:txBody>
      </p:sp>
    </p:spTree>
    <p:extLst>
      <p:ext uri="{BB962C8B-B14F-4D97-AF65-F5344CB8AC3E}">
        <p14:creationId xmlns:p14="http://schemas.microsoft.com/office/powerpoint/2010/main" val="1141069324"/>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13808"/>
          </a:xfrm>
        </p:spPr>
        <p:txBody>
          <a:bodyPr>
            <a:normAutofit fontScale="90000"/>
          </a:bodyPr>
          <a:lstStyle/>
          <a:p>
            <a:r>
              <a:rPr lang="cs-CZ" dirty="0" smtClean="0"/>
              <a:t>Orgány spolku</a:t>
            </a:r>
            <a:endParaRPr lang="cs-CZ" dirty="0"/>
          </a:p>
        </p:txBody>
      </p:sp>
      <p:sp>
        <p:nvSpPr>
          <p:cNvPr id="2" name="Zástupný symbol pro obsah 1"/>
          <p:cNvSpPr>
            <a:spLocks noGrp="1"/>
          </p:cNvSpPr>
          <p:nvPr>
            <p:ph idx="1"/>
          </p:nvPr>
        </p:nvSpPr>
        <p:spPr>
          <a:xfrm>
            <a:off x="536573" y="2204864"/>
            <a:ext cx="8285168" cy="4000528"/>
          </a:xfrm>
        </p:spPr>
        <p:txBody>
          <a:bodyPr>
            <a:normAutofit fontScale="92500" lnSpcReduction="10000"/>
          </a:bodyPr>
          <a:lstStyle/>
          <a:p>
            <a:pPr>
              <a:buClr>
                <a:srgbClr val="DD6909"/>
              </a:buClr>
              <a:buFont typeface="Arial" pitchFamily="34" charset="0"/>
              <a:buChar char="∕"/>
            </a:pPr>
            <a:r>
              <a:rPr lang="cs-CZ" dirty="0" smtClean="0"/>
              <a:t>Nejvyšší orgán (může být totožný i se statutárním orgánem – tj. spolek s orgánem 2 v 1)</a:t>
            </a:r>
          </a:p>
          <a:p>
            <a:pPr>
              <a:buClr>
                <a:srgbClr val="DD6909"/>
              </a:buClr>
              <a:buFont typeface="Arial" pitchFamily="34" charset="0"/>
              <a:buChar char="∕"/>
            </a:pPr>
            <a:r>
              <a:rPr lang="cs-CZ" dirty="0" smtClean="0"/>
              <a:t>Statutární orgán – jediný obligatorní, zbytková působnost, jeho určení obligatorní náležitostí stanov</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Kontrolní komise</a:t>
            </a:r>
          </a:p>
          <a:p>
            <a:pPr>
              <a:buClr>
                <a:srgbClr val="DD6909"/>
              </a:buClr>
              <a:buFont typeface="Arial" pitchFamily="34" charset="0"/>
              <a:buChar char="∕"/>
            </a:pPr>
            <a:r>
              <a:rPr lang="cs-CZ" dirty="0" smtClean="0"/>
              <a:t>Rozhodčí komise</a:t>
            </a:r>
          </a:p>
          <a:p>
            <a:pPr marL="0" indent="0">
              <a:buClr>
                <a:srgbClr val="DD6909"/>
              </a:buClr>
              <a:buNone/>
            </a:pPr>
            <a:r>
              <a:rPr lang="cs-CZ" sz="1700" dirty="0" smtClean="0">
                <a:solidFill>
                  <a:srgbClr val="FF0000"/>
                </a:solidFill>
              </a:rPr>
              <a:t>NOVÁ JUDIKATURA: rozsudek </a:t>
            </a:r>
            <a:r>
              <a:rPr lang="cs-CZ" sz="1700" dirty="0">
                <a:solidFill>
                  <a:srgbClr val="FF0000"/>
                </a:solidFill>
              </a:rPr>
              <a:t>Nejvyššího soudu ČR </a:t>
            </a:r>
            <a:r>
              <a:rPr lang="cs-CZ" sz="1700" dirty="0" err="1">
                <a:solidFill>
                  <a:srgbClr val="FF0000"/>
                </a:solidFill>
              </a:rPr>
              <a:t>sp</a:t>
            </a:r>
            <a:r>
              <a:rPr lang="cs-CZ" sz="1700" dirty="0">
                <a:solidFill>
                  <a:srgbClr val="FF0000"/>
                </a:solidFill>
              </a:rPr>
              <a:t>. zn. 28 </a:t>
            </a:r>
            <a:r>
              <a:rPr lang="cs-CZ" sz="1700" dirty="0" err="1">
                <a:solidFill>
                  <a:srgbClr val="FF0000"/>
                </a:solidFill>
              </a:rPr>
              <a:t>Cdo</a:t>
            </a:r>
            <a:r>
              <a:rPr lang="cs-CZ" sz="1700" dirty="0">
                <a:solidFill>
                  <a:srgbClr val="FF0000"/>
                </a:solidFill>
              </a:rPr>
              <a:t> 5249/2015, ze dne 17. 10. </a:t>
            </a:r>
            <a:r>
              <a:rPr lang="cs-CZ" sz="1700" dirty="0" smtClean="0">
                <a:solidFill>
                  <a:srgbClr val="FF0000"/>
                </a:solidFill>
              </a:rPr>
              <a:t>2017 – úprava disciplinárního řízení ve spolkových stanovách</a:t>
            </a:r>
          </a:p>
          <a:p>
            <a:pPr>
              <a:buClr>
                <a:srgbClr val="DD6909"/>
              </a:buClr>
              <a:buFont typeface="Arial" pitchFamily="34" charset="0"/>
              <a:buChar char="∕"/>
            </a:pPr>
            <a:r>
              <a:rPr lang="cs-CZ" dirty="0" smtClean="0"/>
              <a:t>Další orgány určené ve stanovách</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Péče řádného hospodáře, rejstříkové souvislosti</a:t>
            </a: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smtClean="0"/>
              <a:t>Spolek v </a:t>
            </a:r>
            <a:r>
              <a:rPr lang="cs-CZ" dirty="0" smtClean="0"/>
              <a:t>OZ</a:t>
            </a:r>
            <a:endParaRPr lang="cs-CZ" dirty="0"/>
          </a:p>
        </p:txBody>
      </p:sp>
      <p:sp>
        <p:nvSpPr>
          <p:cNvPr id="3" name="Zástupný symbol pro obsah 2"/>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regulace musí vyhovovat jak malým </a:t>
            </a:r>
            <a:r>
              <a:rPr lang="cs-CZ" u="sng" dirty="0" smtClean="0"/>
              <a:t>„vesnickým“ spolkům</a:t>
            </a:r>
            <a:r>
              <a:rPr lang="cs-CZ" dirty="0" smtClean="0"/>
              <a:t>, tak spolkům se složitou vnitřní organizací a širokou členskou základnou (např. dobrovolní hasiči, skauti)</a:t>
            </a:r>
          </a:p>
          <a:p>
            <a:pPr>
              <a:buClr>
                <a:srgbClr val="DD6909"/>
              </a:buClr>
              <a:buFont typeface="Arial" pitchFamily="34" charset="0"/>
              <a:buChar char="∕"/>
            </a:pPr>
            <a:r>
              <a:rPr lang="cs-CZ" dirty="0"/>
              <a:t>spolek </a:t>
            </a:r>
            <a:r>
              <a:rPr lang="cs-CZ" u="sng" dirty="0"/>
              <a:t>nahradil občanské sdružení </a:t>
            </a:r>
            <a:r>
              <a:rPr lang="cs-CZ" dirty="0"/>
              <a:t>podle zákona č. 83/1990 Sb., o sdružování občanů (tento zákon je zrušen</a:t>
            </a:r>
            <a:r>
              <a:rPr lang="cs-CZ" dirty="0" smtClean="0"/>
              <a:t>) – JUDIKATORNÍ DOTVOŘENÍ A V ZÁSADĚ KONTINUITA (pozor! změna věcné příslušnosti soudů)</a:t>
            </a:r>
            <a:endParaRPr lang="cs-CZ" dirty="0"/>
          </a:p>
          <a:p>
            <a:pPr lvl="1">
              <a:buClr>
                <a:srgbClr val="DD6909"/>
              </a:buClr>
            </a:pPr>
            <a:r>
              <a:rPr lang="cs-CZ" dirty="0" smtClean="0"/>
              <a:t>sdružení </a:t>
            </a:r>
            <a:r>
              <a:rPr lang="cs-CZ" dirty="0"/>
              <a:t>má právo změnit svoji právní formu na ústav nebo sociální družstvo podle zákona o obchodních korporacích (§ 3045)</a:t>
            </a:r>
          </a:p>
          <a:p>
            <a:pPr>
              <a:buClr>
                <a:srgbClr val="DD6909"/>
              </a:buClr>
              <a:buFont typeface="Arial" pitchFamily="34" charset="0"/>
              <a:buChar char="∕"/>
            </a:pPr>
            <a:r>
              <a:rPr lang="cs-CZ" dirty="0" smtClean="0"/>
              <a:t>Liberální </a:t>
            </a:r>
            <a:r>
              <a:rPr lang="cs-CZ" dirty="0"/>
              <a:t>úprava, spolková autonomie, minimum kogentních </a:t>
            </a:r>
            <a:r>
              <a:rPr lang="cs-CZ" dirty="0" smtClean="0"/>
              <a:t>ustanovení</a:t>
            </a:r>
          </a:p>
          <a:p>
            <a:pPr>
              <a:buClr>
                <a:srgbClr val="DD6909"/>
              </a:buClr>
              <a:buFont typeface="Arial" pitchFamily="34" charset="0"/>
              <a:buChar char="∕"/>
            </a:pPr>
            <a:r>
              <a:rPr lang="cs-CZ" dirty="0" smtClean="0"/>
              <a:t>dispozitivní právní úprava =&gt; často užívaná formulace „neurčí-li stanovy jinak“ (ale nejen tam)</a:t>
            </a:r>
          </a:p>
          <a:p>
            <a:pPr>
              <a:buClr>
                <a:srgbClr val="DD6909"/>
              </a:buClr>
              <a:buFont typeface="Arial" pitchFamily="34" charset="0"/>
              <a:buChar char="∕"/>
            </a:pPr>
            <a:r>
              <a:rPr lang="cs-CZ" dirty="0" smtClean="0"/>
              <a:t>Změna! Není-li nic ve stanovách – použije se zákon , „záchranná síť dispozitivních ustanovení“</a:t>
            </a:r>
          </a:p>
          <a:p>
            <a:pPr lvl="1">
              <a:buClr>
                <a:srgbClr val="DD6909"/>
              </a:buClr>
              <a:buNone/>
            </a:pPr>
            <a:endParaRPr lang="cs-CZ" dirty="0" smtClean="0"/>
          </a:p>
          <a:p>
            <a:pPr lvl="1">
              <a:buClr>
                <a:srgbClr val="DD6909"/>
              </a:buClr>
              <a:buNone/>
            </a:pPr>
            <a:endParaRPr lang="cs-CZ" dirty="0" smtClean="0"/>
          </a:p>
          <a:p>
            <a:pPr lvl="1">
              <a:buClr>
                <a:srgbClr val="DD6909"/>
              </a:buClr>
              <a:buNone/>
            </a:pPr>
            <a:endParaRPr lang="cs-CZ" dirty="0" smtClean="0"/>
          </a:p>
          <a:p>
            <a:pPr lvl="1">
              <a:buClr>
                <a:srgbClr val="DD6909"/>
              </a:buClr>
            </a:pPr>
            <a:endParaRPr lang="cs-CZ" dirty="0" smtClean="0"/>
          </a:p>
          <a:p>
            <a:endParaRPr lang="cs-CZ"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836712"/>
            <a:ext cx="8501122" cy="857256"/>
          </a:xfrm>
        </p:spPr>
        <p:txBody>
          <a:bodyPr/>
          <a:lstStyle/>
          <a:p>
            <a:r>
              <a:rPr lang="cs-CZ" dirty="0" smtClean="0"/>
              <a:t>Soudní ochrana člena spolku</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smtClean="0"/>
              <a:t>Nikdo nemůže být nucen ke členství </a:t>
            </a:r>
            <a:r>
              <a:rPr lang="cs-CZ" dirty="0" smtClean="0"/>
              <a:t>(§215 odst. 1) – možnost vystoupit</a:t>
            </a:r>
          </a:p>
          <a:p>
            <a:r>
              <a:rPr lang="cs-CZ" u="sng" dirty="0" smtClean="0"/>
              <a:t>Povinnost podrobit se rozhodnutím vnitřních orgánů spolku</a:t>
            </a:r>
            <a:r>
              <a:rPr lang="cs-CZ" dirty="0" smtClean="0"/>
              <a:t>, jsou-li v souladu se zákonem a stanovami</a:t>
            </a:r>
          </a:p>
          <a:p>
            <a:pPr algn="just"/>
            <a:r>
              <a:rPr lang="cs-CZ" dirty="0" smtClean="0"/>
              <a:t> DŘÍVE: Limitovaná ingerence do vnitřních záležitostí spolku, avšak i dříve judikatura dovodila, že nejen určovací žaloba podle § 15 odst.1 ZSO, viz NS 28 </a:t>
            </a:r>
            <a:r>
              <a:rPr lang="cs-CZ" dirty="0" err="1" smtClean="0"/>
              <a:t>Cdo</a:t>
            </a:r>
            <a:r>
              <a:rPr lang="cs-CZ" dirty="0" smtClean="0"/>
              <a:t> 2916/2006, 28 </a:t>
            </a:r>
            <a:r>
              <a:rPr lang="cs-CZ" dirty="0" err="1" smtClean="0"/>
              <a:t>Cdo</a:t>
            </a:r>
            <a:r>
              <a:rPr lang="cs-CZ" dirty="0" smtClean="0"/>
              <a:t> 1919/2009, 28 </a:t>
            </a:r>
            <a:r>
              <a:rPr lang="cs-CZ" dirty="0" err="1" smtClean="0"/>
              <a:t>Cdo</a:t>
            </a:r>
            <a:r>
              <a:rPr lang="cs-CZ" dirty="0" smtClean="0"/>
              <a:t> 4178/2007 – požadavek na vydání účetních dokladů, 28 </a:t>
            </a:r>
            <a:r>
              <a:rPr lang="cs-CZ" dirty="0" err="1" smtClean="0"/>
              <a:t>Cdo</a:t>
            </a:r>
            <a:r>
              <a:rPr lang="cs-CZ" dirty="0" smtClean="0"/>
              <a:t> 1018/2005 – majetkové vypořádání při zániku členství, III. ÚS 2542/07 a 28 </a:t>
            </a:r>
            <a:r>
              <a:rPr lang="cs-CZ" dirty="0" err="1" smtClean="0"/>
              <a:t>Cdo</a:t>
            </a:r>
            <a:r>
              <a:rPr lang="cs-CZ" dirty="0" smtClean="0"/>
              <a:t> 1919/2009 – žaloba na určení členství</a:t>
            </a:r>
          </a:p>
          <a:p>
            <a:r>
              <a:rPr lang="cs-CZ" u="sng" dirty="0" smtClean="0"/>
              <a:t>OZ zpřesňuje rámec soudní ochrany člena </a:t>
            </a:r>
          </a:p>
          <a:p>
            <a:endParaRPr lang="cs-CZ" sz="2100" dirty="0">
              <a:solidFill>
                <a:srgbClr val="FF0000"/>
              </a:solidFill>
            </a:endParaRPr>
          </a:p>
          <a:p>
            <a:endParaRPr lang="cs-CZ" dirty="0" smtClean="0"/>
          </a:p>
          <a:p>
            <a:endParaRPr lang="cs-CZ"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764704"/>
            <a:ext cx="8501122" cy="857256"/>
          </a:xfrm>
        </p:spPr>
        <p:txBody>
          <a:bodyPr/>
          <a:lstStyle/>
          <a:p>
            <a:r>
              <a:rPr lang="cs-CZ" dirty="0" smtClean="0"/>
              <a:t>Možnosti dle OZ:</a:t>
            </a:r>
            <a:endParaRPr lang="cs-CZ" dirty="0"/>
          </a:p>
        </p:txBody>
      </p:sp>
      <p:sp>
        <p:nvSpPr>
          <p:cNvPr id="3" name="Zástupný symbol pro obsah 2"/>
          <p:cNvSpPr>
            <a:spLocks noGrp="1"/>
          </p:cNvSpPr>
          <p:nvPr>
            <p:ph idx="1"/>
          </p:nvPr>
        </p:nvSpPr>
        <p:spPr/>
        <p:txBody>
          <a:bodyPr>
            <a:normAutofit/>
          </a:bodyPr>
          <a:lstStyle/>
          <a:p>
            <a:r>
              <a:rPr lang="cs-CZ" dirty="0" smtClean="0"/>
              <a:t>- Zdrženlivost při přezkoumávání rozhodnutí orgánů spolku</a:t>
            </a:r>
          </a:p>
          <a:p>
            <a:r>
              <a:rPr lang="cs-CZ" dirty="0" smtClean="0"/>
              <a:t>- Žaloba na neplatnost rozhodnutí spolkového orgánu pro jeho rozpor  se zákonem nebo se stanovami (§ 258)</a:t>
            </a:r>
          </a:p>
          <a:p>
            <a:r>
              <a:rPr lang="cs-CZ" dirty="0" smtClean="0"/>
              <a:t>- Žaloba na neplatnost vyloučení ze spolku (§ 242)</a:t>
            </a:r>
          </a:p>
          <a:p>
            <a:r>
              <a:rPr lang="cs-CZ" dirty="0" smtClean="0"/>
              <a:t>- Žaloba o přiměřené zadostiučinění při závažném porušení základních členských práv (§ 261)</a:t>
            </a:r>
          </a:p>
          <a:p>
            <a:r>
              <a:rPr lang="cs-CZ" dirty="0" smtClean="0"/>
              <a:t>- Žaloba na vyslovení neplatnosti smlouvy o fúzi (§ 283)</a:t>
            </a:r>
          </a:p>
          <a:p>
            <a:r>
              <a:rPr lang="cs-CZ" dirty="0" smtClean="0"/>
              <a:t>další možnosti, v případě práv přiznaných zákonem nebo stanovami (např. poskytnutí vysvětlení dle  § 251) </a:t>
            </a:r>
            <a:endParaRPr lang="cs-CZ"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normAutofit fontScale="90000"/>
          </a:bodyPr>
          <a:lstStyle/>
          <a:p>
            <a:r>
              <a:rPr lang="cs-CZ" dirty="0" smtClean="0"/>
              <a:t>Soudní ochrana člena – žaloba na neplatnost rozhodnutí orgánu spolku (§ 258)</a:t>
            </a:r>
            <a:endParaRPr lang="cs-CZ" dirty="0"/>
          </a:p>
        </p:txBody>
      </p:sp>
      <p:sp>
        <p:nvSpPr>
          <p:cNvPr id="2" name="Zástupný symbol pro obsah 1"/>
          <p:cNvSpPr>
            <a:spLocks noGrp="1"/>
          </p:cNvSpPr>
          <p:nvPr>
            <p:ph idx="1"/>
          </p:nvPr>
        </p:nvSpPr>
        <p:spPr>
          <a:xfrm>
            <a:off x="428596" y="1844824"/>
            <a:ext cx="8285168" cy="4298820"/>
          </a:xfrm>
        </p:spPr>
        <p:txBody>
          <a:bodyPr>
            <a:normAutofit fontScale="92500" lnSpcReduction="20000"/>
          </a:bodyPr>
          <a:lstStyle/>
          <a:p>
            <a:pPr>
              <a:buClr>
                <a:srgbClr val="DD6909"/>
              </a:buClr>
              <a:buFont typeface="Arial" pitchFamily="34" charset="0"/>
              <a:buChar char="∕"/>
            </a:pPr>
            <a:r>
              <a:rPr lang="cs-CZ" u="sng" dirty="0" smtClean="0"/>
              <a:t>Speciální druh určovací žaloby</a:t>
            </a:r>
            <a:r>
              <a:rPr lang="cs-CZ" dirty="0" smtClean="0"/>
              <a:t>, kde není nutno prokazovat naléhavý právní zájem</a:t>
            </a:r>
          </a:p>
          <a:p>
            <a:pPr>
              <a:buClr>
                <a:srgbClr val="DD6909"/>
              </a:buClr>
              <a:buFont typeface="Arial" pitchFamily="34" charset="0"/>
              <a:buChar char="∕"/>
            </a:pPr>
            <a:r>
              <a:rPr lang="cs-CZ" dirty="0" smtClean="0"/>
              <a:t>právo člena spolku napadnout rozhodnutí orgánu spolku</a:t>
            </a:r>
          </a:p>
          <a:p>
            <a:pPr lvl="1">
              <a:buClr>
                <a:srgbClr val="DD6909"/>
              </a:buClr>
            </a:pPr>
            <a:r>
              <a:rPr lang="cs-CZ" dirty="0" smtClean="0"/>
              <a:t>podrobnější regulace než doposud</a:t>
            </a:r>
          </a:p>
          <a:p>
            <a:pPr>
              <a:buClr>
                <a:srgbClr val="DD6909"/>
              </a:buClr>
              <a:buFont typeface="Arial" pitchFamily="34" charset="0"/>
              <a:buChar char="∕"/>
            </a:pPr>
            <a:r>
              <a:rPr lang="cs-CZ" dirty="0" smtClean="0"/>
              <a:t>prodlužují se lhůty, které je nutno dodržet</a:t>
            </a:r>
          </a:p>
          <a:p>
            <a:pPr lvl="1">
              <a:buClr>
                <a:srgbClr val="DD6909"/>
              </a:buClr>
            </a:pPr>
            <a:r>
              <a:rPr lang="cs-CZ" dirty="0" smtClean="0"/>
              <a:t>subjektivní ze 30 dnů na 3 měsíce</a:t>
            </a:r>
          </a:p>
          <a:p>
            <a:pPr lvl="1">
              <a:buClr>
                <a:srgbClr val="DD6909"/>
              </a:buClr>
            </a:pPr>
            <a:r>
              <a:rPr lang="cs-CZ" dirty="0" smtClean="0"/>
              <a:t>objektivní z 6 měsíců na 1 rok</a:t>
            </a:r>
          </a:p>
          <a:p>
            <a:pPr>
              <a:buClr>
                <a:srgbClr val="DD6909"/>
              </a:buClr>
              <a:buFont typeface="Arial" pitchFamily="34" charset="0"/>
              <a:buChar char="∕"/>
            </a:pPr>
            <a:r>
              <a:rPr lang="cs-CZ" dirty="0" smtClean="0"/>
              <a:t>soudu se zakládá pro určité případy pravomoc nevyhovět žalobě, byť by rozhodnutí orgánu spolku bylo v rozporu se zákonem nebo se stanovami (§ 260)</a:t>
            </a:r>
          </a:p>
          <a:p>
            <a:pPr lvl="1">
              <a:buClr>
                <a:srgbClr val="DD6909"/>
              </a:buClr>
            </a:pPr>
            <a:r>
              <a:rPr lang="cs-CZ" dirty="0" smtClean="0"/>
              <a:t>konflikt individuálního zájmu člena spolku a zájmu korporace, nebo zájmu na ochraně práv třetích osob nabytých v dobré víře </a:t>
            </a:r>
          </a:p>
          <a:p>
            <a:pPr lvl="1">
              <a:buClr>
                <a:srgbClr val="DD6909"/>
              </a:buClr>
            </a:pPr>
            <a:r>
              <a:rPr lang="cs-CZ" dirty="0" smtClean="0"/>
              <a:t>přiměřeného zadostiučinění</a:t>
            </a:r>
          </a:p>
        </p:txBody>
      </p:sp>
    </p:spTree>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přezkum rozhodnutí spolku- geneze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err="1" smtClean="0"/>
              <a:t>Dířve</a:t>
            </a:r>
            <a:r>
              <a:rPr lang="cs-CZ" dirty="0" smtClean="0"/>
              <a:t> § 15 zákona č. </a:t>
            </a:r>
            <a:r>
              <a:rPr lang="cs-CZ" dirty="0"/>
              <a:t>83/1990 Sb.: </a:t>
            </a:r>
            <a:r>
              <a:rPr lang="cs-CZ" dirty="0" smtClean="0"/>
              <a:t>„Považuje-li </a:t>
            </a:r>
            <a:r>
              <a:rPr lang="cs-CZ" dirty="0"/>
              <a:t>člen sdružení rozhodnutí některého z jeho orgánů, proti němuž již nelze podle stanov podat opravný prostředek, za nezákonné nebo odporující stanovám, může do 30 dnů ode dne, kdy se o něm dozvěděl, nejpozději však do 6 měsíců od rozhodnutí </a:t>
            </a:r>
            <a:r>
              <a:rPr lang="cs-CZ" b="1" dirty="0"/>
              <a:t>požádat okresní soud o určení, zda je takové rozhodnutí v souladu se zákonem a </a:t>
            </a:r>
            <a:r>
              <a:rPr lang="cs-CZ" b="1" dirty="0" smtClean="0"/>
              <a:t>stanovami</a:t>
            </a:r>
            <a:r>
              <a:rPr lang="cs-CZ" dirty="0" smtClean="0"/>
              <a:t>.“</a:t>
            </a:r>
          </a:p>
          <a:p>
            <a:r>
              <a:rPr lang="cs-CZ" dirty="0" smtClean="0"/>
              <a:t>V OZ:</a:t>
            </a:r>
          </a:p>
          <a:p>
            <a:r>
              <a:rPr lang="cs-CZ" dirty="0" smtClean="0"/>
              <a:t>§ 242 o. z.: „Vyloučený </a:t>
            </a:r>
            <a:r>
              <a:rPr lang="cs-CZ" dirty="0"/>
              <a:t>člen může do tří měsíců od doručení konečného rozhodnutí spolku o svém vyloučení navrhnout soudu, aby rozhodl o </a:t>
            </a:r>
            <a:r>
              <a:rPr lang="cs-CZ" b="1" dirty="0"/>
              <a:t>neplatnosti vyloučení</a:t>
            </a:r>
            <a:r>
              <a:rPr lang="cs-CZ" dirty="0"/>
              <a:t>; jinak toto právo </a:t>
            </a:r>
            <a:r>
              <a:rPr lang="cs-CZ" dirty="0" smtClean="0"/>
              <a:t>zaniká…“</a:t>
            </a:r>
          </a:p>
          <a:p>
            <a:r>
              <a:rPr lang="cs-CZ" dirty="0" smtClean="0"/>
              <a:t>§ 258 o. </a:t>
            </a:r>
            <a:r>
              <a:rPr lang="cs-CZ" dirty="0"/>
              <a:t>z.: </a:t>
            </a:r>
            <a:r>
              <a:rPr lang="cs-CZ" dirty="0" smtClean="0"/>
              <a:t>„Každý </a:t>
            </a:r>
            <a:r>
              <a:rPr lang="cs-CZ" dirty="0"/>
              <a:t>člen spolku nebo ten, kdo na tom má zájem hodný právní ochrany, může navrhnout soudu, aby rozhodl o </a:t>
            </a:r>
            <a:r>
              <a:rPr lang="cs-CZ" b="1" dirty="0"/>
              <a:t>neplatnosti rozhodnutí orgánu spolku</a:t>
            </a:r>
            <a:r>
              <a:rPr lang="cs-CZ" dirty="0"/>
              <a:t> pro jeho rozpor se zákonem nebo se stanovami, pokud se neplatnosti nelze dovolat u orgánů spolku</a:t>
            </a:r>
            <a:r>
              <a:rPr lang="cs-CZ" dirty="0" smtClean="0"/>
              <a:t>.“</a:t>
            </a:r>
            <a:endParaRPr lang="cs-CZ" dirty="0"/>
          </a:p>
          <a:p>
            <a:r>
              <a:rPr lang="cs-CZ" dirty="0"/>
              <a:t> </a:t>
            </a:r>
            <a:r>
              <a:rPr lang="cs-CZ" dirty="0" smtClean="0"/>
              <a:t>§ </a:t>
            </a:r>
            <a:r>
              <a:rPr lang="cs-CZ" dirty="0"/>
              <a:t>259 </a:t>
            </a:r>
            <a:r>
              <a:rPr lang="cs-CZ" dirty="0" smtClean="0"/>
              <a:t>o. z.: „Právo </a:t>
            </a:r>
            <a:r>
              <a:rPr lang="cs-CZ" dirty="0"/>
              <a:t>dovolat se neplatnosti rozhodnutí zaniká do tří měsíců ode dne, kdy se navrhovatel o rozhodnutí dozvěděl nebo mohl dozvědět, nejpozději však do jednoho roku od přijetí rozhodnutí</a:t>
            </a:r>
            <a:r>
              <a:rPr lang="cs-CZ" dirty="0" smtClean="0"/>
              <a:t>.“ </a:t>
            </a:r>
            <a:endParaRPr lang="cs-CZ" dirty="0"/>
          </a:p>
          <a:p>
            <a:r>
              <a:rPr lang="cs-CZ" dirty="0"/>
              <a:t>§ </a:t>
            </a:r>
            <a:r>
              <a:rPr lang="cs-CZ" dirty="0" smtClean="0"/>
              <a:t>260 o. z.: „(1) Soud </a:t>
            </a:r>
            <a:r>
              <a:rPr lang="cs-CZ" dirty="0"/>
              <a:t>neplatnost rozhodnutí nevysloví, došlo-li k porušení zákona nebo stanov, </a:t>
            </a:r>
            <a:r>
              <a:rPr lang="cs-CZ" b="1" dirty="0"/>
              <a:t>aniž to mělo závažné právní následky</a:t>
            </a:r>
            <a:r>
              <a:rPr lang="cs-CZ" dirty="0"/>
              <a:t>, a je-li v zájmu spolku hodném právní ochrany neplatnost rozhodnutí nevyslovit</a:t>
            </a:r>
            <a:r>
              <a:rPr lang="cs-CZ" dirty="0" smtClean="0"/>
              <a:t>.  (</a:t>
            </a:r>
            <a:r>
              <a:rPr lang="cs-CZ" dirty="0"/>
              <a:t>2) Soud neplatnost rozhodnutí nevysloví ani tehdy, bylo-li by tím podstatně zasaženo do práva třetí osoby nabytého v dobré víře</a:t>
            </a:r>
            <a:r>
              <a:rPr lang="cs-CZ" dirty="0" smtClean="0"/>
              <a:t>.“</a:t>
            </a:r>
            <a:endParaRPr lang="cs-CZ" dirty="0"/>
          </a:p>
        </p:txBody>
      </p:sp>
    </p:spTree>
    <p:extLst>
      <p:ext uri="{BB962C8B-B14F-4D97-AF65-F5344CB8AC3E}">
        <p14:creationId xmlns:p14="http://schemas.microsoft.com/office/powerpoint/2010/main" val="159982441"/>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usnesení Nejvyššího soudu ČR </a:t>
            </a:r>
            <a:r>
              <a:rPr lang="cs-CZ" dirty="0" err="1"/>
              <a:t>sp</a:t>
            </a:r>
            <a:r>
              <a:rPr lang="cs-CZ" dirty="0"/>
              <a:t>. zn. 29 </a:t>
            </a:r>
            <a:r>
              <a:rPr lang="cs-CZ" dirty="0" err="1"/>
              <a:t>Cdo</a:t>
            </a:r>
            <a:r>
              <a:rPr lang="cs-CZ" dirty="0"/>
              <a:t> 3307/2016, ze dne 19. 7. 2018</a:t>
            </a:r>
            <a:br>
              <a:rPr lang="cs-CZ" dirty="0"/>
            </a:br>
            <a:endParaRPr lang="cs-CZ" dirty="0"/>
          </a:p>
        </p:txBody>
      </p:sp>
      <p:sp>
        <p:nvSpPr>
          <p:cNvPr id="2" name="Zástupný symbol pro obsah 1"/>
          <p:cNvSpPr>
            <a:spLocks noGrp="1"/>
          </p:cNvSpPr>
          <p:nvPr>
            <p:ph idx="1"/>
          </p:nvPr>
        </p:nvSpPr>
        <p:spPr>
          <a:xfrm>
            <a:off x="428596" y="2143116"/>
            <a:ext cx="8285168" cy="4598252"/>
          </a:xfrm>
        </p:spPr>
        <p:txBody>
          <a:bodyPr>
            <a:normAutofit fontScale="62500" lnSpcReduction="20000"/>
          </a:bodyPr>
          <a:lstStyle/>
          <a:p>
            <a:pPr marL="1225299" lvl="8" indent="0" algn="just">
              <a:buNone/>
            </a:pPr>
            <a:r>
              <a:rPr lang="cs-CZ" sz="2100" b="1" dirty="0"/>
              <a:t>Řízení o návrhu na vyslovení neplatnosti rozhodnutí orgánu spolku</a:t>
            </a:r>
            <a:endParaRPr lang="cs-CZ" sz="2100" dirty="0"/>
          </a:p>
          <a:p>
            <a:pPr algn="just"/>
            <a:r>
              <a:rPr lang="cs-CZ" b="1" dirty="0"/>
              <a:t> </a:t>
            </a:r>
            <a:r>
              <a:rPr lang="cs-CZ" b="1" dirty="0" smtClean="0"/>
              <a:t>I</a:t>
            </a:r>
            <a:r>
              <a:rPr lang="cs-CZ" b="1" dirty="0"/>
              <a:t>. Soud v řízení o návrhu na vyslovení neplatnosti rozhodnutí orgánu spolku musí nejprve posoudit soulad napadeného rozhodnutí orgánu spolku se zákonem a stanovami; teprve poté, kdy dospěje k závěru, že tímto rozhodnutím byl porušen zákon či stanovy, zvažuje, zda je na místě vyslovit jeho neplatnost, či zda je – s ohledem na konkrétní okolnosti – naplněn některý z důvodů upravených v § 260 o. z., pro které nelze neplatnost rozhodnutí orgánu spolku vyslovit. </a:t>
            </a:r>
            <a:endParaRPr lang="cs-CZ" dirty="0"/>
          </a:p>
          <a:p>
            <a:pPr algn="just"/>
            <a:r>
              <a:rPr lang="cs-CZ" b="1" dirty="0"/>
              <a:t> </a:t>
            </a:r>
            <a:r>
              <a:rPr lang="cs-CZ" b="1" dirty="0" smtClean="0"/>
              <a:t>Závěrem </a:t>
            </a:r>
            <a:r>
              <a:rPr lang="cs-CZ" b="1" dirty="0"/>
              <a:t>soudu o tom, že napadeným rozhodnutím orgánu spolku byl porušen zákon či stanovy (a to bez ohledu na to, zda soud vyslovil neplatnost tohoto rozhodnutí či zda návrh zamítl podle § 260 o. z.), je pak vázán i soud rozhodující o případném nároku člena spolku na přiměřené zadostiučinění podle § 261 o. z</a:t>
            </a:r>
            <a:r>
              <a:rPr lang="cs-CZ" b="1" dirty="0" smtClean="0"/>
              <a:t>.</a:t>
            </a:r>
            <a:r>
              <a:rPr lang="cs-CZ" b="1" dirty="0"/>
              <a:t> </a:t>
            </a:r>
            <a:endParaRPr lang="cs-CZ" dirty="0"/>
          </a:p>
          <a:p>
            <a:pPr algn="just"/>
            <a:r>
              <a:rPr lang="cs-CZ" b="1" dirty="0"/>
              <a:t>II. Předpokladem vzniku práva na </a:t>
            </a:r>
            <a:r>
              <a:rPr lang="cs-CZ" b="1" dirty="0" smtClean="0"/>
              <a:t>přiměřené </a:t>
            </a:r>
            <a:r>
              <a:rPr lang="cs-CZ" b="1" dirty="0"/>
              <a:t>zadostiučinění podle § 261 o. z. je – vedle porušení základního členského práva člena spolku závažným způsobem – rozhodnutí soudu v řízení o návrhu podle § 258 o. z. o tom, že rozhodnutí orgánu spolku je neplatné, popřípadě zamítnutí takového návrhu z důvodů uvedených v § 260 o. z</a:t>
            </a:r>
            <a:r>
              <a:rPr lang="cs-CZ" b="1" dirty="0" smtClean="0"/>
              <a:t>.</a:t>
            </a:r>
            <a:r>
              <a:rPr lang="cs-CZ" b="1" dirty="0"/>
              <a:t> </a:t>
            </a:r>
            <a:endParaRPr lang="cs-CZ" dirty="0"/>
          </a:p>
          <a:p>
            <a:pPr algn="just"/>
            <a:r>
              <a:rPr lang="cs-CZ" b="1" dirty="0"/>
              <a:t>III. S účinností od 1. 1. 2014 je řízení o vyslovení neplatnosti rozhodnutí orgánu spolku nesporným řízením, a to řízením ve statusových věcech právnických osob ve smyslu § 85 písm. a) z. ř. s., k jehož projednání a rozhodnutí jsou v prvním stupni věcně příslušné krajské soudy [§ 3 odst. 2 písm. a) z. ř. s.].</a:t>
            </a:r>
            <a:endParaRPr lang="cs-CZ" dirty="0"/>
          </a:p>
          <a:p>
            <a:endParaRPr lang="cs-CZ" dirty="0"/>
          </a:p>
        </p:txBody>
      </p:sp>
    </p:spTree>
    <p:extLst>
      <p:ext uri="{BB962C8B-B14F-4D97-AF65-F5344CB8AC3E}">
        <p14:creationId xmlns:p14="http://schemas.microsoft.com/office/powerpoint/2010/main" val="4087465607"/>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485816"/>
          </a:xfrm>
        </p:spPr>
        <p:txBody>
          <a:bodyPr/>
          <a:lstStyle/>
          <a:p>
            <a:r>
              <a:rPr lang="cs-CZ" dirty="0" smtClean="0"/>
              <a:t>Zrušení/likvidace/zánik</a:t>
            </a:r>
            <a:endParaRPr lang="cs-CZ" dirty="0"/>
          </a:p>
        </p:txBody>
      </p:sp>
      <p:sp>
        <p:nvSpPr>
          <p:cNvPr id="3" name="Zástupný symbol pro obsah 2"/>
          <p:cNvSpPr>
            <a:spLocks noGrp="1"/>
          </p:cNvSpPr>
          <p:nvPr>
            <p:ph idx="1"/>
          </p:nvPr>
        </p:nvSpPr>
        <p:spPr/>
        <p:txBody>
          <a:bodyPr>
            <a:normAutofit/>
          </a:bodyPr>
          <a:lstStyle/>
          <a:p>
            <a:r>
              <a:rPr lang="cs-CZ" dirty="0" smtClean="0"/>
              <a:t>Zrušení spolku: uplynutím doby, splněním účelu, dobrovolným rozpuštěním spolku, nebo rozhodnutím soudu (§268), pokud: </a:t>
            </a:r>
          </a:p>
          <a:p>
            <a:pPr>
              <a:buFontTx/>
              <a:buChar char="-"/>
            </a:pPr>
            <a:r>
              <a:rPr lang="cs-CZ" dirty="0" smtClean="0"/>
              <a:t>Vyvíjí zakázanou činnost §145</a:t>
            </a:r>
          </a:p>
          <a:p>
            <a:pPr>
              <a:buFontTx/>
              <a:buChar char="-"/>
            </a:pPr>
            <a:r>
              <a:rPr lang="cs-CZ" dirty="0" smtClean="0"/>
              <a:t>Vyvíjí činnost v rozporu s § 217</a:t>
            </a:r>
          </a:p>
          <a:p>
            <a:pPr>
              <a:buFontTx/>
              <a:buChar char="-"/>
            </a:pPr>
            <a:r>
              <a:rPr lang="cs-CZ" dirty="0" smtClean="0"/>
              <a:t>Nutí třetí osoby ke členství, k účasti na činnosti, podpoře nebo</a:t>
            </a:r>
          </a:p>
          <a:p>
            <a:pPr>
              <a:buFontTx/>
              <a:buChar char="-"/>
            </a:pPr>
            <a:r>
              <a:rPr lang="cs-CZ" dirty="0" smtClean="0"/>
              <a:t>Brání členům ze spolku vystoupit</a:t>
            </a:r>
          </a:p>
          <a:p>
            <a:pPr>
              <a:buFontTx/>
              <a:buChar char="-"/>
            </a:pPr>
            <a:r>
              <a:rPr lang="cs-CZ" dirty="0" smtClean="0"/>
              <a:t>Dále viz § 172 (společné pro PO)</a:t>
            </a:r>
          </a:p>
          <a:p>
            <a:pPr marL="0" indent="0">
              <a:buNone/>
            </a:pPr>
            <a:endParaRPr lang="cs-CZ" dirty="0" smtClean="0"/>
          </a:p>
        </p:txBody>
      </p:sp>
    </p:spTree>
    <p:extLst>
      <p:ext uri="{BB962C8B-B14F-4D97-AF65-F5344CB8AC3E}">
        <p14:creationId xmlns:p14="http://schemas.microsoft.com/office/powerpoint/2010/main" val="1189610892"/>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smtClean="0"/>
              <a:t>Přeměny (transformace)</a:t>
            </a:r>
            <a:endParaRPr lang="cs-CZ" dirty="0"/>
          </a:p>
        </p:txBody>
      </p:sp>
      <p:sp>
        <p:nvSpPr>
          <p:cNvPr id="3" name="Zástupný symbol pro obsah 2"/>
          <p:cNvSpPr>
            <a:spLocks noGrp="1"/>
          </p:cNvSpPr>
          <p:nvPr>
            <p:ph idx="1"/>
          </p:nvPr>
        </p:nvSpPr>
        <p:spPr/>
        <p:txBody>
          <a:bodyPr>
            <a:normAutofit/>
          </a:bodyPr>
          <a:lstStyle/>
          <a:p>
            <a:r>
              <a:rPr lang="cs-CZ" b="1" dirty="0" smtClean="0"/>
              <a:t>Fúze – </a:t>
            </a:r>
            <a:r>
              <a:rPr lang="cs-CZ" dirty="0" smtClean="0"/>
              <a:t>sloučení (nejméně 1 zaniká), splynutí (vzniká nový), na základě smlouvy o fúzi </a:t>
            </a:r>
          </a:p>
          <a:p>
            <a:r>
              <a:rPr lang="cs-CZ" b="1" dirty="0" smtClean="0"/>
              <a:t>Rozdělení</a:t>
            </a:r>
            <a:r>
              <a:rPr lang="cs-CZ" dirty="0" smtClean="0"/>
              <a:t> – rozdělení sloučením s jinými (existujícími spolky na základě smlouvy o rozdělení) nebo rozdělení s vytvořením nových spolků (projekt rozdělení).</a:t>
            </a:r>
          </a:p>
          <a:p>
            <a:r>
              <a:rPr lang="cs-CZ" b="1" dirty="0" smtClean="0"/>
              <a:t>Změna právní formy</a:t>
            </a:r>
            <a:r>
              <a:rPr lang="cs-CZ" dirty="0" smtClean="0"/>
              <a:t> (pouze spolky vzniklé do 31. 12. 2013)</a:t>
            </a:r>
          </a:p>
          <a:p>
            <a:r>
              <a:rPr lang="cs-CZ" dirty="0" smtClean="0"/>
              <a:t>Účinnost přeměny dnem zápisu do spolkového rejstříku.</a:t>
            </a:r>
          </a:p>
          <a:p>
            <a:endParaRPr lang="cs-CZ" dirty="0" smtClean="0"/>
          </a:p>
          <a:p>
            <a:endParaRPr lang="cs-CZ" dirty="0"/>
          </a:p>
        </p:txBody>
      </p:sp>
    </p:spTree>
    <p:extLst>
      <p:ext uri="{BB962C8B-B14F-4D97-AF65-F5344CB8AC3E}">
        <p14:creationId xmlns:p14="http://schemas.microsoft.com/office/powerpoint/2010/main" val="1020030689"/>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Transformace spolku na jiné právní formy (spolků – bývalých </a:t>
            </a:r>
            <a:r>
              <a:rPr lang="cs-CZ" dirty="0" err="1" smtClean="0"/>
              <a:t>o.s</a:t>
            </a:r>
            <a:r>
              <a:rPr lang="cs-CZ" dirty="0" smtClean="0"/>
              <a:t>.)</a:t>
            </a:r>
            <a:endParaRPr lang="cs-CZ" dirty="0"/>
          </a:p>
        </p:txBody>
      </p:sp>
      <p:sp>
        <p:nvSpPr>
          <p:cNvPr id="2" name="Zástupný symbol pro obsah 1"/>
          <p:cNvSpPr>
            <a:spLocks noGrp="1"/>
          </p:cNvSpPr>
          <p:nvPr>
            <p:ph idx="1"/>
          </p:nvPr>
        </p:nvSpPr>
        <p:spPr/>
        <p:txBody>
          <a:bodyPr>
            <a:normAutofit/>
          </a:bodyPr>
          <a:lstStyle/>
          <a:p>
            <a:pPr>
              <a:buClr>
                <a:srgbClr val="DD6909"/>
              </a:buClr>
              <a:buFont typeface="Arial" pitchFamily="34" charset="0"/>
              <a:buChar char="∕"/>
            </a:pPr>
            <a:r>
              <a:rPr lang="cs-CZ" dirty="0" smtClean="0"/>
              <a:t>na ústav nebo sociální družstvo (§ 3042)</a:t>
            </a:r>
          </a:p>
          <a:p>
            <a:pPr>
              <a:buClr>
                <a:srgbClr val="DD6909"/>
              </a:buClr>
              <a:buFont typeface="Arial" pitchFamily="34" charset="0"/>
              <a:buChar char="∕"/>
            </a:pPr>
            <a:r>
              <a:rPr lang="cs-CZ" dirty="0" smtClean="0"/>
              <a:t>možnost dána bez časového omezení</a:t>
            </a:r>
          </a:p>
          <a:p>
            <a:pPr>
              <a:buClr>
                <a:srgbClr val="DD6909"/>
              </a:buClr>
              <a:buFont typeface="Arial" pitchFamily="34" charset="0"/>
              <a:buChar char="∕"/>
            </a:pPr>
            <a:r>
              <a:rPr lang="cs-CZ" dirty="0" smtClean="0"/>
              <a:t>není upraveno v zákoně – je velmi obecně</a:t>
            </a:r>
          </a:p>
          <a:p>
            <a:pPr>
              <a:buClr>
                <a:srgbClr val="DD6909"/>
              </a:buClr>
              <a:buFont typeface="Arial" pitchFamily="34" charset="0"/>
              <a:buChar char="∕"/>
            </a:pPr>
            <a:r>
              <a:rPr lang="cs-CZ" dirty="0" smtClean="0"/>
              <a:t> nutno se vypořádat s právy členů (pokud na ústav)</a:t>
            </a:r>
          </a:p>
          <a:p>
            <a:pPr>
              <a:buClr>
                <a:srgbClr val="DD6909"/>
              </a:buClr>
              <a:buFont typeface="Arial" pitchFamily="34" charset="0"/>
              <a:buChar char="∕"/>
            </a:pPr>
            <a:r>
              <a:rPr lang="cs-CZ" dirty="0" smtClean="0"/>
              <a:t>---------------------------</a:t>
            </a:r>
          </a:p>
          <a:p>
            <a:pPr>
              <a:buClr>
                <a:srgbClr val="DD6909"/>
              </a:buClr>
              <a:buFont typeface="Arial" pitchFamily="34" charset="0"/>
              <a:buChar char="∕"/>
            </a:pPr>
            <a:r>
              <a:rPr lang="cs-CZ" dirty="0" smtClean="0"/>
              <a:t>Kdy vhodné?</a:t>
            </a:r>
          </a:p>
          <a:p>
            <a:pPr>
              <a:buClr>
                <a:srgbClr val="DD6909"/>
              </a:buClr>
              <a:buFont typeface="Arial" pitchFamily="34" charset="0"/>
              <a:buChar char="∕"/>
            </a:pPr>
            <a:r>
              <a:rPr lang="cs-CZ" dirty="0" smtClean="0"/>
              <a:t>Který orgán rozhoduje?</a:t>
            </a:r>
          </a:p>
          <a:p>
            <a:pPr>
              <a:buClr>
                <a:srgbClr val="DD6909"/>
              </a:buClr>
              <a:buFont typeface="Arial" pitchFamily="34" charset="0"/>
              <a:buChar char="∕"/>
            </a:pPr>
            <a:r>
              <a:rPr lang="cs-CZ" dirty="0" smtClean="0"/>
              <a:t>Jakou formu musí mít rozhodnutí i změně právní formy?</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smtClean="0"/>
              <a:t>Transformace na ústav</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VÝHODY:</a:t>
            </a:r>
          </a:p>
          <a:p>
            <a:pPr>
              <a:buNone/>
            </a:pPr>
            <a:r>
              <a:rPr lang="cs-CZ" dirty="0" smtClean="0"/>
              <a:t>+ Není-li nutná/vhodná členská základna </a:t>
            </a:r>
          </a:p>
          <a:p>
            <a:pPr>
              <a:buNone/>
            </a:pPr>
            <a:r>
              <a:rPr lang="cs-CZ" dirty="0" smtClean="0"/>
              <a:t>+/-Fundační základ(vždy nutný majetkový vklad)</a:t>
            </a:r>
          </a:p>
          <a:p>
            <a:pPr>
              <a:buNone/>
            </a:pPr>
            <a:r>
              <a:rPr lang="cs-CZ" dirty="0" smtClean="0"/>
              <a:t>+/- „centralistický způsob řízení“ – lze dosáhnout i v rámci vnitřní organizace spolku, tzv. spolky vůdcovského typu</a:t>
            </a:r>
          </a:p>
          <a:p>
            <a:pPr>
              <a:buNone/>
            </a:pPr>
            <a:r>
              <a:rPr lang="cs-CZ" dirty="0" smtClean="0"/>
              <a:t>+ Jednodušší pravidla pro fungování</a:t>
            </a:r>
          </a:p>
          <a:p>
            <a:pPr>
              <a:buNone/>
            </a:pPr>
            <a:r>
              <a:rPr lang="cs-CZ" dirty="0" smtClean="0"/>
              <a:t>+ provozování činnost užitečné společensky nebo hospodářsky</a:t>
            </a:r>
          </a:p>
          <a:p>
            <a:pPr>
              <a:buNone/>
            </a:pPr>
            <a:r>
              <a:rPr lang="cs-CZ" dirty="0" smtClean="0"/>
              <a:t>+/- Silné postavení zakladatele i za trvání existence ústavu(odlišuje ústav od ostatních fundací) </a:t>
            </a:r>
          </a:p>
          <a:p>
            <a:pPr>
              <a:buNone/>
            </a:pPr>
            <a:r>
              <a:rPr lang="cs-CZ" dirty="0" smtClean="0"/>
              <a:t>+ Není povinnost mít dozorčí radu</a:t>
            </a:r>
          </a:p>
          <a:p>
            <a:pPr>
              <a:buNone/>
            </a:pPr>
            <a:r>
              <a:rPr lang="cs-CZ" dirty="0" smtClean="0"/>
              <a:t>+ Podnikání přímé i „nepřímé“ (zejména formou majetkové účasti na podnikání jiných osob)</a:t>
            </a:r>
          </a:p>
          <a:p>
            <a:pPr>
              <a:buNone/>
            </a:pPr>
            <a:endParaRPr lang="cs-CZ" dirty="0" smtClean="0"/>
          </a:p>
          <a:p>
            <a:pPr>
              <a:buNone/>
            </a:pPr>
            <a:endParaRPr lang="cs-CZ" dirty="0" smtClean="0"/>
          </a:p>
          <a:p>
            <a:endParaRPr lang="cs-CZ" dirty="0" smtClean="0"/>
          </a:p>
          <a:p>
            <a:endParaRPr lang="cs-CZ" dirty="0"/>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56" y="692696"/>
            <a:ext cx="8501122" cy="857256"/>
          </a:xfrm>
        </p:spPr>
        <p:txBody>
          <a:bodyPr/>
          <a:lstStyle/>
          <a:p>
            <a:r>
              <a:rPr lang="en-US" dirty="0" err="1" smtClean="0"/>
              <a:t>Sociální</a:t>
            </a:r>
            <a:r>
              <a:rPr lang="en-US" dirty="0" smtClean="0"/>
              <a:t> </a:t>
            </a:r>
            <a:r>
              <a:rPr lang="en-US" dirty="0" err="1" smtClean="0"/>
              <a:t>družstvo</a:t>
            </a:r>
            <a:endParaRPr lang="en-US" dirty="0"/>
          </a:p>
        </p:txBody>
      </p:sp>
      <p:sp>
        <p:nvSpPr>
          <p:cNvPr id="7" name="Content Placeholder 6"/>
          <p:cNvSpPr>
            <a:spLocks noGrp="1"/>
          </p:cNvSpPr>
          <p:nvPr>
            <p:ph idx="1"/>
          </p:nvPr>
        </p:nvSpPr>
        <p:spPr/>
        <p:txBody>
          <a:bodyPr>
            <a:normAutofit fontScale="92500" lnSpcReduction="20000"/>
          </a:bodyPr>
          <a:lstStyle/>
          <a:p>
            <a:r>
              <a:rPr lang="en-US" dirty="0" err="1" smtClean="0"/>
              <a:t>Návrat</a:t>
            </a:r>
            <a:r>
              <a:rPr lang="en-US" dirty="0" smtClean="0"/>
              <a:t> </a:t>
            </a:r>
            <a:r>
              <a:rPr lang="en-US" dirty="0" err="1" smtClean="0"/>
              <a:t>ke</a:t>
            </a:r>
            <a:r>
              <a:rPr lang="en-US" dirty="0" smtClean="0"/>
              <a:t> </a:t>
            </a:r>
            <a:r>
              <a:rPr lang="en-US" dirty="0" err="1" smtClean="0"/>
              <a:t>kořenům</a:t>
            </a:r>
            <a:r>
              <a:rPr lang="en-US" dirty="0" smtClean="0"/>
              <a:t> </a:t>
            </a:r>
            <a:r>
              <a:rPr lang="en-US" dirty="0" err="1" smtClean="0"/>
              <a:t>idei</a:t>
            </a:r>
            <a:r>
              <a:rPr lang="en-US" dirty="0" smtClean="0"/>
              <a:t> </a:t>
            </a:r>
            <a:r>
              <a:rPr lang="en-US" dirty="0" err="1" smtClean="0"/>
              <a:t>družstevnictví</a:t>
            </a:r>
            <a:endParaRPr lang="en-US" dirty="0" smtClean="0"/>
          </a:p>
          <a:p>
            <a:r>
              <a:rPr lang="en-US" dirty="0" smtClean="0"/>
              <a:t>§ 758 ZOK</a:t>
            </a:r>
          </a:p>
          <a:p>
            <a:pPr lvl="1"/>
            <a:r>
              <a:rPr lang="en-US" dirty="0" err="1" smtClean="0"/>
              <a:t>Obecně</a:t>
            </a:r>
            <a:r>
              <a:rPr lang="en-US" dirty="0" smtClean="0"/>
              <a:t> </a:t>
            </a:r>
            <a:r>
              <a:rPr lang="en-US" dirty="0" err="1" smtClean="0"/>
              <a:t>prospěšná</a:t>
            </a:r>
            <a:r>
              <a:rPr lang="en-US" dirty="0" smtClean="0"/>
              <a:t> </a:t>
            </a:r>
            <a:r>
              <a:rPr lang="en-US" dirty="0" err="1" smtClean="0"/>
              <a:t>činnost</a:t>
            </a:r>
            <a:endParaRPr lang="en-US" dirty="0" smtClean="0"/>
          </a:p>
          <a:p>
            <a:pPr lvl="1"/>
            <a:r>
              <a:rPr lang="en-US" dirty="0" err="1" smtClean="0"/>
              <a:t>Za</a:t>
            </a:r>
            <a:r>
              <a:rPr lang="en-US" dirty="0" smtClean="0"/>
              <a:t> </a:t>
            </a:r>
            <a:r>
              <a:rPr lang="en-US" dirty="0" err="1" smtClean="0"/>
              <a:t>účelem</a:t>
            </a:r>
            <a:r>
              <a:rPr lang="en-US" dirty="0" smtClean="0"/>
              <a:t> </a:t>
            </a:r>
            <a:r>
              <a:rPr lang="en-US" dirty="0" err="1" smtClean="0"/>
              <a:t>integrace</a:t>
            </a:r>
            <a:r>
              <a:rPr lang="en-US" dirty="0" smtClean="0"/>
              <a:t> </a:t>
            </a:r>
            <a:r>
              <a:rPr lang="en-US" dirty="0" err="1" smtClean="0"/>
              <a:t>znevýhodněných</a:t>
            </a:r>
            <a:r>
              <a:rPr lang="en-US" dirty="0" smtClean="0"/>
              <a:t> </a:t>
            </a:r>
          </a:p>
          <a:p>
            <a:pPr lvl="1"/>
            <a:endParaRPr lang="en-US" dirty="0"/>
          </a:p>
          <a:p>
            <a:r>
              <a:rPr lang="en-US" dirty="0" err="1" smtClean="0"/>
              <a:t>Propojení</a:t>
            </a:r>
            <a:r>
              <a:rPr lang="en-US" dirty="0" smtClean="0"/>
              <a:t> </a:t>
            </a:r>
            <a:r>
              <a:rPr lang="en-US" dirty="0" err="1" smtClean="0"/>
              <a:t>členů</a:t>
            </a:r>
            <a:r>
              <a:rPr lang="en-US" dirty="0" smtClean="0"/>
              <a:t> </a:t>
            </a:r>
            <a:r>
              <a:rPr lang="en-US" dirty="0" err="1" smtClean="0"/>
              <a:t>družstva</a:t>
            </a:r>
            <a:r>
              <a:rPr lang="en-US" dirty="0" smtClean="0"/>
              <a:t> s </a:t>
            </a:r>
            <a:r>
              <a:rPr lang="en-US" dirty="0" err="1" smtClean="0"/>
              <a:t>prací</a:t>
            </a:r>
            <a:r>
              <a:rPr lang="en-US" dirty="0" smtClean="0"/>
              <a:t> pro </a:t>
            </a:r>
            <a:r>
              <a:rPr lang="en-US" dirty="0" err="1" smtClean="0"/>
              <a:t>družstvo</a:t>
            </a:r>
            <a:endParaRPr lang="en-US" dirty="0" smtClean="0"/>
          </a:p>
          <a:p>
            <a:r>
              <a:rPr lang="en-US" dirty="0" err="1" smtClean="0"/>
              <a:t>Družstevní</a:t>
            </a:r>
            <a:r>
              <a:rPr lang="en-US" dirty="0" smtClean="0"/>
              <a:t> </a:t>
            </a:r>
            <a:r>
              <a:rPr lang="en-US" dirty="0" err="1" smtClean="0"/>
              <a:t>demokracie</a:t>
            </a:r>
            <a:endParaRPr lang="en-US" dirty="0" smtClean="0"/>
          </a:p>
          <a:p>
            <a:r>
              <a:rPr lang="en-US" dirty="0" err="1" smtClean="0"/>
              <a:t>Omezení</a:t>
            </a:r>
            <a:r>
              <a:rPr lang="en-US" dirty="0" smtClean="0"/>
              <a:t> </a:t>
            </a:r>
            <a:r>
              <a:rPr lang="en-US" dirty="0" err="1" smtClean="0"/>
              <a:t>hospodaření</a:t>
            </a:r>
            <a:endParaRPr lang="cs-CZ" dirty="0" smtClean="0"/>
          </a:p>
          <a:p>
            <a:r>
              <a:rPr lang="cs-CZ" dirty="0" smtClean="0"/>
              <a:t>Omezená možnost osob, které mohou být členem</a:t>
            </a:r>
          </a:p>
          <a:p>
            <a:r>
              <a:rPr lang="cs-CZ" dirty="0" smtClean="0"/>
              <a:t>Zákaz převodu družstevního podílu</a:t>
            </a:r>
          </a:p>
          <a:p>
            <a:r>
              <a:rPr lang="en-US" dirty="0" err="1" smtClean="0"/>
              <a:t>Sdružení</a:t>
            </a:r>
            <a:r>
              <a:rPr lang="en-US" dirty="0" smtClean="0"/>
              <a:t> (</a:t>
            </a:r>
            <a:r>
              <a:rPr lang="en-US" dirty="0" err="1" smtClean="0"/>
              <a:t>spolek</a:t>
            </a:r>
            <a:r>
              <a:rPr lang="en-US" dirty="0" smtClean="0"/>
              <a:t>) se </a:t>
            </a:r>
            <a:r>
              <a:rPr lang="en-US" dirty="0" err="1" smtClean="0"/>
              <a:t>může</a:t>
            </a:r>
            <a:r>
              <a:rPr lang="en-US" dirty="0" smtClean="0"/>
              <a:t> </a:t>
            </a:r>
            <a:r>
              <a:rPr lang="en-US" dirty="0" err="1" smtClean="0"/>
              <a:t>na</a:t>
            </a:r>
            <a:r>
              <a:rPr lang="en-US" dirty="0" smtClean="0"/>
              <a:t> </a:t>
            </a:r>
            <a:r>
              <a:rPr lang="en-US" dirty="0" err="1" smtClean="0"/>
              <a:t>sociální</a:t>
            </a:r>
            <a:r>
              <a:rPr lang="en-US" dirty="0" smtClean="0"/>
              <a:t> </a:t>
            </a:r>
            <a:r>
              <a:rPr lang="en-US" dirty="0" err="1" smtClean="0"/>
              <a:t>družstvo</a:t>
            </a:r>
            <a:r>
              <a:rPr lang="en-US" dirty="0" smtClean="0"/>
              <a:t> </a:t>
            </a:r>
            <a:r>
              <a:rPr lang="cs-CZ" dirty="0" smtClean="0"/>
              <a:t>pře</a:t>
            </a:r>
            <a:r>
              <a:rPr lang="en-US" dirty="0" err="1" smtClean="0"/>
              <a:t>měnit</a:t>
            </a:r>
            <a:r>
              <a:rPr lang="cs-CZ" dirty="0" smtClean="0"/>
              <a:t> (§ 3045/1)</a:t>
            </a:r>
            <a:endParaRPr lang="en-US" dirty="0" smtClean="0"/>
          </a:p>
          <a:p>
            <a:pPr>
              <a:buNone/>
            </a:pPr>
            <a:endParaRPr lang="en-US" dirty="0" smtClean="0"/>
          </a:p>
        </p:txBody>
      </p:sp>
    </p:spTree>
    <p:extLst>
      <p:ext uri="{BB962C8B-B14F-4D97-AF65-F5344CB8AC3E}">
        <p14:creationId xmlns:p14="http://schemas.microsoft.com/office/powerpoint/2010/main" val="257288595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142984"/>
            <a:ext cx="8501122" cy="557824"/>
          </a:xfrm>
        </p:spPr>
        <p:txBody>
          <a:bodyPr/>
          <a:lstStyle/>
          <a:p>
            <a:r>
              <a:rPr lang="en-US" dirty="0" err="1" smtClean="0"/>
              <a:t>Spolková</a:t>
            </a:r>
            <a:r>
              <a:rPr lang="en-US" dirty="0" smtClean="0"/>
              <a:t> </a:t>
            </a:r>
            <a:r>
              <a:rPr lang="cs-CZ" dirty="0" smtClean="0"/>
              <a:t> rejstříková </a:t>
            </a:r>
            <a:r>
              <a:rPr lang="en-US" dirty="0" err="1" smtClean="0"/>
              <a:t>regulace</a:t>
            </a:r>
            <a:endParaRPr lang="en-US" dirty="0"/>
          </a:p>
        </p:txBody>
      </p:sp>
      <p:sp>
        <p:nvSpPr>
          <p:cNvPr id="5" name="Content Placeholder 4"/>
          <p:cNvSpPr>
            <a:spLocks noGrp="1"/>
          </p:cNvSpPr>
          <p:nvPr>
            <p:ph idx="1"/>
          </p:nvPr>
        </p:nvSpPr>
        <p:spPr/>
        <p:txBody>
          <a:bodyPr>
            <a:normAutofit fontScale="77500" lnSpcReduction="20000"/>
          </a:bodyPr>
          <a:lstStyle/>
          <a:p>
            <a:r>
              <a:rPr lang="en-US" dirty="0" err="1" smtClean="0"/>
              <a:t>Spolkový</a:t>
            </a:r>
            <a:r>
              <a:rPr lang="en-US" dirty="0" smtClean="0"/>
              <a:t> </a:t>
            </a:r>
            <a:r>
              <a:rPr lang="en-US" dirty="0" err="1" smtClean="0"/>
              <a:t>rejstřík</a:t>
            </a:r>
            <a:r>
              <a:rPr lang="en-US" dirty="0" smtClean="0"/>
              <a:t> je </a:t>
            </a:r>
            <a:r>
              <a:rPr lang="en-US" dirty="0" err="1" smtClean="0"/>
              <a:t>veřejný</a:t>
            </a:r>
            <a:r>
              <a:rPr lang="en-US" dirty="0" smtClean="0"/>
              <a:t> </a:t>
            </a:r>
            <a:r>
              <a:rPr lang="en-US" dirty="0" err="1" smtClean="0"/>
              <a:t>rejstřík</a:t>
            </a:r>
            <a:r>
              <a:rPr lang="cs-CZ" dirty="0" smtClean="0"/>
              <a:t> v zákoně č. 304/2013 Sb. o veřejných rejstřících právnických a fyzických osob a evidenci </a:t>
            </a:r>
            <a:r>
              <a:rPr lang="cs-CZ" dirty="0" err="1" smtClean="0"/>
              <a:t>svěřenských</a:t>
            </a:r>
            <a:r>
              <a:rPr lang="cs-CZ" dirty="0" smtClean="0"/>
              <a:t> fondů</a:t>
            </a:r>
            <a:endParaRPr lang="en-US" dirty="0" smtClean="0"/>
          </a:p>
          <a:p>
            <a:r>
              <a:rPr lang="en-US" dirty="0" err="1" smtClean="0"/>
              <a:t>Překl</a:t>
            </a:r>
            <a:r>
              <a:rPr lang="cs-CZ" dirty="0" smtClean="0"/>
              <a:t>opila se </a:t>
            </a:r>
            <a:r>
              <a:rPr lang="en-US" dirty="0" smtClean="0"/>
              <a:t>data</a:t>
            </a:r>
            <a:r>
              <a:rPr lang="cs-CZ" dirty="0"/>
              <a:t> </a:t>
            </a:r>
            <a:r>
              <a:rPr lang="cs-CZ" dirty="0" smtClean="0"/>
              <a:t>od MV</a:t>
            </a:r>
            <a:r>
              <a:rPr lang="en-US" dirty="0" smtClean="0"/>
              <a:t> (§ 126</a:t>
            </a:r>
            <a:r>
              <a:rPr lang="cs-CZ" dirty="0" smtClean="0"/>
              <a:t> </a:t>
            </a:r>
            <a:r>
              <a:rPr lang="cs-CZ" dirty="0" err="1" smtClean="0"/>
              <a:t>VeřRej</a:t>
            </a:r>
            <a:r>
              <a:rPr lang="en-US" dirty="0" smtClean="0"/>
              <a:t>)</a:t>
            </a:r>
            <a:r>
              <a:rPr lang="cs-CZ" dirty="0" smtClean="0"/>
              <a:t> – 80 tis. Spolků + 40 tis. Pobočných </a:t>
            </a:r>
            <a:endParaRPr lang="en-US" dirty="0" smtClean="0"/>
          </a:p>
          <a:p>
            <a:r>
              <a:rPr lang="en-US" dirty="0" err="1" smtClean="0"/>
              <a:t>Zájmová</a:t>
            </a:r>
            <a:r>
              <a:rPr lang="en-US" dirty="0" smtClean="0"/>
              <a:t> </a:t>
            </a:r>
            <a:r>
              <a:rPr lang="en-US" dirty="0" err="1" smtClean="0"/>
              <a:t>sdružení</a:t>
            </a:r>
            <a:r>
              <a:rPr lang="en-US" dirty="0" smtClean="0"/>
              <a:t> </a:t>
            </a:r>
            <a:r>
              <a:rPr lang="en-US" dirty="0" err="1" smtClean="0"/>
              <a:t>právnických</a:t>
            </a:r>
            <a:r>
              <a:rPr lang="en-US" dirty="0" smtClean="0"/>
              <a:t> </a:t>
            </a:r>
            <a:r>
              <a:rPr lang="en-US" dirty="0" err="1" smtClean="0"/>
              <a:t>osob</a:t>
            </a:r>
            <a:r>
              <a:rPr lang="en-US" dirty="0" smtClean="0"/>
              <a:t> se </a:t>
            </a:r>
            <a:r>
              <a:rPr lang="cs-CZ" dirty="0" smtClean="0"/>
              <a:t>zapisují</a:t>
            </a:r>
            <a:r>
              <a:rPr lang="en-US" dirty="0" smtClean="0"/>
              <a:t> do </a:t>
            </a:r>
            <a:r>
              <a:rPr lang="en-US" dirty="0" err="1" smtClean="0"/>
              <a:t>spolkového</a:t>
            </a:r>
            <a:r>
              <a:rPr lang="en-US" dirty="0" smtClean="0"/>
              <a:t> </a:t>
            </a:r>
            <a:r>
              <a:rPr lang="en-US" dirty="0" err="1" smtClean="0"/>
              <a:t>rejstříku</a:t>
            </a:r>
            <a:r>
              <a:rPr lang="cs-CZ" dirty="0" smtClean="0"/>
              <a:t> </a:t>
            </a:r>
            <a:endParaRPr lang="en-US" dirty="0"/>
          </a:p>
          <a:p>
            <a:r>
              <a:rPr lang="en-US" dirty="0" err="1" smtClean="0"/>
              <a:t>Princip</a:t>
            </a:r>
            <a:r>
              <a:rPr lang="en-US" dirty="0" smtClean="0"/>
              <a:t> publicity</a:t>
            </a:r>
            <a:r>
              <a:rPr lang="cs-CZ" dirty="0" smtClean="0"/>
              <a:t> (formální, materiální)</a:t>
            </a:r>
            <a:endParaRPr lang="en-US" dirty="0" smtClean="0"/>
          </a:p>
          <a:p>
            <a:r>
              <a:rPr lang="en-US" dirty="0" err="1" smtClean="0"/>
              <a:t>Notářský</a:t>
            </a:r>
            <a:r>
              <a:rPr lang="en-US" dirty="0" smtClean="0"/>
              <a:t> </a:t>
            </a:r>
            <a:r>
              <a:rPr lang="en-US" dirty="0" err="1" smtClean="0"/>
              <a:t>zápis</a:t>
            </a:r>
            <a:r>
              <a:rPr lang="en-US" dirty="0" smtClean="0"/>
              <a:t> a </a:t>
            </a:r>
            <a:r>
              <a:rPr lang="en-US" dirty="0" err="1" smtClean="0"/>
              <a:t>notářský</a:t>
            </a:r>
            <a:r>
              <a:rPr lang="en-US" dirty="0" smtClean="0"/>
              <a:t> </a:t>
            </a:r>
            <a:r>
              <a:rPr lang="en-US" dirty="0" err="1" smtClean="0"/>
              <a:t>vklad</a:t>
            </a:r>
            <a:endParaRPr lang="en-US" dirty="0" smtClean="0"/>
          </a:p>
          <a:p>
            <a:r>
              <a:rPr lang="en-US" dirty="0" err="1" smtClean="0"/>
              <a:t>Zapisují</a:t>
            </a:r>
            <a:r>
              <a:rPr lang="en-US" dirty="0" smtClean="0"/>
              <a:t> se (</a:t>
            </a:r>
            <a:r>
              <a:rPr lang="en-US" dirty="0" err="1" smtClean="0"/>
              <a:t>spolky</a:t>
            </a:r>
            <a:r>
              <a:rPr lang="en-US" dirty="0" smtClean="0"/>
              <a:t>, </a:t>
            </a:r>
            <a:r>
              <a:rPr lang="en-US" dirty="0" err="1" smtClean="0"/>
              <a:t>pobočné</a:t>
            </a:r>
            <a:r>
              <a:rPr lang="cs-CZ" dirty="0" smtClean="0"/>
              <a:t>, zájmová sdružení právnických osob, odborové organizace, organizace zaměstnavatelů</a:t>
            </a:r>
            <a:r>
              <a:rPr lang="en-US" dirty="0" smtClean="0"/>
              <a:t>)</a:t>
            </a:r>
          </a:p>
          <a:p>
            <a:pPr lvl="1"/>
            <a:r>
              <a:rPr lang="en-US" dirty="0" err="1" smtClean="0"/>
              <a:t>Činnost</a:t>
            </a:r>
            <a:r>
              <a:rPr lang="en-US" dirty="0" smtClean="0"/>
              <a:t>, </a:t>
            </a:r>
            <a:r>
              <a:rPr lang="en-US" dirty="0" err="1" smtClean="0"/>
              <a:t>statutární</a:t>
            </a:r>
            <a:r>
              <a:rPr lang="en-US" dirty="0" smtClean="0"/>
              <a:t> </a:t>
            </a:r>
            <a:r>
              <a:rPr lang="en-US" dirty="0" err="1" smtClean="0"/>
              <a:t>orgán</a:t>
            </a:r>
            <a:r>
              <a:rPr lang="en-US" dirty="0" smtClean="0"/>
              <a:t>, </a:t>
            </a:r>
            <a:r>
              <a:rPr lang="en-US" dirty="0" err="1" smtClean="0"/>
              <a:t>název</a:t>
            </a:r>
            <a:r>
              <a:rPr lang="en-US" dirty="0" smtClean="0"/>
              <a:t>, </a:t>
            </a:r>
          </a:p>
          <a:p>
            <a:pPr lvl="1"/>
            <a:r>
              <a:rPr lang="en-US" dirty="0" err="1" smtClean="0"/>
              <a:t>Vedlejší</a:t>
            </a:r>
            <a:r>
              <a:rPr lang="en-US" dirty="0" smtClean="0"/>
              <a:t> </a:t>
            </a:r>
            <a:r>
              <a:rPr lang="en-US" dirty="0" err="1" smtClean="0"/>
              <a:t>činnost</a:t>
            </a:r>
            <a:r>
              <a:rPr lang="cs-CZ" dirty="0" smtClean="0"/>
              <a:t> (podnikatelská)</a:t>
            </a:r>
            <a:r>
              <a:rPr lang="en-US" dirty="0" smtClean="0"/>
              <a:t>, </a:t>
            </a:r>
            <a:r>
              <a:rPr lang="en-US" dirty="0" err="1" smtClean="0"/>
              <a:t>označení</a:t>
            </a:r>
            <a:r>
              <a:rPr lang="en-US" dirty="0" smtClean="0"/>
              <a:t> </a:t>
            </a:r>
            <a:r>
              <a:rPr lang="en-US" dirty="0" err="1" smtClean="0"/>
              <a:t>nejvyššího</a:t>
            </a:r>
            <a:r>
              <a:rPr lang="en-US" dirty="0" smtClean="0"/>
              <a:t> </a:t>
            </a:r>
            <a:r>
              <a:rPr lang="en-US" dirty="0" err="1" smtClean="0"/>
              <a:t>orgánu</a:t>
            </a:r>
            <a:r>
              <a:rPr lang="en-US" dirty="0" smtClean="0"/>
              <a:t>, </a:t>
            </a:r>
            <a:r>
              <a:rPr lang="en-US" dirty="0" err="1" smtClean="0"/>
              <a:t>rozhodčí</a:t>
            </a:r>
            <a:r>
              <a:rPr lang="en-US" dirty="0" smtClean="0"/>
              <a:t> </a:t>
            </a:r>
            <a:r>
              <a:rPr lang="en-US" dirty="0" err="1" smtClean="0"/>
              <a:t>komise</a:t>
            </a:r>
            <a:r>
              <a:rPr lang="en-US" dirty="0" smtClean="0"/>
              <a:t>, </a:t>
            </a:r>
            <a:r>
              <a:rPr lang="en-US" dirty="0" err="1" smtClean="0"/>
              <a:t>pobočný</a:t>
            </a:r>
            <a:r>
              <a:rPr lang="en-US" dirty="0" smtClean="0"/>
              <a:t> </a:t>
            </a:r>
            <a:r>
              <a:rPr lang="en-US" dirty="0" err="1" smtClean="0"/>
              <a:t>spolek</a:t>
            </a:r>
            <a:endParaRPr lang="cs-CZ" dirty="0" smtClean="0"/>
          </a:p>
          <a:p>
            <a:pPr marL="128019" lvl="1" indent="0">
              <a:buNone/>
            </a:pPr>
            <a:r>
              <a:rPr lang="cs-CZ" dirty="0"/>
              <a:t> </a:t>
            </a:r>
            <a:r>
              <a:rPr lang="cs-CZ" dirty="0" smtClean="0"/>
              <a:t>Evidence skutečných majitelů - </a:t>
            </a:r>
            <a:r>
              <a:rPr lang="cs-CZ" dirty="0" err="1" smtClean="0"/>
              <a:t>VeřRej</a:t>
            </a:r>
            <a:endParaRPr lang="en-US" dirty="0"/>
          </a:p>
        </p:txBody>
      </p:sp>
    </p:spTree>
    <p:extLst>
      <p:ext uri="{BB962C8B-B14F-4D97-AF65-F5344CB8AC3E}">
        <p14:creationId xmlns:p14="http://schemas.microsoft.com/office/powerpoint/2010/main" val="851253624"/>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620688"/>
            <a:ext cx="8501122" cy="857256"/>
          </a:xfrm>
        </p:spPr>
        <p:txBody>
          <a:bodyPr/>
          <a:lstStyle/>
          <a:p>
            <a:r>
              <a:rPr lang="cs-CZ" dirty="0" smtClean="0"/>
              <a:t>Související literatura</a:t>
            </a:r>
            <a:endParaRPr lang="cs-CZ" dirty="0"/>
          </a:p>
        </p:txBody>
      </p:sp>
      <p:sp>
        <p:nvSpPr>
          <p:cNvPr id="3" name="Zástupný symbol pro obsah 2"/>
          <p:cNvSpPr>
            <a:spLocks noGrp="1"/>
          </p:cNvSpPr>
          <p:nvPr>
            <p:ph idx="1"/>
          </p:nvPr>
        </p:nvSpPr>
        <p:spPr/>
        <p:txBody>
          <a:bodyPr>
            <a:normAutofit fontScale="32500" lnSpcReduction="20000"/>
          </a:bodyPr>
          <a:lstStyle/>
          <a:p>
            <a:pPr>
              <a:buNone/>
            </a:pPr>
            <a:endParaRPr lang="cs-CZ" sz="4800" dirty="0" smtClean="0"/>
          </a:p>
          <a:p>
            <a:r>
              <a:rPr lang="cs-CZ" sz="4800" dirty="0" smtClean="0"/>
              <a:t>Benák, J. Záhumenský, D. Jak na spolkový rejstřík, </a:t>
            </a:r>
            <a:r>
              <a:rPr lang="cs-CZ" sz="4800" dirty="0" err="1" smtClean="0"/>
              <a:t>Grada</a:t>
            </a:r>
            <a:r>
              <a:rPr lang="cs-CZ" sz="4800" dirty="0" smtClean="0"/>
              <a:t>, 2015.</a:t>
            </a:r>
          </a:p>
          <a:p>
            <a:r>
              <a:rPr lang="cs-CZ" sz="4800" dirty="0" err="1" smtClean="0"/>
              <a:t>Brim</a:t>
            </a:r>
            <a:r>
              <a:rPr lang="cs-CZ" sz="4800" dirty="0" smtClean="0"/>
              <a:t>, L. Soudní přezkum rozhodnutí orgánů občanských sdružení. </a:t>
            </a:r>
            <a:r>
              <a:rPr lang="cs-CZ" sz="4800" i="1" dirty="0" smtClean="0"/>
              <a:t>Právník</a:t>
            </a:r>
            <a:r>
              <a:rPr lang="cs-CZ" sz="4800" dirty="0" smtClean="0"/>
              <a:t>. 2013, </a:t>
            </a:r>
            <a:r>
              <a:rPr lang="cs-CZ" sz="4800" dirty="0" err="1" smtClean="0"/>
              <a:t>roč</a:t>
            </a:r>
            <a:r>
              <a:rPr lang="cs-CZ" sz="4800" dirty="0" smtClean="0"/>
              <a:t>. 152, č. 5, s. 499-518.</a:t>
            </a:r>
          </a:p>
          <a:p>
            <a:r>
              <a:rPr lang="cs-CZ" sz="4800" dirty="0" smtClean="0"/>
              <a:t>David, L., Bílková, J., </a:t>
            </a:r>
            <a:r>
              <a:rPr lang="cs-CZ" sz="4800" dirty="0" err="1" smtClean="0"/>
              <a:t>Podivínová</a:t>
            </a:r>
            <a:r>
              <a:rPr lang="cs-CZ" sz="4800" dirty="0" smtClean="0"/>
              <a:t>, M. </a:t>
            </a:r>
            <a:r>
              <a:rPr lang="cs-CZ" sz="4800" i="1" dirty="0" smtClean="0"/>
              <a:t>Přehled judikatury. Soudní ochrana člena spolku, církve, politické strany</a:t>
            </a:r>
            <a:r>
              <a:rPr lang="cs-CZ" sz="4800" dirty="0" smtClean="0"/>
              <a:t>. Praha: </a:t>
            </a:r>
            <a:r>
              <a:rPr lang="cs-CZ" sz="4800" dirty="0" err="1" smtClean="0"/>
              <a:t>Wolters</a:t>
            </a:r>
            <a:r>
              <a:rPr lang="cs-CZ" sz="4800" dirty="0" smtClean="0"/>
              <a:t> </a:t>
            </a:r>
            <a:r>
              <a:rPr lang="cs-CZ" sz="4800" dirty="0" err="1" smtClean="0"/>
              <a:t>Kluwer</a:t>
            </a:r>
            <a:r>
              <a:rPr lang="cs-CZ" sz="4800" dirty="0" smtClean="0"/>
              <a:t>, 2011.</a:t>
            </a:r>
          </a:p>
          <a:p>
            <a:r>
              <a:rPr lang="cs-CZ" sz="4800" dirty="0" smtClean="0"/>
              <a:t>Lavický, P. a kol. </a:t>
            </a:r>
            <a:r>
              <a:rPr lang="cs-CZ" sz="4800" i="1" dirty="0" smtClean="0"/>
              <a:t>Občanský zákoník, Komentář § 1 – 654</a:t>
            </a:r>
            <a:r>
              <a:rPr lang="cs-CZ" sz="4800" dirty="0" smtClean="0"/>
              <a:t>. Praha: C. H. </a:t>
            </a:r>
            <a:r>
              <a:rPr lang="cs-CZ" sz="4800" dirty="0" err="1" smtClean="0"/>
              <a:t>Beck</a:t>
            </a:r>
            <a:r>
              <a:rPr lang="cs-CZ" sz="4800" dirty="0" smtClean="0"/>
              <a:t>, 2014.</a:t>
            </a:r>
          </a:p>
          <a:p>
            <a:pPr marL="0" indent="0">
              <a:buNone/>
            </a:pPr>
            <a:r>
              <a:rPr lang="cs-CZ" sz="4800" dirty="0" smtClean="0"/>
              <a:t>Hájková, A., </a:t>
            </a:r>
            <a:r>
              <a:rPr lang="cs-CZ" sz="4800" dirty="0" err="1" smtClean="0"/>
              <a:t>Nebuželská</a:t>
            </a:r>
            <a:r>
              <a:rPr lang="cs-CZ" sz="4800" dirty="0" smtClean="0"/>
              <a:t>, M., </a:t>
            </a:r>
            <a:r>
              <a:rPr lang="cs-CZ" sz="4800" dirty="0" err="1" smtClean="0"/>
              <a:t>Pavlok</a:t>
            </a:r>
            <a:r>
              <a:rPr lang="cs-CZ" sz="4800" dirty="0" smtClean="0"/>
              <a:t>, P. Spolky a spolkové právo, C.H. Beck, 2015.</a:t>
            </a:r>
          </a:p>
          <a:p>
            <a:r>
              <a:rPr lang="cs-CZ" sz="4800" b="1" dirty="0" smtClean="0"/>
              <a:t>Ronovská</a:t>
            </a:r>
            <a:r>
              <a:rPr lang="cs-CZ" sz="4800" b="1" dirty="0"/>
              <a:t>, K., Bílková, J., </a:t>
            </a:r>
            <a:r>
              <a:rPr lang="cs-CZ" sz="4800" b="1" dirty="0" err="1"/>
              <a:t>Vitoul</a:t>
            </a:r>
            <a:r>
              <a:rPr lang="cs-CZ" sz="4800" b="1" dirty="0"/>
              <a:t>, V. a kol. </a:t>
            </a:r>
            <a:r>
              <a:rPr lang="cs-CZ" sz="4800" b="1" i="1" dirty="0"/>
              <a:t>Nové spolkové právo v otázkách a odpovědích</a:t>
            </a:r>
            <a:r>
              <a:rPr lang="cs-CZ" sz="4800" b="1" dirty="0"/>
              <a:t>. Praha: </a:t>
            </a:r>
            <a:r>
              <a:rPr lang="cs-CZ" sz="4800" b="1" dirty="0" err="1"/>
              <a:t>Leges</a:t>
            </a:r>
            <a:r>
              <a:rPr lang="cs-CZ" sz="4800" b="1" dirty="0"/>
              <a:t>, 2014.</a:t>
            </a:r>
          </a:p>
          <a:p>
            <a:r>
              <a:rPr lang="cs-CZ" sz="4800" dirty="0" err="1" smtClean="0"/>
              <a:t>Telec</a:t>
            </a:r>
            <a:r>
              <a:rPr lang="cs-CZ" sz="4800" dirty="0" smtClean="0"/>
              <a:t>, I. </a:t>
            </a:r>
            <a:r>
              <a:rPr lang="cs-CZ" sz="4800" i="1" dirty="0" smtClean="0"/>
              <a:t>Spolkové právo</a:t>
            </a:r>
            <a:r>
              <a:rPr lang="cs-CZ" sz="4800" dirty="0" smtClean="0"/>
              <a:t>. Praha: C. H. </a:t>
            </a:r>
            <a:r>
              <a:rPr lang="cs-CZ" sz="4800" dirty="0" err="1" smtClean="0"/>
              <a:t>Beck</a:t>
            </a:r>
            <a:r>
              <a:rPr lang="cs-CZ" sz="4800" dirty="0" smtClean="0"/>
              <a:t>, 1998.</a:t>
            </a:r>
          </a:p>
          <a:p>
            <a:r>
              <a:rPr lang="cs-CZ" sz="4800" b="1" dirty="0" err="1" smtClean="0"/>
              <a:t>Telec</a:t>
            </a:r>
            <a:r>
              <a:rPr lang="cs-CZ" sz="4800" b="1" dirty="0" smtClean="0"/>
              <a:t>, I. Zásady nového spolkového práva. </a:t>
            </a:r>
            <a:r>
              <a:rPr lang="cs-CZ" sz="4800" b="1" i="1" dirty="0" smtClean="0"/>
              <a:t>Právní rozhledy</a:t>
            </a:r>
            <a:r>
              <a:rPr lang="cs-CZ" sz="4800" b="1" dirty="0" smtClean="0"/>
              <a:t>. 2013, </a:t>
            </a:r>
            <a:r>
              <a:rPr lang="cs-CZ" sz="4800" b="1" dirty="0" err="1" smtClean="0"/>
              <a:t>roč</a:t>
            </a:r>
            <a:r>
              <a:rPr lang="cs-CZ" sz="4800" b="1" dirty="0" smtClean="0"/>
              <a:t>. 21, č. 22, s. 763-766.</a:t>
            </a:r>
          </a:p>
          <a:p>
            <a:pPr>
              <a:buNone/>
            </a:pPr>
            <a:r>
              <a:rPr lang="cs-CZ" sz="4800" dirty="0" smtClean="0"/>
              <a:t> </a:t>
            </a:r>
          </a:p>
          <a:p>
            <a:pPr>
              <a:buNone/>
            </a:pPr>
            <a:endParaRPr lang="cs-CZ" dirty="0" smtClean="0"/>
          </a:p>
          <a:p>
            <a:endParaRPr lang="cs-CZ"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Obecná otázka: Limity autonomie vůle při ustavování PO</a:t>
            </a:r>
            <a:endParaRPr lang="cs-CZ" dirty="0"/>
          </a:p>
        </p:txBody>
      </p:sp>
      <p:sp>
        <p:nvSpPr>
          <p:cNvPr id="3" name="Zástupný symbol pro obsah 2"/>
          <p:cNvSpPr>
            <a:spLocks noGrp="1"/>
          </p:cNvSpPr>
          <p:nvPr>
            <p:ph idx="1"/>
          </p:nvPr>
        </p:nvSpPr>
        <p:spPr/>
        <p:txBody>
          <a:bodyPr/>
          <a:lstStyle/>
          <a:p>
            <a:r>
              <a:rPr lang="cs-CZ" dirty="0" smtClean="0"/>
              <a:t>Do jaké míry se lze odchýlit v ZPJ do zákona?</a:t>
            </a:r>
          </a:p>
          <a:p>
            <a:r>
              <a:rPr lang="cs-CZ" dirty="0" smtClean="0"/>
              <a:t>Jakou roli hraje, o jaký typ PO se jedná?</a:t>
            </a:r>
          </a:p>
          <a:p>
            <a:r>
              <a:rPr lang="cs-CZ" dirty="0" smtClean="0"/>
              <a:t>Je možné umožnit odchylku od zákona (obecné části OZ) např. u spolků, ale ne u např. akciové společnosti?</a:t>
            </a:r>
          </a:p>
          <a:p>
            <a:r>
              <a:rPr lang="cs-CZ" dirty="0" smtClean="0"/>
              <a:t>Jaké jsou následky porušení zákonného pravidla?</a:t>
            </a:r>
          </a:p>
          <a:p>
            <a:endParaRPr lang="cs-CZ" dirty="0"/>
          </a:p>
        </p:txBody>
      </p:sp>
    </p:spTree>
    <p:extLst>
      <p:ext uri="{BB962C8B-B14F-4D97-AF65-F5344CB8AC3E}">
        <p14:creationId xmlns:p14="http://schemas.microsoft.com/office/powerpoint/2010/main" val="1063583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východisko úvah</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defRPr/>
            </a:pPr>
            <a:r>
              <a:rPr lang="cs-CZ" b="1" dirty="0"/>
              <a:t>§ 1 odst. </a:t>
            </a:r>
            <a:r>
              <a:rPr lang="cs-CZ" b="1" dirty="0" smtClean="0"/>
              <a:t>2 OZ</a:t>
            </a:r>
            <a:endParaRPr lang="cs-CZ" i="1" dirty="0"/>
          </a:p>
          <a:p>
            <a:pPr marL="0" indent="0">
              <a:buNone/>
              <a:defRPr/>
            </a:pPr>
            <a:r>
              <a:rPr lang="cs-CZ" i="1" dirty="0"/>
              <a:t>Nezakazuje-li to zákon výslovně, mohou si osoby ujednat práva a povinnosti odchylně od zákona; zakázána jsou ujednání porušující </a:t>
            </a:r>
            <a:r>
              <a:rPr lang="cs-CZ" b="1" i="1" dirty="0"/>
              <a:t>dobré mravy</a:t>
            </a:r>
            <a:r>
              <a:rPr lang="cs-CZ" i="1" dirty="0"/>
              <a:t>, </a:t>
            </a:r>
            <a:r>
              <a:rPr lang="cs-CZ" b="1" i="1" dirty="0"/>
              <a:t>veřejný pořádek</a:t>
            </a:r>
            <a:r>
              <a:rPr lang="cs-CZ" i="1" dirty="0"/>
              <a:t> nebo </a:t>
            </a:r>
            <a:r>
              <a:rPr lang="cs-CZ" b="1" i="1" dirty="0"/>
              <a:t>právo týkající se postavení osob</a:t>
            </a:r>
            <a:r>
              <a:rPr lang="cs-CZ" i="1" dirty="0"/>
              <a:t>, včetně práva na ochranu osobnosti.</a:t>
            </a:r>
            <a:endParaRPr lang="cs-CZ" dirty="0"/>
          </a:p>
          <a:p>
            <a:pPr>
              <a:buFont typeface="Wingdings" charset="2"/>
              <a:buChar char="§"/>
              <a:defRPr/>
            </a:pPr>
            <a:r>
              <a:rPr lang="cs-CZ" dirty="0" smtClean="0"/>
              <a:t>Tzv</a:t>
            </a:r>
            <a:r>
              <a:rPr lang="cs-CZ" dirty="0"/>
              <a:t>. </a:t>
            </a:r>
            <a:r>
              <a:rPr lang="cs-CZ" dirty="0" smtClean="0"/>
              <a:t>„</a:t>
            </a:r>
            <a:r>
              <a:rPr lang="cs-CZ" b="1" dirty="0" smtClean="0"/>
              <a:t>statusové otázky“ </a:t>
            </a:r>
            <a:r>
              <a:rPr lang="cs-CZ" dirty="0"/>
              <a:t>týkající se postavení právnických osob</a:t>
            </a:r>
          </a:p>
          <a:p>
            <a:pPr marL="0" indent="0">
              <a:buNone/>
              <a:defRPr/>
            </a:pPr>
            <a:r>
              <a:rPr lang="cs-CZ" b="1" dirty="0" smtClean="0"/>
              <a:t> 574 OZ </a:t>
            </a:r>
          </a:p>
          <a:p>
            <a:pPr marL="0" indent="0">
              <a:buNone/>
              <a:defRPr/>
            </a:pPr>
            <a:r>
              <a:rPr lang="cs-CZ" i="1" dirty="0" smtClean="0"/>
              <a:t>Na právní jednání je třeba hledět spíše jako na platné než na neplatné.</a:t>
            </a:r>
            <a:endParaRPr lang="cs-CZ" i="1" dirty="0"/>
          </a:p>
          <a:p>
            <a:pPr marL="0" indent="0">
              <a:buNone/>
              <a:defRPr/>
            </a:pPr>
            <a:r>
              <a:rPr lang="cs-CZ" b="1" dirty="0"/>
              <a:t>§ 580 odst. 1 </a:t>
            </a:r>
            <a:r>
              <a:rPr lang="cs-CZ" b="1" dirty="0" smtClean="0"/>
              <a:t>OZ</a:t>
            </a:r>
            <a:endParaRPr lang="cs-CZ" b="1" dirty="0"/>
          </a:p>
          <a:p>
            <a:pPr marL="0" indent="0">
              <a:buNone/>
              <a:defRPr/>
            </a:pPr>
            <a:r>
              <a:rPr lang="cs-CZ" i="1" dirty="0"/>
              <a:t>Neplatné je právní jednání, které se příčí dobrým mravům, jakož i právní jednání, které odporuje zákonu, pokud to smysl a účel zákona vyžaduje</a:t>
            </a:r>
            <a:r>
              <a:rPr lang="cs-CZ" i="1" dirty="0" smtClean="0"/>
              <a:t>.</a:t>
            </a:r>
          </a:p>
          <a:p>
            <a:pPr marL="0" indent="0">
              <a:buNone/>
              <a:defRPr/>
            </a:pPr>
            <a:r>
              <a:rPr lang="cs-CZ" b="1" dirty="0" smtClean="0"/>
              <a:t>§ 588 OZ</a:t>
            </a:r>
          </a:p>
          <a:p>
            <a:pPr marL="0" indent="0">
              <a:buNone/>
              <a:defRPr/>
            </a:pPr>
            <a:r>
              <a:rPr lang="cs-CZ" dirty="0" smtClean="0"/>
              <a:t>Soud přihlédne i bez návrhu k neplatnosti právního jednání, které se zjevně příčí dobrým mravům, anebo které odporuje zákonu a zjevně narušuje veřejný pořádek….</a:t>
            </a:r>
          </a:p>
          <a:p>
            <a:pPr marL="0" indent="0">
              <a:buNone/>
              <a:defRPr/>
            </a:pPr>
            <a:endParaRPr lang="cs-CZ" i="1" dirty="0"/>
          </a:p>
          <a:p>
            <a:endParaRPr lang="cs-CZ" dirty="0"/>
          </a:p>
        </p:txBody>
      </p:sp>
    </p:spTree>
    <p:extLst>
      <p:ext uri="{BB962C8B-B14F-4D97-AF65-F5344CB8AC3E}">
        <p14:creationId xmlns:p14="http://schemas.microsoft.com/office/powerpoint/2010/main" val="94414610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u jednotlivých typů po kogentní („status“)?</a:t>
            </a:r>
            <a:endParaRPr lang="cs-CZ" dirty="0"/>
          </a:p>
        </p:txBody>
      </p:sp>
      <p:sp>
        <p:nvSpPr>
          <p:cNvPr id="3" name="Zástupný symbol pro obsah 2"/>
          <p:cNvSpPr>
            <a:spLocks noGrp="1"/>
          </p:cNvSpPr>
          <p:nvPr>
            <p:ph idx="1"/>
          </p:nvPr>
        </p:nvSpPr>
        <p:spPr/>
        <p:txBody>
          <a:bodyPr>
            <a:normAutofit fontScale="85000" lnSpcReduction="10000"/>
          </a:bodyPr>
          <a:lstStyle/>
          <a:p>
            <a:pPr>
              <a:buFont typeface="Arial" panose="020B0604020202020204" pitchFamily="34" charset="0"/>
              <a:buChar char="•"/>
            </a:pPr>
            <a:r>
              <a:rPr lang="cs-CZ" altLang="cs-CZ" dirty="0" smtClean="0"/>
              <a:t>Problém vymezení “základních znaků“ v rámci abstraktního pojetí podstaty/povahy určité právnické osoby (rozdíl u jednotlivých typů právnických osob)</a:t>
            </a:r>
          </a:p>
          <a:p>
            <a:pPr marL="0" indent="0">
              <a:buNone/>
            </a:pPr>
            <a:r>
              <a:rPr lang="cs-CZ" altLang="cs-CZ" dirty="0"/>
              <a:t> </a:t>
            </a:r>
            <a:r>
              <a:rPr lang="cs-CZ" altLang="cs-CZ" dirty="0" smtClean="0"/>
              <a:t>vzájemně prospěšný spolek x akciová společnost kótovaná na burze </a:t>
            </a:r>
          </a:p>
          <a:p>
            <a:pPr>
              <a:buFont typeface="Arial" panose="020B0604020202020204" pitchFamily="34" charset="0"/>
              <a:buChar char="•"/>
            </a:pPr>
            <a:r>
              <a:rPr lang="cs-CZ" altLang="cs-CZ" dirty="0" smtClean="0"/>
              <a:t>Překonaný názor: všechno kogentní (změna paradigmatu)</a:t>
            </a:r>
          </a:p>
          <a:p>
            <a:pPr>
              <a:buFont typeface="Arial" panose="020B0604020202020204" pitchFamily="34" charset="0"/>
              <a:buChar char="•"/>
            </a:pPr>
            <a:r>
              <a:rPr lang="cs-CZ" altLang="cs-CZ" dirty="0" smtClean="0"/>
              <a:t>Pouze „tvrdé jádro“ – právní osobnost, vznik a zánik PO, typy PO, přeměny PO</a:t>
            </a:r>
          </a:p>
          <a:p>
            <a:r>
              <a:rPr lang="cs-CZ" altLang="cs-CZ" dirty="0" smtClean="0"/>
              <a:t>Další názory:</a:t>
            </a:r>
          </a:p>
          <a:p>
            <a:pPr lvl="1"/>
            <a:r>
              <a:rPr lang="cs-CZ" altLang="cs-CZ" dirty="0" smtClean="0"/>
              <a:t>vnitřní struktura orgánů, jejich působnost a pravidla jednání</a:t>
            </a:r>
          </a:p>
          <a:p>
            <a:pPr lvl="1"/>
            <a:r>
              <a:rPr lang="cs-CZ" altLang="cs-CZ" dirty="0" smtClean="0"/>
              <a:t>základní organizační struktura</a:t>
            </a:r>
          </a:p>
          <a:p>
            <a:pPr lvl="1"/>
            <a:r>
              <a:rPr lang="cs-CZ" altLang="cs-CZ" dirty="0" smtClean="0"/>
              <a:t>právní podstata/povaha právnické osoby</a:t>
            </a:r>
          </a:p>
          <a:p>
            <a:pPr marL="342900" lvl="1" indent="0">
              <a:buNone/>
            </a:pPr>
            <a:endParaRPr lang="cs-CZ" altLang="cs-CZ" dirty="0" smtClean="0"/>
          </a:p>
          <a:p>
            <a:r>
              <a:rPr lang="cs-CZ" dirty="0" smtClean="0"/>
              <a:t>Ochrana společníků, ochrana práv třetích osob?</a:t>
            </a:r>
            <a:endParaRPr lang="cs-CZ" dirty="0"/>
          </a:p>
        </p:txBody>
      </p:sp>
    </p:spTree>
    <p:extLst>
      <p:ext uri="{BB962C8B-B14F-4D97-AF65-F5344CB8AC3E}">
        <p14:creationId xmlns:p14="http://schemas.microsoft.com/office/powerpoint/2010/main" val="230689239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404664"/>
            <a:ext cx="8501122" cy="1152128"/>
          </a:xfrm>
        </p:spPr>
        <p:txBody>
          <a:bodyPr/>
          <a:lstStyle/>
          <a:p>
            <a:r>
              <a:rPr lang="cs-CZ" dirty="0" smtClean="0"/>
              <a:t>„STATUS“ V JUDIKATUŘE NS – dosud neujasněnost</a:t>
            </a:r>
            <a:endParaRPr lang="cs-CZ" dirty="0"/>
          </a:p>
        </p:txBody>
      </p:sp>
      <p:sp>
        <p:nvSpPr>
          <p:cNvPr id="2" name="Zástupný symbol pro obsah 1"/>
          <p:cNvSpPr>
            <a:spLocks noGrp="1"/>
          </p:cNvSpPr>
          <p:nvPr>
            <p:ph idx="1"/>
          </p:nvPr>
        </p:nvSpPr>
        <p:spPr>
          <a:xfrm>
            <a:off x="428596" y="1556792"/>
            <a:ext cx="8285168" cy="4896544"/>
          </a:xfrm>
        </p:spPr>
        <p:txBody>
          <a:bodyPr>
            <a:normAutofit fontScale="70000" lnSpcReduction="20000"/>
          </a:bodyPr>
          <a:lstStyle/>
          <a:p>
            <a:pPr>
              <a:buFont typeface="Arial" panose="020B0604020202020204" pitchFamily="34" charset="0"/>
              <a:buChar char="•"/>
            </a:pPr>
            <a:r>
              <a:rPr lang="cs-CZ" dirty="0" smtClean="0"/>
              <a:t> spádové pravidlo </a:t>
            </a:r>
            <a:r>
              <a:rPr lang="cs-CZ" u="sng" dirty="0" smtClean="0"/>
              <a:t>ve prospěch </a:t>
            </a:r>
            <a:r>
              <a:rPr lang="cs-CZ" u="sng" dirty="0" err="1" smtClean="0"/>
              <a:t>dispozitivity</a:t>
            </a:r>
            <a:r>
              <a:rPr lang="cs-CZ" u="sng" dirty="0" smtClean="0"/>
              <a:t> norem </a:t>
            </a:r>
            <a:r>
              <a:rPr lang="cs-CZ" dirty="0" smtClean="0"/>
              <a:t>převážilo – NEPOCHYBNÉ!</a:t>
            </a:r>
          </a:p>
          <a:p>
            <a:pPr>
              <a:buFont typeface="Arial" panose="020B0604020202020204" pitchFamily="34" charset="0"/>
              <a:buChar char="•"/>
            </a:pPr>
            <a:r>
              <a:rPr lang="cs-CZ" dirty="0" smtClean="0"/>
              <a:t> </a:t>
            </a:r>
            <a:r>
              <a:rPr lang="cs-CZ" u="sng" dirty="0" smtClean="0"/>
              <a:t>zatím ne zcela jasné</a:t>
            </a:r>
          </a:p>
          <a:p>
            <a:pPr>
              <a:buFont typeface="Arial" panose="020B0604020202020204" pitchFamily="34" charset="0"/>
              <a:buChar char="•"/>
            </a:pPr>
            <a:r>
              <a:rPr lang="cs-CZ" u="sng" dirty="0" smtClean="0"/>
              <a:t>Rozdíly mezi jednotlivými typy právnických osob</a:t>
            </a:r>
          </a:p>
          <a:p>
            <a:pPr>
              <a:buFont typeface="Arial" panose="020B0604020202020204" pitchFamily="34" charset="0"/>
              <a:buChar char="•"/>
            </a:pPr>
            <a:r>
              <a:rPr lang="cs-CZ" dirty="0" smtClean="0"/>
              <a:t>U obchodních korporací viz </a:t>
            </a:r>
          </a:p>
          <a:p>
            <a:pPr marL="0" indent="0">
              <a:buNone/>
            </a:pPr>
            <a:r>
              <a:rPr lang="pl-PL" b="1" dirty="0" smtClean="0"/>
              <a:t>NS </a:t>
            </a:r>
            <a:r>
              <a:rPr lang="pl-PL" b="1" dirty="0"/>
              <a:t>29 Cdo 387/2016 ze dne 31. 10. 2017 </a:t>
            </a:r>
            <a:r>
              <a:rPr lang="pl-PL" dirty="0" smtClean="0"/>
              <a:t>-</a:t>
            </a:r>
            <a:r>
              <a:rPr lang="cs-CZ" altLang="cs-CZ" dirty="0"/>
              <a:t> Společné jednání prokuristy a člena statutárního orgánu není přípustným způsobem </a:t>
            </a:r>
            <a:r>
              <a:rPr lang="cs-CZ" altLang="cs-CZ" dirty="0" smtClean="0"/>
              <a:t>zastupování</a:t>
            </a:r>
          </a:p>
          <a:p>
            <a:pPr marL="0" indent="0">
              <a:buNone/>
            </a:pPr>
            <a:r>
              <a:rPr lang="cs-CZ" altLang="cs-CZ" dirty="0" smtClean="0"/>
              <a:t> „</a:t>
            </a:r>
            <a:r>
              <a:rPr lang="cs-CZ" altLang="cs-CZ" u="sng" dirty="0" smtClean="0"/>
              <a:t>Právní </a:t>
            </a:r>
            <a:r>
              <a:rPr lang="cs-CZ" altLang="cs-CZ" u="sng" dirty="0"/>
              <a:t>úprava statutárního orgánu </a:t>
            </a:r>
            <a:r>
              <a:rPr lang="cs-CZ" altLang="cs-CZ" dirty="0"/>
              <a:t>(tj. určení, který z orgánů právnické osoby je statutárním a jak se vytváří), </a:t>
            </a:r>
            <a:r>
              <a:rPr lang="cs-CZ" altLang="cs-CZ" u="sng" dirty="0"/>
              <a:t>stejně jako úprava způsobu, jakým členové statutárního orgánu právně jednají za právnickou osobu (jak ji zastupují), spadá do kategorie práva týkajícího se postavení osob ve smyslu § 1 odst. 2 </a:t>
            </a:r>
            <a:r>
              <a:rPr lang="cs-CZ" altLang="cs-CZ" u="sng" dirty="0" smtClean="0"/>
              <a:t>o. </a:t>
            </a:r>
            <a:r>
              <a:rPr lang="cs-CZ" altLang="cs-CZ" u="sng" dirty="0"/>
              <a:t>z</a:t>
            </a:r>
            <a:r>
              <a:rPr lang="cs-CZ" altLang="cs-CZ" u="sng" dirty="0" smtClean="0"/>
              <a:t>.“</a:t>
            </a:r>
            <a:endParaRPr lang="cs-CZ" altLang="cs-CZ" u="sng" dirty="0"/>
          </a:p>
          <a:p>
            <a:pPr>
              <a:buFont typeface="Arial" panose="020B0604020202020204" pitchFamily="34" charset="0"/>
              <a:buChar char="•"/>
            </a:pPr>
            <a:r>
              <a:rPr lang="cs-CZ" dirty="0" smtClean="0"/>
              <a:t>Liberalizační tendence?</a:t>
            </a:r>
          </a:p>
          <a:p>
            <a:pPr marL="0" indent="0">
              <a:buNone/>
            </a:pPr>
            <a:r>
              <a:rPr lang="cs-CZ" dirty="0" smtClean="0"/>
              <a:t>IN DUBIO MITIUS (</a:t>
            </a:r>
            <a:r>
              <a:rPr lang="cs-CZ" b="1" dirty="0" smtClean="0"/>
              <a:t>29 </a:t>
            </a:r>
            <a:r>
              <a:rPr lang="cs-CZ" b="1" dirty="0" err="1" smtClean="0"/>
              <a:t>Cdo</a:t>
            </a:r>
            <a:r>
              <a:rPr lang="cs-CZ" b="1" dirty="0" smtClean="0"/>
              <a:t> 4197/2015, R 45/2018</a:t>
            </a:r>
            <a:r>
              <a:rPr lang="cs-CZ" dirty="0" smtClean="0"/>
              <a:t>) – k formě ZPJ ústavu</a:t>
            </a:r>
          </a:p>
          <a:p>
            <a:pPr marL="0" indent="0">
              <a:buNone/>
            </a:pPr>
            <a:r>
              <a:rPr lang="cs-CZ" dirty="0"/>
              <a:t>Zásadně platí, že je-li k dispozici více výkladů právní normy, je třeba volit ten, který vůbec (resp. co nejméně) zasahuje do toho kterého základního práva či svobody; tento přístup přitom není omezen pouze na oblast veřejného práva (srov. nález Ústavního soudu ze dne 10. 1. 2017, </a:t>
            </a:r>
            <a:r>
              <a:rPr lang="cs-CZ" dirty="0" err="1"/>
              <a:t>sp</a:t>
            </a:r>
            <a:r>
              <a:rPr lang="cs-CZ" dirty="0"/>
              <a:t>. zn. </a:t>
            </a:r>
            <a:r>
              <a:rPr lang="cs-CZ" dirty="0">
                <a:hlinkClick r:id="rId3"/>
              </a:rPr>
              <a:t>III. ÚS 3701/15</a:t>
            </a:r>
            <a:r>
              <a:rPr lang="cs-CZ" dirty="0"/>
              <a:t>).</a:t>
            </a:r>
            <a:endParaRPr lang="cs-CZ" i="1" dirty="0"/>
          </a:p>
          <a:p>
            <a:pPr marL="0" indent="0">
              <a:buNone/>
            </a:pPr>
            <a:r>
              <a:rPr lang="cs-CZ" dirty="0" smtClean="0"/>
              <a:t>LIBERALIZUJÍCÍ TENDENCE U FUNDACÍ ( </a:t>
            </a:r>
            <a:r>
              <a:rPr lang="cs-CZ" b="1" dirty="0" smtClean="0"/>
              <a:t>29 </a:t>
            </a:r>
            <a:r>
              <a:rPr lang="cs-CZ" b="1" dirty="0" err="1" smtClean="0"/>
              <a:t>Cdo</a:t>
            </a:r>
            <a:r>
              <a:rPr lang="cs-CZ" b="1" dirty="0" smtClean="0"/>
              <a:t> 3225/2016</a:t>
            </a:r>
            <a:r>
              <a:rPr lang="cs-CZ" dirty="0" smtClean="0"/>
              <a:t>) – změny ZPJ NF</a:t>
            </a:r>
          </a:p>
          <a:p>
            <a:pPr marL="0" indent="0">
              <a:buNone/>
            </a:pPr>
            <a:endParaRPr lang="cs-CZ" dirty="0"/>
          </a:p>
        </p:txBody>
      </p:sp>
    </p:spTree>
    <p:extLst>
      <p:ext uri="{BB962C8B-B14F-4D97-AF65-F5344CB8AC3E}">
        <p14:creationId xmlns:p14="http://schemas.microsoft.com/office/powerpoint/2010/main" val="222504081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485816"/>
          </a:xfrm>
        </p:spPr>
        <p:txBody>
          <a:bodyPr/>
          <a:lstStyle/>
          <a:p>
            <a:r>
              <a:rPr lang="cs-CZ" dirty="0" smtClean="0"/>
              <a:t>Co je při regulaci spolků kogentní?</a:t>
            </a:r>
            <a:endParaRPr lang="cs-CZ" dirty="0"/>
          </a:p>
        </p:txBody>
      </p:sp>
      <p:sp>
        <p:nvSpPr>
          <p:cNvPr id="3" name="Zástupný symbol pro obsah 2"/>
          <p:cNvSpPr>
            <a:spLocks noGrp="1"/>
          </p:cNvSpPr>
          <p:nvPr>
            <p:ph idx="1"/>
          </p:nvPr>
        </p:nvSpPr>
        <p:spPr/>
        <p:txBody>
          <a:bodyPr>
            <a:normAutofit lnSpcReduction="10000"/>
          </a:bodyPr>
          <a:lstStyle/>
          <a:p>
            <a:pPr>
              <a:buFont typeface="Courier New" panose="02070309020205020404" pitchFamily="49" charset="0"/>
              <a:buChar char="o"/>
            </a:pPr>
            <a:r>
              <a:rPr lang="cs-CZ" u="sng" dirty="0" smtClean="0"/>
              <a:t> principy </a:t>
            </a:r>
            <a:r>
              <a:rPr lang="cs-CZ" u="sng" dirty="0"/>
              <a:t>spolkového práva, </a:t>
            </a:r>
            <a:r>
              <a:rPr lang="cs-CZ" dirty="0"/>
              <a:t>jakož </a:t>
            </a:r>
            <a:r>
              <a:rPr lang="cs-CZ" u="sng" dirty="0"/>
              <a:t>i soukromého práva </a:t>
            </a:r>
            <a:r>
              <a:rPr lang="cs-CZ" dirty="0"/>
              <a:t>(svoboda ustavení a členství ve spolku, korporační loajalita atd</a:t>
            </a:r>
            <a:r>
              <a:rPr lang="cs-CZ" dirty="0" smtClean="0"/>
              <a:t>.);</a:t>
            </a:r>
          </a:p>
          <a:p>
            <a:pPr>
              <a:buFont typeface="Courier New" panose="02070309020205020404" pitchFamily="49" charset="0"/>
              <a:buChar char="o"/>
            </a:pPr>
            <a:r>
              <a:rPr lang="cs-CZ" u="sng" dirty="0" smtClean="0"/>
              <a:t> vymezení spolku jako samostatného subjektu </a:t>
            </a:r>
            <a:r>
              <a:rPr lang="cs-CZ" u="sng" dirty="0"/>
              <a:t>práva </a:t>
            </a:r>
            <a:r>
              <a:rPr lang="cs-CZ" dirty="0"/>
              <a:t>(jeho právní </a:t>
            </a:r>
            <a:r>
              <a:rPr lang="cs-CZ" dirty="0" smtClean="0"/>
              <a:t>osobnost) - </a:t>
            </a:r>
            <a:r>
              <a:rPr lang="cs-CZ" dirty="0"/>
              <a:t>název, sídlo, účel (vč. zakázaných účelů), </a:t>
            </a:r>
            <a:r>
              <a:rPr lang="cs-CZ" dirty="0" smtClean="0"/>
              <a:t>dvoufázový </a:t>
            </a:r>
            <a:r>
              <a:rPr lang="cs-CZ" dirty="0"/>
              <a:t>proces vzniku a zániku spolku (vč. </a:t>
            </a:r>
            <a:r>
              <a:rPr lang="cs-CZ" dirty="0" smtClean="0"/>
              <a:t>likvidace a přeměn</a:t>
            </a:r>
            <a:r>
              <a:rPr lang="cs-CZ" dirty="0"/>
              <a:t>), zastupování statutárním orgánem spolku, zákonem stanovený standard péče řádného hospodáře volených orgánů </a:t>
            </a:r>
            <a:r>
              <a:rPr lang="cs-CZ" dirty="0" smtClean="0"/>
              <a:t>spolku, deliktní </a:t>
            </a:r>
            <a:r>
              <a:rPr lang="cs-CZ" dirty="0"/>
              <a:t>způsobilost spolku</a:t>
            </a:r>
            <a:r>
              <a:rPr lang="cs-CZ" dirty="0" smtClean="0"/>
              <a:t>;</a:t>
            </a:r>
          </a:p>
          <a:p>
            <a:pPr>
              <a:buFont typeface="Courier New" panose="02070309020205020404" pitchFamily="49" charset="0"/>
              <a:buChar char="o"/>
            </a:pPr>
            <a:r>
              <a:rPr lang="cs-CZ" u="sng" dirty="0" smtClean="0"/>
              <a:t>„</a:t>
            </a:r>
            <a:r>
              <a:rPr lang="cs-CZ" u="sng" dirty="0"/>
              <a:t>minimální standard“ ochrany členům spolku</a:t>
            </a:r>
            <a:r>
              <a:rPr lang="cs-CZ" dirty="0"/>
              <a:t> (vč. ochrany soudní).</a:t>
            </a:r>
          </a:p>
          <a:p>
            <a:pPr marL="0" indent="0">
              <a:buNone/>
            </a:pPr>
            <a:endParaRPr lang="cs-CZ" dirty="0"/>
          </a:p>
        </p:txBody>
      </p:sp>
    </p:spTree>
    <p:extLst>
      <p:ext uri="{BB962C8B-B14F-4D97-AF65-F5344CB8AC3E}">
        <p14:creationId xmlns:p14="http://schemas.microsoft.com/office/powerpoint/2010/main" val="3906361212"/>
      </p:ext>
    </p:extLst>
  </p:cSld>
  <p:clrMapOvr>
    <a:masterClrMapping/>
  </p:clrMapOvr>
  <p:transition>
    <p:fade/>
  </p:transition>
</p:sld>
</file>

<file path=ppt/theme/theme1.xml><?xml version="1.0" encoding="utf-8"?>
<a:theme xmlns:a="http://schemas.openxmlformats.org/drawingml/2006/main" name="PRKPartners_prezentace_template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16666</TotalTime>
  <Words>4840</Words>
  <Application>Microsoft Office PowerPoint</Application>
  <PresentationFormat>Předvádění na obrazovce (4:3)</PresentationFormat>
  <Paragraphs>365</Paragraphs>
  <Slides>40</Slides>
  <Notes>14</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40</vt:i4>
      </vt:variant>
    </vt:vector>
  </HeadingPairs>
  <TitlesOfParts>
    <vt:vector size="47" baseType="lpstr">
      <vt:lpstr>Arial</vt:lpstr>
      <vt:lpstr>Calibri</vt:lpstr>
      <vt:lpstr>Courier New</vt:lpstr>
      <vt:lpstr>Tahoma</vt:lpstr>
      <vt:lpstr>Wingdings</vt:lpstr>
      <vt:lpstr>PRKPartners_prezentace_template_FINAL</vt:lpstr>
      <vt:lpstr>Motiv1</vt:lpstr>
      <vt:lpstr>Nové spolkové právo (vybrané aktuální otázky)    </vt:lpstr>
      <vt:lpstr>Korporace</vt:lpstr>
      <vt:lpstr>Spolek v OZ</vt:lpstr>
      <vt:lpstr>Spolková  rejstříková regulace</vt:lpstr>
      <vt:lpstr>Obecná otázka: Limity autonomie vůle při ustavování PO</vt:lpstr>
      <vt:lpstr>Základní východisko úvah</vt:lpstr>
      <vt:lpstr>Co je  u jednotlivých typů po kogentní („status“)?</vt:lpstr>
      <vt:lpstr>„STATUS“ V JUDIKATUŘE NS – dosud neujasněnost</vt:lpstr>
      <vt:lpstr>Co je při regulaci spolků kogentní?</vt:lpstr>
      <vt:lpstr>Zásady spolkového práva</vt:lpstr>
      <vt:lpstr> Právní úprava SPOLKŮ DE LEGE LATA</vt:lpstr>
      <vt:lpstr>Ústavněprávní základy – související judikatura</vt:lpstr>
      <vt:lpstr>„Status spolku“</vt:lpstr>
      <vt:lpstr>Účel spolku , činnost spolku</vt:lpstr>
      <vt:lpstr>Podnikání spolků</vt:lpstr>
      <vt:lpstr>Pobočný spolek (§ 219)</vt:lpstr>
      <vt:lpstr>Název a sídlo spolku</vt:lpstr>
      <vt:lpstr>Název spolku – související judikatura</vt:lpstr>
      <vt:lpstr>Založení a vznik spolku (§ 226)</vt:lpstr>
      <vt:lpstr>Pobočný spolek – AKTIVNÍ LEGITIMACE - JUDIKATURA</vt:lpstr>
      <vt:lpstr>Stanovy (§ 218 an. OZ)</vt:lpstr>
      <vt:lpstr>Stanovy spolku: forma a obsah</vt:lpstr>
      <vt:lpstr>Orgány spolku/PO</vt:lpstr>
      <vt:lpstr>vývoj v judikatuře v poslední době</vt:lpstr>
      <vt:lpstr>Velký senát Nejvyššího soudu se v rozsudku sp. zn. 31 Cdo 4831/2017, ze dne 11. 4. 2018</vt:lpstr>
      <vt:lpstr>Rozsudek na ze dne 26.4. 2018, sp. zn. 27 cdo 1884/2017</vt:lpstr>
      <vt:lpstr>29 cdo 3478/2016 -124 – k obecně prospěšným společnostem</vt:lpstr>
      <vt:lpstr>Péče řádného hospodáře (§ 159)</vt:lpstr>
      <vt:lpstr>Orgány spolku</vt:lpstr>
      <vt:lpstr>Soudní ochrana člena spolku</vt:lpstr>
      <vt:lpstr>Možnosti dle OZ:</vt:lpstr>
      <vt:lpstr>Soudní ochrana člena – žaloba na neplatnost rozhodnutí orgánu spolku (§ 258)</vt:lpstr>
      <vt:lpstr>Soudní přezkum rozhodnutí spolku- geneze</vt:lpstr>
      <vt:lpstr>usnesení Nejvyššího soudu ČR sp. zn. 29 Cdo 3307/2016, ze dne 19. 7. 2018 </vt:lpstr>
      <vt:lpstr>Zrušení/likvidace/zánik</vt:lpstr>
      <vt:lpstr>Přeměny (transformace)</vt:lpstr>
      <vt:lpstr>Transformace spolku na jiné právní formy (spolků – bývalých o.s.)</vt:lpstr>
      <vt:lpstr>Transformace na ústav</vt:lpstr>
      <vt:lpstr>Sociální družstvo</vt:lpstr>
      <vt:lpstr>Související literatura</vt:lpstr>
    </vt:vector>
  </TitlesOfParts>
  <Company>PRK partners s r. 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klara.kalinova</dc:creator>
  <cp:lastModifiedBy>Hewlett-Packard Company</cp:lastModifiedBy>
  <cp:revision>224</cp:revision>
  <dcterms:created xsi:type="dcterms:W3CDTF">2012-02-07T14:56:34Z</dcterms:created>
  <dcterms:modified xsi:type="dcterms:W3CDTF">2020-03-17T07:27:17Z</dcterms:modified>
</cp:coreProperties>
</file>