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484" r:id="rId3"/>
    <p:sldId id="486" r:id="rId4"/>
    <p:sldId id="487" r:id="rId5"/>
    <p:sldId id="480" r:id="rId6"/>
    <p:sldId id="427" r:id="rId7"/>
    <p:sldId id="470" r:id="rId8"/>
    <p:sldId id="429" r:id="rId9"/>
    <p:sldId id="430" r:id="rId10"/>
    <p:sldId id="482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3" r:id="rId24"/>
    <p:sldId id="444" r:id="rId25"/>
    <p:sldId id="445" r:id="rId26"/>
    <p:sldId id="446" r:id="rId27"/>
    <p:sldId id="447" r:id="rId28"/>
    <p:sldId id="481" r:id="rId29"/>
    <p:sldId id="448" r:id="rId30"/>
    <p:sldId id="449" r:id="rId31"/>
    <p:sldId id="450" r:id="rId32"/>
    <p:sldId id="451" r:id="rId33"/>
    <p:sldId id="452" r:id="rId34"/>
    <p:sldId id="453" r:id="rId35"/>
    <p:sldId id="488" r:id="rId36"/>
    <p:sldId id="454" r:id="rId37"/>
    <p:sldId id="490" r:id="rId38"/>
    <p:sldId id="492" r:id="rId39"/>
    <p:sldId id="455" r:id="rId40"/>
    <p:sldId id="493" r:id="rId41"/>
    <p:sldId id="491" r:id="rId42"/>
    <p:sldId id="456" r:id="rId43"/>
    <p:sldId id="457" r:id="rId44"/>
    <p:sldId id="458" r:id="rId45"/>
    <p:sldId id="474" r:id="rId46"/>
    <p:sldId id="475" r:id="rId47"/>
    <p:sldId id="476" r:id="rId48"/>
    <p:sldId id="477" r:id="rId49"/>
    <p:sldId id="479" r:id="rId50"/>
    <p:sldId id="459" r:id="rId51"/>
    <p:sldId id="460" r:id="rId52"/>
    <p:sldId id="494" r:id="rId53"/>
    <p:sldId id="461" r:id="rId54"/>
    <p:sldId id="462" r:id="rId55"/>
    <p:sldId id="495" r:id="rId56"/>
    <p:sldId id="463" r:id="rId57"/>
    <p:sldId id="464" r:id="rId58"/>
    <p:sldId id="496" r:id="rId59"/>
    <p:sldId id="497" r:id="rId60"/>
    <p:sldId id="465" r:id="rId61"/>
    <p:sldId id="498" r:id="rId62"/>
    <p:sldId id="499" r:id="rId63"/>
    <p:sldId id="466" r:id="rId64"/>
    <p:sldId id="467" r:id="rId65"/>
    <p:sldId id="468" r:id="rId66"/>
    <p:sldId id="469" r:id="rId67"/>
    <p:sldId id="473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43F7D-D0D6-4C12-B51D-0B38FF65333C}" v="19" dt="2020-12-04T06:51:51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C3020-B3F5-4427-B6FC-52C1164A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A79A03-8D1E-4DD6-911D-B176C9200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750A2B-2DE3-4F18-B60D-25DD5A24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3C5A1D-6D92-4F72-8C76-BC58E038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8FCB4F-43C1-4172-9ED6-DFB0F4C4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04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B0D9F-E347-4FA2-A486-A3730264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26533F-249F-4A14-B41F-CD24A5A96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BD42AF-29AD-4722-A262-23D16AFA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03AB32-AFE9-4481-84D9-F26A285D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83EB5A-44D5-4481-9A46-00C3EDDC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98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DD864A0-3658-488A-BE76-00AC5E3D8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7BB471-BC45-4254-9844-ACF0C966E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6CDD26-7089-4660-8F76-D2463A9D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D3AE5D-9CA6-4791-B5E2-DD7B853D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EFC897-6354-4519-AE90-0462EEF8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298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0D8F66E4-2980-4009-8655-431C1710B1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D54CBAFF-CDA3-489F-B406-3010ACA933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7DC1FD-3E7B-4190-8788-EB068152EEB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E33B0431-D56B-444B-9AC1-1EA64B4B6D7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37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6C48D-077D-4901-991B-EB3B675F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E388A-A6C9-46D2-B273-5F1D9DB68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BC5770-1F47-4A72-8D42-B272F555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35BAA-2989-43ED-8331-DCBF9DB3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D2F90D-F065-4E12-87F1-217FEFAB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51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BD35F-17AE-4BBC-9581-12180AF5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54798-37DD-400B-BD1F-DE07B53E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3B832D-17FA-4622-B39D-33F58E11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C2D24-90E9-4459-8B5E-D700BAA8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AB2702-FCB7-4911-8E9F-E763C328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0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4CBDE-1AAA-4F72-BB48-138D1974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552F6-0C07-40BC-8278-32110AE91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E5E942-103E-4B1D-A1CD-2B5AEAFAA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FB5345-3005-40A0-9D47-69EC379B2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66AD50-C558-40D2-8098-4E109050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A193DE-DBE7-4979-8B41-A22AC57E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2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5BE98-8CF1-42DC-AEAC-31ADF573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98A3B-369C-469F-B3A6-7BE9A1C40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509350-D661-4CDA-87DE-56BE91A32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CD2553-27C7-418E-946B-BA30990CF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130CCF-19AE-4D0B-8835-9985F7514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F242C6A-38C1-4EAD-B9C1-1AF20FFF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84E89C-26C2-411C-8D43-35ADA918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C6F92AF-32F6-4ECC-8F5E-CF285E97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63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1C985-51EE-4811-8B75-A6A3185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058F182-623A-4079-89D7-6D6B16FB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338F0E-4014-4B1A-9B5A-FBB1821F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77A45E-005D-4D46-B25C-18A86162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23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84FBF1-5543-4E06-B591-C53D851A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E6C8E4C-2C92-4F5A-B07A-84CD5A38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919408-0631-4B84-AC80-1C7A4A37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91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50C70-2251-4788-BABE-3818914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5E16FD-D6C8-4958-A79B-CE340575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D3A714-90C8-4F1A-876B-9AAF7B77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6D1D76-B300-4912-8BEB-65654897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89C1D8-70CF-4D5D-BF56-98DE4972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2C3510-A6DA-4D47-BE14-6AA88CEB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05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179DB-85DC-4BA9-82C9-3638CA00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0744DC-6345-47EF-8AA1-7EA02FEED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0DC1B8-0A0D-4908-A22D-419A27FD5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4B38AD-8849-4BA2-A3CB-B650E6A6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5B1E7D-5E4C-4C6D-9E9E-C162C816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AF820-ED7E-471A-9966-FA7395F9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37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0BB6BBF-7B09-43B4-A0E1-B04A776A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DF8B43-5CEB-4C51-BE31-09D5C52B4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4389AC-FEC2-4056-81DE-11371D032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7D81-5CAE-4E7C-BF7B-1F1975A971A8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FB66F7-53D9-4389-A184-4AD9B2C7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5D1200-B4C6-4050-BC10-8DF2DA343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6A52-F7C6-4B5A-AE6F-05655ED100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3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4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4" Type="http://schemas.openxmlformats.org/officeDocument/2006/relationships/audio" Target="../media/media24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9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5" Type="http://schemas.microsoft.com/office/2007/relationships/media" Target="../media/media30.m4a"/><Relationship Id="rId4" Type="http://schemas.openxmlformats.org/officeDocument/2006/relationships/audio" Target="../media/media29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AD117DA-A8A5-4E74-9EA9-C6063610EA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400" b="1"/>
              <a:t>Rozpočtové právo ÚSC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2B34707-8205-4470-80F5-4DE3342094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Ivana Pařízková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A37C69-F11E-431C-B802-A345C9ACB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8248" y="4869160"/>
            <a:ext cx="609600" cy="6096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34C12C-5669-4521-8724-0D917249AB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93ABE371-2A9D-485A-9E25-A28084F9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29FA4EF4-DEE0-486B-9734-646311713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114" y="1773238"/>
            <a:ext cx="7786687" cy="439261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/>
              <a:t>Z. č. 23/2017 Sb., o pravidlech rozpočtové odpovědnosti</a:t>
            </a:r>
          </a:p>
          <a:p>
            <a:r>
              <a:rPr lang="cs-CZ" altLang="cs-CZ"/>
              <a:t>Z. č. 25/2017 Sb., o sběru vybraných údajů pro účely monitorování a řízení veřejných financí</a:t>
            </a:r>
          </a:p>
          <a:p>
            <a:r>
              <a:rPr lang="cs-CZ" altLang="cs-CZ"/>
              <a:t>Z. č. 248/2000 Sb., o podpoře regionálního rozvoje</a:t>
            </a:r>
          </a:p>
          <a:p>
            <a:r>
              <a:rPr lang="cs-CZ" altLang="cs-CZ"/>
              <a:t>Vyhláška č. 133/2013 Sb., o stanovení rozsahu a struktury pro vypracování návrhu zákona o SR a návrhu SV SR a lhůtách pro jejich předkládání</a:t>
            </a:r>
          </a:p>
          <a:p>
            <a:r>
              <a:rPr lang="cs-CZ" altLang="cs-CZ"/>
              <a:t>Vyhláška . 5/2014 Sb., o způsobu, termínech a rozsahu údajů předkládaných pro hodnocení plnění SR, roup. StF, rozpočtů ÚSC, roz. DoSvO a roz. RegRR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B793D0-7703-4A7E-BC85-AA35FDC52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9461" name="Zástupný symbol pro číslo snímku 4">
            <a:extLst>
              <a:ext uri="{FF2B5EF4-FFF2-40B4-BE49-F238E27FC236}">
                <a16:creationId xmlns:a16="http://schemas.microsoft.com/office/drawing/2014/main" id="{68724D3B-4EA4-490D-874F-EE13835DC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8EEB3D-6F8E-47BC-965A-E26CD0425FA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E68AD0-1CB8-47FB-A0E4-10C00A890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314128"/>
            <a:ext cx="895672" cy="89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192862CE-7970-4D32-9511-FDE0FF45F5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4500" b="1"/>
            </a:br>
            <a:br>
              <a:rPr lang="cs-CZ" altLang="cs-CZ" sz="4500" b="1"/>
            </a:br>
            <a:r>
              <a:rPr lang="cs-CZ" altLang="cs-CZ" sz="4500" b="1"/>
              <a:t>Zákon upravuje: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831AB10-11DB-474D-B7B3-A3D29031161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cs-CZ" altLang="cs-CZ" b="1" dirty="0"/>
          </a:p>
          <a:p>
            <a:pPr marL="457200" indent="-457200">
              <a:buNone/>
            </a:pPr>
            <a:endParaRPr lang="cs-CZ" altLang="cs-CZ" b="1" dirty="0"/>
          </a:p>
          <a:p>
            <a:pPr marL="457200" indent="-457200">
              <a:buNone/>
            </a:pPr>
            <a:endParaRPr lang="cs-CZ" altLang="cs-CZ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tvorbu,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postavení,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obsah,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funkci rozpočtů </a:t>
            </a:r>
            <a:r>
              <a:rPr lang="cs-CZ" altLang="cs-CZ" b="1" dirty="0" err="1"/>
              <a:t>ÚSC-obcí+krajů</a:t>
            </a:r>
            <a:r>
              <a:rPr lang="cs-CZ" altLang="cs-CZ" b="1" dirty="0"/>
              <a:t>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stanoví pravidla hospodaření s finančními prostředky ÚSC,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altLang="cs-CZ" b="1" dirty="0"/>
              <a:t>zřizování nebo zakládání PO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457200" indent="-457200">
              <a:buNone/>
            </a:pPr>
            <a:endParaRPr lang="cs-CZ" altLang="cs-CZ" dirty="0">
              <a:solidFill>
                <a:schemeClr val="hlink"/>
              </a:solidFill>
            </a:endParaRPr>
          </a:p>
          <a:p>
            <a:pPr marL="457200" indent="-457200">
              <a:buNone/>
            </a:pPr>
            <a:endParaRPr lang="cs-CZ" altLang="cs-CZ" dirty="0">
              <a:solidFill>
                <a:srgbClr val="FF9933"/>
              </a:solidFill>
            </a:endParaRPr>
          </a:p>
          <a:p>
            <a:pPr marL="457200" indent="-457200">
              <a:buNone/>
            </a:pPr>
            <a:endParaRPr lang="cs-CZ" altLang="cs-CZ" dirty="0">
              <a:solidFill>
                <a:srgbClr val="FF9933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B8D5D4-BD39-41DB-A277-F417FB16F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288" y="2996953"/>
            <a:ext cx="955129" cy="9551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010" grpId="0"/>
      <p:bldP spid="1710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91D0613-F2F9-48E9-83B5-828DA755EB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4800"/>
            </a:br>
            <a:r>
              <a:rPr lang="cs-CZ" altLang="cs-CZ" sz="4800"/>
              <a:t>Zákonem se řídí: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0EB2A77-7275-4955-8BB8-6D6A63C123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Obce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Kraje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Dobrovolné svazky obcí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Statutární města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Městské části a obvody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Hlavní město Praha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Příspěvkové organizace v oblasti školství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/>
              <a:t>Regionální rady regionů soudržnosti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A17986-BC41-45F5-9C06-7BC5479E8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0296" y="3140968"/>
            <a:ext cx="897632" cy="89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FB698FD6-664E-4319-90DF-6DD51C6CCC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pojmy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396490A-B5E9-42E8-8BCF-6DE770455DE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b="1" u="sng" dirty="0"/>
              <a:t>Rozpočet</a:t>
            </a:r>
            <a:r>
              <a:rPr lang="cs-CZ" altLang="cs-CZ" b="1" dirty="0"/>
              <a:t> - </a:t>
            </a:r>
            <a:r>
              <a:rPr lang="cs-CZ" altLang="cs-CZ" i="1" dirty="0"/>
              <a:t>finanční plán, jímž se řídí financování činností  ÚSC a svazku obcí, </a:t>
            </a:r>
            <a:r>
              <a:rPr lang="cs-CZ" altLang="cs-CZ" i="1" dirty="0" err="1"/>
              <a:t>rozp</a:t>
            </a:r>
            <a:r>
              <a:rPr lang="cs-CZ" altLang="cs-CZ" i="1" dirty="0"/>
              <a:t>. rok=kalendářní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b="1" u="sng" dirty="0"/>
              <a:t>Střednědobý výhled</a:t>
            </a:r>
            <a:r>
              <a:rPr lang="cs-CZ" altLang="cs-CZ" b="1" dirty="0"/>
              <a:t> – </a:t>
            </a:r>
            <a:r>
              <a:rPr lang="cs-CZ" altLang="cs-CZ" i="1" dirty="0"/>
              <a:t>je pomocným nástrojem ÚSC sloužícím pro střednědobé finanční  plánování rozvoje jeho hospodářství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  <a:p>
            <a:pPr>
              <a:buFont typeface="Wingdings" panose="05000000000000000000" pitchFamily="2" charset="2"/>
              <a:buNone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4D2FEF-A6A0-498F-94D8-51A89DC4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6320" y="2564904"/>
            <a:ext cx="864096" cy="86409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0DF5CC-8753-4A9A-A329-18BC77E69F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8368" y="4374757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6C33F29-CF5B-414E-AAEC-B2402C91D0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79650" y="188913"/>
            <a:ext cx="7010400" cy="2952750"/>
          </a:xfrm>
        </p:spPr>
        <p:txBody>
          <a:bodyPr/>
          <a:lstStyle/>
          <a:p>
            <a:pPr algn="ctr"/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br>
              <a:rPr lang="cs-CZ" altLang="cs-CZ" sz="2800" b="1" i="1" u="sng"/>
            </a:br>
            <a:r>
              <a:rPr lang="cs-CZ" altLang="cs-CZ" sz="2800" b="1" i="1" u="sng"/>
              <a:t>STŘEDNĚDOBÝ  VÝHLED vychází: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8900FD3-4CE2-4E75-9EBE-A28D6E5610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24113" y="1479551"/>
            <a:ext cx="6748462" cy="4024313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endParaRPr lang="cs-CZ" altLang="cs-CZ" b="1" dirty="0"/>
          </a:p>
          <a:p>
            <a:pPr marL="533400" indent="-533400"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 marL="533400" indent="-533400">
              <a:buNone/>
            </a:pPr>
            <a:endParaRPr lang="cs-CZ" altLang="cs-CZ" b="1" dirty="0"/>
          </a:p>
          <a:p>
            <a:pPr marL="533400" indent="-533400">
              <a:buFont typeface="Wingdings" panose="05000000000000000000" pitchFamily="2" charset="2"/>
              <a:buChar char="ü"/>
            </a:pPr>
            <a:endParaRPr lang="cs-CZ" altLang="cs-CZ" b="1" dirty="0"/>
          </a:p>
          <a:p>
            <a:pPr marL="533400" indent="-533400">
              <a:buFont typeface="Wingdings" panose="05000000000000000000" pitchFamily="2" charset="2"/>
              <a:buChar char="ü"/>
            </a:pPr>
            <a:r>
              <a:rPr lang="cs-CZ" altLang="cs-CZ" b="1" dirty="0"/>
              <a:t>Uzavřené smluvní vztahy    </a:t>
            </a:r>
          </a:p>
          <a:p>
            <a:pPr marL="533400" indent="-533400">
              <a:buFont typeface="Wingdings" panose="05000000000000000000" pitchFamily="2" charset="2"/>
              <a:buChar char="ü"/>
            </a:pPr>
            <a:r>
              <a:rPr lang="cs-CZ" altLang="cs-CZ" b="1" dirty="0"/>
              <a:t>Přijaté závazky</a:t>
            </a:r>
          </a:p>
          <a:p>
            <a:pPr marL="533400" indent="-533400">
              <a:buFont typeface="Wingdings" panose="05000000000000000000" pitchFamily="2" charset="2"/>
              <a:buChar char="ü"/>
            </a:pPr>
            <a:r>
              <a:rPr lang="cs-CZ" altLang="cs-CZ" b="1" dirty="0"/>
              <a:t>Sestavuje se na období 2-5 let, následujících po roce, na který se sestavuje roční rozpočet</a:t>
            </a:r>
          </a:p>
          <a:p>
            <a:pPr marL="533400" indent="-533400">
              <a:buNone/>
            </a:pPr>
            <a:endParaRPr lang="cs-CZ" altLang="cs-CZ" b="1" dirty="0"/>
          </a:p>
          <a:p>
            <a:pPr marL="533400" indent="-533400">
              <a:buNone/>
            </a:pPr>
            <a:endParaRPr lang="cs-CZ" altLang="cs-CZ" dirty="0">
              <a:solidFill>
                <a:schemeClr val="hlink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4AC273-D9A7-40F4-A43E-FBAE401B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0051" y="3399390"/>
            <a:ext cx="1253746" cy="1253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A8A3C9E-E7C1-4831-BBEA-14DA036297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Obsahem střednědobého  výhledu jsou: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5EEF9B5-BA4C-4F3E-B43D-9B100A69B1D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v"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Souhrnné základní údaje o příjmech a výdajích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Dlouhodobější závazky a pohledávky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altLang="cs-CZ" dirty="0"/>
              <a:t>Finanční zdroje a potřeby dlouhodobě realizovaných záměrů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rgbClr val="CC0000"/>
                </a:solidFill>
              </a:rPr>
              <a:t>   </a:t>
            </a:r>
            <a:r>
              <a:rPr lang="cs-CZ" altLang="cs-CZ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RV- je povinný (dříve fakultativní)!!!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E88DEE-8EE3-4DCF-A028-6175AE3F9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7200" y="2667000"/>
            <a:ext cx="106045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8B4FFAF-2FBE-4190-ACAD-7EBD1F6C1D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2800">
                <a:solidFill>
                  <a:schemeClr val="folHlink"/>
                </a:solidFill>
              </a:rPr>
              <a:t>   </a:t>
            </a:r>
            <a:br>
              <a:rPr lang="cs-CZ" altLang="cs-CZ" sz="2800">
                <a:solidFill>
                  <a:schemeClr val="folHlink"/>
                </a:solidFill>
              </a:rPr>
            </a:br>
            <a:br>
              <a:rPr lang="cs-CZ" altLang="cs-CZ" sz="2800">
                <a:solidFill>
                  <a:schemeClr val="folHlink"/>
                </a:solidFill>
              </a:rPr>
            </a:br>
            <a:br>
              <a:rPr lang="cs-CZ" altLang="cs-CZ" sz="2800">
                <a:solidFill>
                  <a:schemeClr val="folHlink"/>
                </a:solidFill>
              </a:rPr>
            </a:br>
            <a:br>
              <a:rPr lang="cs-CZ" altLang="cs-CZ" sz="2800">
                <a:solidFill>
                  <a:schemeClr val="folHlink"/>
                </a:solidFill>
              </a:rPr>
            </a:br>
            <a:r>
              <a:rPr lang="cs-CZ" altLang="cs-CZ" sz="2800" b="1"/>
              <a:t>TYPY rozpočtů ÚSC</a:t>
            </a:r>
            <a:endParaRPr lang="cs-CZ" altLang="cs-CZ" sz="2800" b="1" i="1" u="sng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3FFF79C-FFFB-4D19-AF54-D7F0203D25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 i="1">
                <a:latin typeface="Stencil" panose="040409050D0802020404" pitchFamily="82" charset="0"/>
              </a:rPr>
              <a:t>                     </a:t>
            </a:r>
            <a:r>
              <a:rPr lang="cs-CZ" altLang="cs-CZ" sz="2000" i="1">
                <a:latin typeface="Arial" panose="020B0604020202020204" pitchFamily="34" charset="0"/>
              </a:rPr>
              <a:t>    </a:t>
            </a:r>
            <a:r>
              <a:rPr lang="cs-CZ" altLang="cs-CZ" sz="2000" i="1" u="sng">
                <a:latin typeface="Arial Black" panose="020B0A04020102020204" pitchFamily="34" charset="0"/>
              </a:rPr>
              <a:t>Vyrovnaný</a:t>
            </a:r>
            <a:r>
              <a:rPr lang="cs-CZ" altLang="cs-CZ" sz="2000" b="1" i="1">
                <a:latin typeface="Arial Black" panose="020B0A04020102020204" pitchFamily="34" charset="0"/>
              </a:rPr>
              <a:t>  </a:t>
            </a:r>
            <a:r>
              <a:rPr lang="cs-CZ" altLang="cs-CZ" sz="2000"/>
              <a:t>   P = V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/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 b="1" i="1"/>
              <a:t>                     </a:t>
            </a:r>
            <a:r>
              <a:rPr lang="cs-CZ" altLang="cs-CZ" sz="2000" b="1" i="1" u="sng">
                <a:latin typeface="Arial Black" panose="020B0A04020102020204" pitchFamily="34" charset="0"/>
              </a:rPr>
              <a:t>Deficitní rozpočet</a:t>
            </a:r>
            <a:r>
              <a:rPr lang="cs-CZ" altLang="cs-CZ" sz="2000"/>
              <a:t>  může být schválen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Finančními prostředky z minulých let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Smluvně zabezpečenou půjčkou, úvěrem, návratnou  finanční výpomocí, výnosem z prodeje vlastních dluhopisů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/>
              <a:t>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2000"/>
              <a:t>                     </a:t>
            </a:r>
            <a:r>
              <a:rPr lang="cs-CZ" altLang="cs-CZ" sz="2000" b="1" i="1" u="sng">
                <a:latin typeface="Arial Black" panose="020B0A04020102020204" pitchFamily="34" charset="0"/>
              </a:rPr>
              <a:t>Přebytkový rozpočet</a:t>
            </a:r>
            <a:r>
              <a:rPr lang="cs-CZ" altLang="cs-CZ" sz="2000" b="1" i="1" u="sng"/>
              <a:t> :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Některé příjmy daného roku jsou určeny k využití až v následujících letech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/>
              <a:t>Splácení jistiny úvěru z předchozích let</a:t>
            </a:r>
          </a:p>
          <a:p>
            <a:pPr marL="457200" indent="-457200">
              <a:lnSpc>
                <a:spcPct val="80000"/>
              </a:lnSpc>
              <a:buNone/>
            </a:pPr>
            <a:endParaRPr lang="cs-CZ" altLang="cs-CZ" sz="2000" b="1" i="1" u="sng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98FCD4-8289-4E0F-917E-A922D4494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00" y="2451100"/>
            <a:ext cx="977900" cy="9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1833163-C61F-4204-B230-6054FF8786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                 Zůstatky v rozpočtu a jejich použití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B1AA811-2289-461D-BD8A-8F55828D328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24113" y="1773238"/>
            <a:ext cx="7772400" cy="381476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</a:t>
            </a:r>
            <a:r>
              <a:rPr lang="cs-CZ" altLang="cs-CZ" u="sng" dirty="0"/>
              <a:t>Kladné </a:t>
            </a:r>
            <a:r>
              <a:rPr lang="cs-CZ" altLang="cs-CZ" dirty="0"/>
              <a:t>–  se převádí k použití v dalším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roce ke krytí rozpočtových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výdajů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- převádí do peněžních fondů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u="sng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 </a:t>
            </a:r>
            <a:r>
              <a:rPr lang="cs-CZ" altLang="cs-CZ" u="sng" dirty="0"/>
              <a:t>Schodky</a:t>
            </a:r>
            <a:r>
              <a:rPr lang="cs-CZ" altLang="cs-CZ" dirty="0"/>
              <a:t>- se uhrazují z prostředků   minulých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- kryjí se z návratných zdrojů splatných v následujících  letech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000" dirty="0">
                <a:solidFill>
                  <a:srgbClr val="FFFF00"/>
                </a:solidFill>
              </a:rPr>
              <a:t>                  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54B3DD-C22A-46DD-82C9-A0AEF64EB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8287" y="27432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3FBCAAB-B399-48FD-A004-BE1E3B5CA3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/>
              <a:t>                       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FFDC122-3834-4CF6-BBA8-8AAB7AAFFC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6000" b="1" dirty="0"/>
              <a:t>         Zvláštní část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DED510-2D5A-45D2-ABD5-F7744D810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2984500"/>
            <a:ext cx="8382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5392184-A89B-4414-989D-BCA5B4BA1E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2800" b="1"/>
              <a:t>                </a:t>
            </a: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                         Peněžní fondy ÚSC: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DADCC82-D04C-4E82-AB9C-92DE155EE7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chemeClr val="hlink"/>
                </a:solidFill>
              </a:rPr>
              <a:t>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u="sng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           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               </a:t>
            </a:r>
            <a:r>
              <a:rPr lang="cs-CZ" altLang="cs-CZ" b="1" u="sng"/>
              <a:t>Účelové </a:t>
            </a:r>
            <a:r>
              <a:rPr lang="cs-CZ" altLang="cs-CZ"/>
              <a:t>(ke konkrétnímu účelu)</a:t>
            </a:r>
            <a:endParaRPr lang="cs-CZ" altLang="cs-CZ" b="1" u="sng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 </a:t>
            </a:r>
            <a:r>
              <a:rPr lang="cs-CZ" altLang="cs-CZ" b="1" u="sng"/>
              <a:t>Neúčelové </a:t>
            </a:r>
            <a:r>
              <a:rPr lang="cs-CZ" altLang="cs-CZ"/>
              <a:t>(bez účelového určení)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 ZDROJE – přebytky z minulých let,nevyužité P,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-převody prostředků během roku do  účelových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            peněžních fondů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85E8CD-4C6B-4E09-9EBD-14D1787C5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781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9AE5A5F-853A-4B38-BE48-68E47EC273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700" b="1" u="sng"/>
              <a:t>Rozpočtové právo ÚSC</a:t>
            </a:r>
            <a:r>
              <a:rPr lang="cs-CZ" altLang="cs-CZ"/>
              <a:t> – </a:t>
            </a:r>
            <a:r>
              <a:rPr lang="cs-CZ" altLang="cs-CZ" b="1" u="sng"/>
              <a:t>Financování ÚSC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28A929A-83D3-4AA1-B444-2D9CBAF218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latin typeface="Times New Roman" panose="02020603050405020304" pitchFamily="18" charset="0"/>
              </a:rPr>
              <a:t>Fiskální část finančního práva a to v podoodvětví, které nejtypičtěji charakterizuje </a:t>
            </a:r>
          </a:p>
          <a:p>
            <a:pPr eaLnBrk="1" hangingPunct="1"/>
            <a:endParaRPr lang="cs-CZ" altLang="cs-CZ" b="1">
              <a:latin typeface="Times New Roman" panose="02020603050405020304" pitchFamily="18" charset="0"/>
            </a:endParaRPr>
          </a:p>
        </p:txBody>
      </p:sp>
      <p:sp>
        <p:nvSpPr>
          <p:cNvPr id="10244" name="WordArt 4">
            <a:extLst>
              <a:ext uri="{FF2B5EF4-FFF2-40B4-BE49-F238E27FC236}">
                <a16:creationId xmlns:a16="http://schemas.microsoft.com/office/drawing/2014/main" id="{BDBF152F-F539-49D2-B384-747B22A3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86326" y="5521325"/>
            <a:ext cx="25050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T</a:t>
            </a: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O K    P E N Ě Z</a:t>
            </a:r>
            <a:endParaRPr lang="cs-CZ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518EB0-36E0-4C5D-A16F-FB738F384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2344" y="4077072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A5FCCB-BB3B-4D13-87DB-C302F57DD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102" y="4911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649B96F-4BA6-42DA-A122-F8CFF4A3E0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sz="4300" b="1" i="1"/>
            </a:br>
            <a:br>
              <a:rPr lang="cs-CZ" altLang="cs-CZ" sz="4300" b="1" i="1"/>
            </a:br>
            <a:r>
              <a:rPr lang="cs-CZ" altLang="cs-CZ" sz="4300" b="1" i="1"/>
              <a:t>             Obsah rozpočtu: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989DD58-2CE8-4046-86D6-C7B61B1114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Příjmy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Výdaje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Ostatní peněžní operace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Tvorba a použití peněžních fondů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 dirty="0"/>
              <a:t>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199ED9-21FB-4BED-954E-9598F6564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2082800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7A75B6-2165-4B65-BB17-504E26F616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3391694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426A64-8D46-4373-A44C-D63BF73EF8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953000"/>
            <a:ext cx="79826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7C91A01-238B-4FE0-A710-535FBDFE5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b="1"/>
              <a:t>Operace mimo rozpočet: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422E9FC-4366-46C7-AADF-CAAC9598688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dirty="0"/>
              <a:t>   </a:t>
            </a:r>
            <a:r>
              <a:rPr lang="cs-CZ" altLang="cs-CZ" sz="3200" dirty="0"/>
              <a:t>Některé operace se mohou uskutečňovat mimo rozpočet: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Cizí prostředky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Sdružené prostředky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dirty="0"/>
              <a:t>Podnikatelské činnosti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9AE2E4-79F7-476F-8B50-D020B94DA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8400" y="2882900"/>
            <a:ext cx="850900" cy="85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56E6EA0-FDAA-40AC-813D-EB5789C25F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r>
              <a:rPr lang="cs-CZ" altLang="cs-CZ" sz="2900" b="1" i="1"/>
              <a:t>Principy příjmů rozpočtu ÚSC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84678B4-F5BA-48E2-92B4-C8280563780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19513" y="1773239"/>
            <a:ext cx="3313112" cy="435768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endParaRPr lang="cs-CZ" altLang="cs-CZ"/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Finanční autonomie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Princip zdaňovací pravomoci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Zásluhovosti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Solidarity</a:t>
            </a:r>
          </a:p>
          <a:p>
            <a:pPr marL="457200" indent="-457200">
              <a:buFont typeface="Wingdings" panose="05000000000000000000" pitchFamily="2" charset="2"/>
              <a:buAutoNum type="alphaLcParenR"/>
            </a:pPr>
            <a:r>
              <a:rPr lang="cs-CZ" altLang="cs-CZ" b="1"/>
              <a:t>Stability</a:t>
            </a:r>
          </a:p>
          <a:p>
            <a:pPr marL="457200" indent="-457200">
              <a:buNone/>
            </a:pPr>
            <a:endParaRPr lang="cs-CZ" altLang="cs-CZ" sz="2000"/>
          </a:p>
          <a:p>
            <a:pPr marL="457200" indent="-457200">
              <a:buNone/>
            </a:pPr>
            <a:endParaRPr lang="cs-CZ" altLang="cs-CZ" sz="2000"/>
          </a:p>
        </p:txBody>
      </p:sp>
      <p:pic>
        <p:nvPicPr>
          <p:cNvPr id="31748" name="Picture 4" descr="MCj02971410000[1]">
            <a:extLst>
              <a:ext uri="{FF2B5EF4-FFF2-40B4-BE49-F238E27FC236}">
                <a16:creationId xmlns:a16="http://schemas.microsoft.com/office/drawing/2014/main" id="{C1D9312D-062A-42E1-910C-172243B7F98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0426" y="3255963"/>
            <a:ext cx="2170113" cy="139065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E3532A-DBE4-4E59-9282-27FBB42D8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4899" y="3098800"/>
            <a:ext cx="766763" cy="766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E4A31DA-335C-45B5-8905-0681E8100C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PŘÍJMY rozpočtů ÚSC: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E5FAADE-8284-4D5C-9617-BDB0AC88F7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/>
              <a:t>příjmy </a:t>
            </a:r>
            <a:r>
              <a:rPr lang="cs-CZ" altLang="cs-CZ" b="1" dirty="0"/>
              <a:t>z vlastního majetku</a:t>
            </a:r>
            <a:r>
              <a:rPr lang="cs-CZ" altLang="cs-CZ" dirty="0"/>
              <a:t> a majetkových práv,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/>
              <a:t>příjmy z výsledků vlastní </a:t>
            </a:r>
            <a:r>
              <a:rPr lang="cs-CZ" altLang="cs-CZ" b="1" dirty="0"/>
              <a:t>hospodářské činnosti,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/>
              <a:t>příjmy z hospodářské </a:t>
            </a:r>
            <a:r>
              <a:rPr lang="cs-CZ" altLang="cs-CZ" b="1" dirty="0"/>
              <a:t>činnosti právnických osob</a:t>
            </a:r>
            <a:r>
              <a:rPr lang="cs-CZ" altLang="cs-CZ" dirty="0"/>
              <a:t>, která organizaci zřídila nebo založila,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5AD8C5-12EC-4B71-9984-2DB95295C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2552700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AFCDD2-C305-448C-B872-D7B0B634E2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3695701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227DC7-3CCF-4137-A9E0-EB65F44487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1508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B32035E-8218-480D-B757-14CA1F5ABB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95262"/>
            <a:ext cx="10515600" cy="1325563"/>
          </a:xfrm>
        </p:spPr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D9AABFD-1471-488D-B716-D909B970035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příjmy z vlastní </a:t>
            </a:r>
            <a:r>
              <a:rPr lang="cs-CZ" altLang="cs-CZ" sz="3200" b="1"/>
              <a:t>správní činnosti</a:t>
            </a:r>
            <a:r>
              <a:rPr lang="cs-CZ" altLang="cs-CZ" sz="3200"/>
              <a:t> včetně příjmů z výkonů státní správy - správních poplatky z této činnosti,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příjmy z vybraných </a:t>
            </a:r>
            <a:r>
              <a:rPr lang="cs-CZ" altLang="cs-CZ" sz="3200" b="1"/>
              <a:t>pokut a odvodů</a:t>
            </a:r>
            <a:r>
              <a:rPr lang="cs-CZ" altLang="cs-CZ" sz="3200"/>
              <a:t> uložených v pravomoci obce,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výnosy z </a:t>
            </a:r>
            <a:r>
              <a:rPr lang="cs-CZ" altLang="cs-CZ" sz="3200" b="1"/>
              <a:t>místních poplatků</a:t>
            </a:r>
            <a:endParaRPr lang="cs-CZ" altLang="cs-CZ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D97879-BA3F-4103-B99B-6E7BCF62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2900" y="1520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6D89927-AB46-4CBC-B8D9-366E3EFD69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959B3AB-B6E8-467F-88DD-2476013680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6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600" dirty="0"/>
              <a:t>výnosy </a:t>
            </a:r>
            <a:r>
              <a:rPr lang="cs-CZ" altLang="cs-CZ" sz="3600" b="1" dirty="0"/>
              <a:t>daní nebo podíly na nich</a:t>
            </a:r>
            <a:r>
              <a:rPr lang="cs-CZ" altLang="cs-CZ" sz="3600" dirty="0"/>
              <a:t> podle zvláštního zákona,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600" b="1" dirty="0"/>
              <a:t>dotace</a:t>
            </a:r>
            <a:r>
              <a:rPr lang="cs-CZ" altLang="cs-CZ" sz="3600" dirty="0"/>
              <a:t> ze státního rozpočtu a ze státních fondů,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600" dirty="0"/>
              <a:t> </a:t>
            </a:r>
            <a:r>
              <a:rPr lang="cs-CZ" altLang="cs-CZ" sz="3600" b="1" dirty="0"/>
              <a:t>dotace</a:t>
            </a:r>
            <a:r>
              <a:rPr lang="cs-CZ" altLang="cs-CZ" sz="3600" dirty="0"/>
              <a:t> z rozpočtu kraje,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42AB5D-7738-4C82-93E6-7BC8F2EBA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3899" y="1825625"/>
            <a:ext cx="1082675" cy="108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BEA54D0-9439-4ADC-84A6-87D0065DB1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07440A6-24CD-4188-B4A7-F403F0DABE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 přijaté peněžité </a:t>
            </a:r>
            <a:r>
              <a:rPr lang="cs-CZ" altLang="cs-CZ" sz="3200" b="1"/>
              <a:t>dary a příspěvky</a:t>
            </a:r>
            <a:r>
              <a:rPr lang="cs-CZ" altLang="cs-CZ" sz="320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 jiné </a:t>
            </a:r>
            <a:r>
              <a:rPr lang="cs-CZ" altLang="cs-CZ" sz="3200" b="1"/>
              <a:t>příjmy</a:t>
            </a:r>
            <a:r>
              <a:rPr lang="cs-CZ" altLang="cs-CZ" sz="3200"/>
              <a:t>, podle zvláštních zákonů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79160A7-8473-4BB1-81B0-D954BC1F88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Další finanční prostředky: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3E47F6E-877C-4827-9A48-DD7D31E0AD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/>
              <a:t>poskytnuté prostřednictvím Národního fondu.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/>
              <a:t>návratných zdrojů 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/>
              <a:t>ke krytí dočasného časového nesouladu mezi výdaji a příjmy může být použita návratná finanční výpomoc ze státního rozpočtu, z rozpočtu kraje nebo z rozpočtu jiné obce.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sz="2000" i="1" dirty="0"/>
          </a:p>
          <a:p>
            <a:pPr marL="457200" indent="-457200">
              <a:lnSpc>
                <a:spcPct val="80000"/>
              </a:lnSpc>
              <a:defRPr/>
            </a:pP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FAF8CE-97A0-427C-AD87-023D75B8E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9177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7E957BE1-0839-4F23-B813-D86816C6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B381F3-A781-463E-9095-86DF862E3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80000"/>
              </a:lnSpc>
              <a:buNone/>
              <a:defRPr/>
            </a:pPr>
            <a:r>
              <a:rPr lang="cs-CZ" altLang="cs-CZ" b="1" i="1" dirty="0"/>
              <a:t>     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b="1" i="1" dirty="0"/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b="1" i="1" dirty="0"/>
          </a:p>
          <a:p>
            <a:pPr>
              <a:lnSpc>
                <a:spcPct val="80000"/>
              </a:lnSpc>
              <a:defRPr/>
            </a:pPr>
            <a:r>
              <a:rPr lang="cs-CZ" altLang="cs-CZ" b="1" i="1" dirty="0"/>
              <a:t>     Návratná finanční výpomoc je bezúročná.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i="1" dirty="0"/>
              <a:t>    Její opožděné splácení se považuje za zadržení peněžních prostředků. 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cs-CZ" altLang="cs-CZ" b="1" i="1" dirty="0"/>
          </a:p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61C905-F178-4D10-9F62-7EF77DE80C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7893" name="Zástupný symbol pro číslo snímku 4">
            <a:extLst>
              <a:ext uri="{FF2B5EF4-FFF2-40B4-BE49-F238E27FC236}">
                <a16:creationId xmlns:a16="http://schemas.microsoft.com/office/drawing/2014/main" id="{FF8DD854-D93C-4CDD-985B-F214972A9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4797AF-631A-4432-9B03-0E67B3032D8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F7D5EB0-1023-47E0-A917-AA0449DEA4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br>
              <a:rPr lang="cs-CZ" altLang="cs-CZ" sz="2900" b="1" i="1"/>
            </a:br>
            <a:r>
              <a:rPr lang="cs-CZ" altLang="cs-CZ" sz="2900" b="1" i="1"/>
              <a:t>Výdaje rozpočtů ÚSC: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938EB68-01F0-4226-9ADE-20810BCC57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latin typeface="Times New Roman" pitchFamily="18" charset="0"/>
              </a:rPr>
              <a:t>závazky vyplývající pro obec, kraj z plnění povinností uložených jí zákony,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3200" b="1" u="sng" dirty="0">
                <a:latin typeface="Times New Roman" pitchFamily="18" charset="0"/>
              </a:rPr>
              <a:t>výdaje na vlastní činnost obce</a:t>
            </a:r>
            <a:r>
              <a:rPr lang="cs-CZ" altLang="cs-CZ" sz="3200" b="1" dirty="0">
                <a:latin typeface="Times New Roman" pitchFamily="18" charset="0"/>
              </a:rPr>
              <a:t>, kraje v  samostatné působnosti, zejména výdaje spojené </a:t>
            </a:r>
            <a:r>
              <a:rPr lang="cs-CZ" altLang="cs-CZ" sz="3200" b="1" u="sng" dirty="0">
                <a:latin typeface="Times New Roman" pitchFamily="18" charset="0"/>
              </a:rPr>
              <a:t>s péčí o vlastní majetek a jeho rozvoj</a:t>
            </a:r>
            <a:r>
              <a:rPr lang="cs-CZ" altLang="cs-CZ" sz="3200" b="1" dirty="0">
                <a:latin typeface="Times New Roman" pitchFamily="18" charset="0"/>
              </a:rPr>
              <a:t>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latin typeface="Times New Roman" pitchFamily="18" charset="0"/>
              </a:rPr>
              <a:t>výdaje spojené s </a:t>
            </a:r>
            <a:r>
              <a:rPr lang="cs-CZ" altLang="cs-CZ" sz="3200" b="1" u="sng" dirty="0">
                <a:latin typeface="Times New Roman" pitchFamily="18" charset="0"/>
              </a:rPr>
              <a:t>výkonem státní správy</a:t>
            </a:r>
            <a:endParaRPr lang="cs-CZ" altLang="cs-CZ" sz="1800" b="1" u="sng" dirty="0">
              <a:latin typeface="Times New Roman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E83102-4933-4BDF-91A7-68A509E65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1900" y="1778000"/>
            <a:ext cx="9398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85D10B4-05F5-42A7-B37C-5A75AC0CD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cs-CZ" altLang="cs-CZ" sz="3800"/>
            </a:br>
            <a:r>
              <a:rPr lang="cs-CZ" altLang="cs-CZ" sz="3800" b="1"/>
              <a:t>Rozpočtové právo v systému finančního práva</a:t>
            </a:r>
            <a:br>
              <a:rPr lang="cs-CZ" altLang="cs-CZ" sz="3800"/>
            </a:br>
            <a:endParaRPr lang="cs-CZ" altLang="cs-CZ" sz="38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1D0FAB3-38F6-4992-B101-9644EA6F86B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3935413"/>
            <a:ext cx="8229600" cy="2195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/>
              <a:t>V rámci fiskální části FP můžeme hovořit o tom, že ji ještě tvoří i právní úprava </a:t>
            </a:r>
            <a:r>
              <a:rPr lang="cs-CZ" altLang="cs-CZ" sz="2200" b="1" i="1" u="sng"/>
              <a:t>účetnictví</a:t>
            </a:r>
            <a:r>
              <a:rPr lang="cs-CZ" altLang="cs-CZ" sz="2200" b="1"/>
              <a:t>, které se promítá jak  do rozpočtového práva, tak především do berního-daňového práva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b="1"/>
              <a:t>Tato jednotlivá pododvětví FP  spolu velmi úzce souvisí a mají úzké vazby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/>
          </a:p>
        </p:txBody>
      </p:sp>
      <p:sp>
        <p:nvSpPr>
          <p:cNvPr id="12292" name="Oval 4">
            <a:extLst>
              <a:ext uri="{FF2B5EF4-FFF2-40B4-BE49-F238E27FC236}">
                <a16:creationId xmlns:a16="http://schemas.microsoft.com/office/drawing/2014/main" id="{3D912912-0860-4CBA-8009-973D6647D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2781300"/>
            <a:ext cx="13684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Nefiskální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část FP</a:t>
            </a:r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C57DCFF9-BDF5-47AE-B08D-D83074094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2781300"/>
            <a:ext cx="13462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Fiskální část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FP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</p:txBody>
      </p:sp>
      <p:cxnSp>
        <p:nvCxnSpPr>
          <p:cNvPr id="12294" name="AutoShape 6">
            <a:extLst>
              <a:ext uri="{FF2B5EF4-FFF2-40B4-BE49-F238E27FC236}">
                <a16:creationId xmlns:a16="http://schemas.microsoft.com/office/drawing/2014/main" id="{1DB87A12-1BE2-49D0-92C1-F8CDD47E8E1E}"/>
              </a:ext>
            </a:extLst>
          </p:cNvPr>
          <p:cNvCxnSpPr>
            <a:cxnSpLocks noChangeShapeType="1"/>
            <a:endCxn id="12292" idx="0"/>
          </p:cNvCxnSpPr>
          <p:nvPr/>
        </p:nvCxnSpPr>
        <p:spPr bwMode="auto">
          <a:xfrm rot="10800000" flipV="1">
            <a:off x="4403726" y="2155826"/>
            <a:ext cx="969963" cy="6254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5" name="AutoShape 7">
            <a:extLst>
              <a:ext uri="{FF2B5EF4-FFF2-40B4-BE49-F238E27FC236}">
                <a16:creationId xmlns:a16="http://schemas.microsoft.com/office/drawing/2014/main" id="{41911EE1-06C3-4CFC-8B84-A781437ABE40}"/>
              </a:ext>
            </a:extLst>
          </p:cNvPr>
          <p:cNvCxnSpPr>
            <a:cxnSpLocks noChangeShapeType="1"/>
            <a:endCxn id="12293" idx="0"/>
          </p:cNvCxnSpPr>
          <p:nvPr/>
        </p:nvCxnSpPr>
        <p:spPr bwMode="auto">
          <a:xfrm>
            <a:off x="6745288" y="2155826"/>
            <a:ext cx="887412" cy="6254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6" name="Line 8">
            <a:extLst>
              <a:ext uri="{FF2B5EF4-FFF2-40B4-BE49-F238E27FC236}">
                <a16:creationId xmlns:a16="http://schemas.microsoft.com/office/drawing/2014/main" id="{DB8ADBFC-C0F4-4B6C-89E8-CE1DF94B8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8026" y="32131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AECCB5E4-55AC-461F-BCF5-243E8AC2E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4290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Oval 10">
            <a:extLst>
              <a:ext uri="{FF2B5EF4-FFF2-40B4-BE49-F238E27FC236}">
                <a16:creationId xmlns:a16="http://schemas.microsoft.com/office/drawing/2014/main" id="{0B319DA4-8117-478F-B433-52A17437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1700213"/>
            <a:ext cx="127476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Finanční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právo</a:t>
            </a:r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57682E80-4C8D-4F26-B971-71BDF4BDEF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781300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00CE3C7C-19C2-4F12-B609-9E03363C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2636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C15E790D-DC8B-4A38-AAB9-1E09E075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2636838"/>
            <a:ext cx="1719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Rozpočtové právo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A21612AA-3F0E-4D5E-AC0F-326D6A64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18" y="2995613"/>
            <a:ext cx="1367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Berní právo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Daňové právo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0C624A15-8FC9-4AB9-9434-848EEA4D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213" y="3498850"/>
            <a:ext cx="1149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Celní právo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1F883-1066-42F1-874C-F3C5992EF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1934" y="5445224"/>
            <a:ext cx="988101" cy="81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D1C59ED-1F41-4C9D-B765-12783C55D5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64DE582-91AA-45AD-B6FA-C94451F04F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>
                <a:latin typeface="Times New Roman" panose="02020603050405020304" pitchFamily="18" charset="0"/>
              </a:rPr>
              <a:t>závazky vyplývající pro obec, kraj z uzavřených smluvních vztahů a ze smluvních vztahů vlastních organizací,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2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>
                <a:latin typeface="Times New Roman" panose="02020603050405020304" pitchFamily="18" charset="0"/>
              </a:rPr>
              <a:t>závazky přijaté v rámci spolupráce s jinými obcemi nebo s dalšími subjekty, včetně příspěvků na společnou činnost,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9039031-0C1D-4EF2-87B5-0E340A576E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14FB559-D43D-4711-A98F-AF7D2E54D7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 b="1"/>
              <a:t>úhrada úroků z přijatých půjček a úvěrů,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 b="1"/>
              <a:t>výdaje na emise vlastních dluhopisů a na úhradu výnosů z nich náležejících jejich vlastníkům,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2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4BF947D-4CEB-457D-8F3C-ABEF8B9A2D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23D5EE7-8993-4840-A0B3-7EEAA64B61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/>
              <a:t>výdaje na podporu subjektů provádějících veřejně prospěšné činnosti a na podporu soukromého podnikání prospěšného pro obec,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/>
              <a:t>jiné výdaje uskutečněné v rámci působnosti obce, kraje včetně darů a příspěvků na sociální nebo jiné humanitární účely.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0405E7F-4BD5-4D91-8DE3-A51DDF2936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F4F5D31C-FD9F-4134-901B-069FE8B12B2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  <a:p>
            <a:pPr>
              <a:defRPr/>
            </a:pPr>
            <a:endParaRPr lang="cs-CZ" altLang="cs-CZ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/>
              <a:t>                        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/>
              <a:t>                      </a:t>
            </a:r>
            <a:r>
              <a:rPr lang="cs-CZ" altLang="cs-CZ" sz="54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Procesní část</a:t>
            </a:r>
            <a:r>
              <a:rPr lang="cs-CZ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1BFAA8-7F1C-455E-A799-9F1613CAD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2641600"/>
            <a:ext cx="977900" cy="9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861CCA7-657D-45AA-AAF8-B05DA9D23B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2400" b="1" i="1"/>
            </a:br>
            <a:br>
              <a:rPr lang="cs-CZ" altLang="cs-CZ" sz="2400" b="1" i="1"/>
            </a:br>
            <a:br>
              <a:rPr lang="cs-CZ" altLang="cs-CZ" sz="2400" b="1" i="1"/>
            </a:br>
            <a:br>
              <a:rPr lang="cs-CZ" altLang="cs-CZ" sz="2400" b="1" i="1"/>
            </a:br>
            <a:r>
              <a:rPr lang="cs-CZ" altLang="cs-CZ" sz="2400" b="1" i="1"/>
              <a:t>             </a:t>
            </a:r>
            <a:r>
              <a:rPr lang="cs-CZ" altLang="cs-CZ" sz="2800" b="1" i="1"/>
              <a:t>Rozpočtový proces na úrovni ÚSC: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26D8413-158C-44DB-AA6C-E9F28DCFEF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endParaRPr lang="cs-CZ" altLang="cs-CZ" sz="4000"/>
          </a:p>
          <a:p>
            <a:pPr marL="533400" indent="-533400">
              <a:buFontTx/>
              <a:buAutoNum type="arabicPeriod"/>
            </a:pPr>
            <a:endParaRPr lang="cs-CZ" altLang="cs-CZ" sz="4000"/>
          </a:p>
          <a:p>
            <a:pPr marL="533400" indent="-533400">
              <a:buFontTx/>
              <a:buAutoNum type="arabicPeriod"/>
            </a:pPr>
            <a:r>
              <a:rPr lang="cs-CZ" altLang="cs-CZ" sz="4000"/>
              <a:t>Sestavení a schválení rozpočtu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4000"/>
              <a:t>Plnění a kontrola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4000"/>
              <a:t>Sestavení a schválení závěrečného účtu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endParaRPr lang="cs-CZ" altLang="cs-CZ" sz="4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A77C88D8-6C57-40E2-8D0A-FF4320B0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>
                <a:solidFill>
                  <a:srgbClr val="FF0000"/>
                </a:solidFill>
              </a:rPr>
              <a:t>Sestavení a zveřejnění rozpočtu územního samosprávného celku</a:t>
            </a:r>
            <a:br>
              <a:rPr lang="cs-CZ" altLang="cs-CZ" sz="2000" b="1"/>
            </a:br>
            <a:endParaRPr lang="cs-CZ" altLang="cs-CZ" sz="2000" b="1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8D3CD45B-5C35-4D95-97E5-66671B93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613" y="1557339"/>
            <a:ext cx="7772400" cy="4357687"/>
          </a:xfrm>
        </p:spPr>
        <p:txBody>
          <a:bodyPr/>
          <a:lstStyle/>
          <a:p>
            <a:pPr marL="0" indent="0" algn="just">
              <a:buNone/>
            </a:pPr>
            <a:r>
              <a:rPr lang="cs-CZ" altLang="cs-CZ" sz="2000"/>
              <a:t>Územní samosprávný celek sestavuje rozpočet v </a:t>
            </a:r>
            <a:r>
              <a:rPr lang="cs-CZ" altLang="cs-CZ" sz="2000" b="1" i="1"/>
              <a:t>návaznosti na svůj střednědobý výhled </a:t>
            </a:r>
            <a:r>
              <a:rPr lang="cs-CZ" altLang="cs-CZ" sz="2000"/>
              <a:t>rozpočtu a na základě</a:t>
            </a:r>
          </a:p>
          <a:p>
            <a:pPr marL="0" indent="0" algn="just">
              <a:buNone/>
            </a:pPr>
            <a:endParaRPr lang="cs-CZ" altLang="cs-CZ" sz="2000"/>
          </a:p>
          <a:p>
            <a:pPr marL="0" indent="0" algn="just">
              <a:buNone/>
            </a:pPr>
            <a:r>
              <a:rPr lang="cs-CZ" altLang="cs-CZ" sz="2000"/>
              <a:t>a) údajů z </a:t>
            </a:r>
            <a:r>
              <a:rPr lang="cs-CZ" altLang="cs-CZ" sz="2000" b="1" u="sng"/>
              <a:t>rozpisu státního rozpočtu </a:t>
            </a:r>
            <a:r>
              <a:rPr lang="cs-CZ" altLang="cs-CZ" sz="2000"/>
              <a:t>nebo rozpočtového provizoria, </a:t>
            </a:r>
          </a:p>
          <a:p>
            <a:pPr marL="0" indent="0" algn="just">
              <a:buNone/>
            </a:pPr>
            <a:r>
              <a:rPr lang="cs-CZ" altLang="cs-CZ" sz="2000"/>
              <a:t>b) v případě </a:t>
            </a:r>
            <a:r>
              <a:rPr lang="cs-CZ" altLang="cs-CZ" sz="2000" b="1" u="sng"/>
              <a:t>obce též údajů z rozpočtu kraje</a:t>
            </a:r>
            <a:r>
              <a:rPr lang="cs-CZ" altLang="cs-CZ" sz="2000"/>
              <a:t>, jímž rozpočet kraje určuje své vztahy k rozpočtům obcí v kraji.</a:t>
            </a:r>
          </a:p>
          <a:p>
            <a:pPr marL="0" indent="0" algn="just">
              <a:buNone/>
            </a:pPr>
            <a:endParaRPr lang="cs-CZ" altLang="cs-CZ" sz="2000"/>
          </a:p>
          <a:p>
            <a:pPr marL="0" indent="0" algn="just">
              <a:buNone/>
            </a:pPr>
            <a:r>
              <a:rPr lang="cs-CZ" altLang="cs-CZ" sz="2000" i="1"/>
              <a:t>V případě, že se územní samosprávný celek podílí na realizaci </a:t>
            </a:r>
            <a:r>
              <a:rPr lang="cs-CZ" altLang="cs-CZ" sz="2000" i="1" u="sng"/>
              <a:t>programu nebo projektu spolufinancovaného z rozpočtu Evropské unie, </a:t>
            </a:r>
            <a:r>
              <a:rPr lang="cs-CZ" altLang="cs-CZ" sz="2000" i="1"/>
              <a:t>musí jeho rozpočet na příslušný kalendářní rok obsahovat stanovený objem finančních prostředků účelově určených na spolufinancování programu nebo projektu Evropské unie.</a:t>
            </a:r>
          </a:p>
          <a:p>
            <a:pPr marL="0" indent="0">
              <a:buNone/>
            </a:pPr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50513A-4CC2-47D6-B3C0-1AF248E7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5061" name="Zástupný symbol pro číslo snímku 4">
            <a:extLst>
              <a:ext uri="{FF2B5EF4-FFF2-40B4-BE49-F238E27FC236}">
                <a16:creationId xmlns:a16="http://schemas.microsoft.com/office/drawing/2014/main" id="{B2FA8378-A1FB-4D4C-907E-5BEFB390D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6A0858-2D2D-43BC-B17A-3B750A36D1F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z="1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0A90495-16BD-46D8-83FD-D371086A47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1.Vypracování rozpočtu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6CFA25-0265-486B-A468-A387FAC3C5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fontScale="85000" lnSpcReduction="20000"/>
          </a:bodyPr>
          <a:lstStyle/>
          <a:p>
            <a:pPr marL="533400" indent="-533400">
              <a:buNone/>
            </a:pPr>
            <a:endParaRPr lang="cs-CZ" altLang="cs-CZ"/>
          </a:p>
          <a:p>
            <a:pPr marL="533400" indent="-533400">
              <a:buNone/>
            </a:pPr>
            <a:endParaRPr lang="cs-CZ" altLang="cs-CZ"/>
          </a:p>
          <a:p>
            <a:pPr marL="533400" indent="-533400">
              <a:buNone/>
            </a:pPr>
            <a:endParaRPr lang="cs-CZ" altLang="cs-CZ"/>
          </a:p>
          <a:p>
            <a:pPr marL="533400" indent="-533400">
              <a:buNone/>
            </a:pPr>
            <a:r>
              <a:rPr lang="cs-CZ" altLang="cs-CZ" b="1"/>
              <a:t>Návrh: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Finanční výbor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Rada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Finanční komise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cs-CZ" altLang="cs-CZ" b="1"/>
              <a:t>Zastupitelstvo</a:t>
            </a:r>
          </a:p>
          <a:p>
            <a:pPr marL="533400" indent="-533400">
              <a:buNone/>
            </a:pPr>
            <a:endParaRPr lang="cs-CZ" altLang="cs-CZ" b="1"/>
          </a:p>
          <a:p>
            <a:pPr marL="533400" indent="-533400">
              <a:buNone/>
            </a:pPr>
            <a:r>
              <a:rPr lang="cs-CZ" altLang="cs-CZ" b="1"/>
              <a:t>Připomínky:</a:t>
            </a:r>
          </a:p>
          <a:p>
            <a:pPr marL="533400" indent="-533400">
              <a:buNone/>
            </a:pPr>
            <a:r>
              <a:rPr lang="cs-CZ" altLang="cs-CZ" b="1"/>
              <a:t>Občané, kontrolní výbor, zastupitelstvo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6ACD70FC-BCF7-4E6E-A805-240A2593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Zveřejnění rozpočtu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606C4B-24F9-4813-9BE1-919ACD3D8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1800" b="1" dirty="0"/>
              <a:t>na internetových stránkách </a:t>
            </a:r>
            <a:r>
              <a:rPr lang="cs-CZ" sz="1800" dirty="0"/>
              <a:t>- úplné znění návrhu</a:t>
            </a:r>
          </a:p>
          <a:p>
            <a:pPr algn="just">
              <a:defRPr/>
            </a:pPr>
            <a:r>
              <a:rPr lang="cs-CZ" sz="1800" b="1" i="1" dirty="0"/>
              <a:t>na úřední desce </a:t>
            </a:r>
            <a:r>
              <a:rPr lang="cs-CZ" sz="1800" i="1" dirty="0"/>
              <a:t>- užším rozsahu, který obsahuje alespoň údaje o příjmech a výdajích rozpočtu v třídění podle nejvyšších jednotek druhového třídění rozpočtové skladby</a:t>
            </a:r>
          </a:p>
          <a:p>
            <a:pPr algn="just">
              <a:defRPr/>
            </a:pPr>
            <a:r>
              <a:rPr lang="cs-CZ" sz="1800" b="1" dirty="0"/>
              <a:t>nejméně 15 dnů </a:t>
            </a:r>
            <a:r>
              <a:rPr lang="cs-CZ" sz="1800" dirty="0"/>
              <a:t>přede dnem zahájení jeho projednávání na zasedání zastupitelstva územního samosprávného celku. </a:t>
            </a:r>
          </a:p>
          <a:p>
            <a:pPr marL="0" indent="0" algn="just">
              <a:buNone/>
              <a:defRPr/>
            </a:pPr>
            <a:endParaRPr lang="cs-CZ" sz="1800" dirty="0"/>
          </a:p>
          <a:p>
            <a:pPr algn="just">
              <a:defRPr/>
            </a:pPr>
            <a:r>
              <a:rPr lang="cs-CZ" sz="1800" dirty="0"/>
              <a:t>Územní samosprávný celek současně oznámí na úřední desce, kde je návrh rozpočtu zveřejněn a kde je možno nahlédnout do jeho listinné podoby. </a:t>
            </a:r>
            <a:r>
              <a:rPr lang="cs-CZ" sz="1800" b="1" dirty="0">
                <a:solidFill>
                  <a:srgbClr val="FF0000"/>
                </a:solidFill>
              </a:rPr>
              <a:t>Zveřejnění musí trvat až do schválení rozpočtu</a:t>
            </a:r>
            <a:r>
              <a:rPr lang="cs-CZ" sz="1800" dirty="0"/>
              <a:t>. </a:t>
            </a:r>
          </a:p>
          <a:p>
            <a:pPr marL="0" indent="0" algn="just">
              <a:buNone/>
              <a:defRPr/>
            </a:pPr>
            <a:endParaRPr lang="cs-CZ" sz="1800" dirty="0"/>
          </a:p>
          <a:p>
            <a:pPr algn="just">
              <a:defRPr/>
            </a:pPr>
            <a:r>
              <a:rPr lang="cs-CZ" sz="1800" b="1" i="1" dirty="0"/>
              <a:t>Připomínky k návrhu rozpočtu </a:t>
            </a:r>
            <a:r>
              <a:rPr lang="cs-CZ" sz="1800" dirty="0"/>
              <a:t>mohou občané příslušného územního samosprávného celku uplatnit písemně ve lhůtě stanovené při jeho zveřejnění nebo ústně při jeho projednávání na zasedání zastupitelstva.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1B3D29-9C5E-4695-BEB6-75132EC984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47109" name="Zástupný symbol pro číslo snímku 4">
            <a:extLst>
              <a:ext uri="{FF2B5EF4-FFF2-40B4-BE49-F238E27FC236}">
                <a16:creationId xmlns:a16="http://schemas.microsoft.com/office/drawing/2014/main" id="{1CC706C4-3AC6-43EB-B64C-5F64B2991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AB1299-0B4A-4B98-8D86-931B46A913C7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556E371A-72C5-426B-8B0E-C013E3BA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Návrh rozpočtu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556D24-41AD-4D5F-807E-4BC7C6C9E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2000" dirty="0"/>
              <a:t>Rozpočet územního samosprávného celku a rozpočet svazku obcí se zpracovává v třídění podle rozpočtové skladby, kterou stanoví MF vyhláškou.</a:t>
            </a:r>
          </a:p>
          <a:p>
            <a:pPr algn="just">
              <a:defRPr/>
            </a:pPr>
            <a:r>
              <a:rPr lang="cs-CZ" sz="2000" dirty="0"/>
              <a:t>Orgány územního samosprávného celku a orgány svazku obcí projednávají rozpočet při jeho schvalování v třídění podle rozpočtové skladby tak, aby schválený rozpočet vyjadřoval závazné ukazatele, jimiž se mají povinně řídit</a:t>
            </a:r>
          </a:p>
          <a:p>
            <a:pPr marL="0" indent="0">
              <a:buNone/>
              <a:defRPr/>
            </a:pPr>
            <a:r>
              <a:rPr lang="cs-CZ" sz="1800" dirty="0"/>
              <a:t>a) </a:t>
            </a:r>
            <a:r>
              <a:rPr lang="cs-CZ" sz="1800" b="1" dirty="0">
                <a:solidFill>
                  <a:srgbClr val="FF0000"/>
                </a:solidFill>
              </a:rPr>
              <a:t>výkonné orgány </a:t>
            </a:r>
            <a:r>
              <a:rPr lang="cs-CZ" sz="1800" dirty="0"/>
              <a:t>územního samosprávného celku a svazku obcí při hospodaření podle rozpočtu,</a:t>
            </a:r>
          </a:p>
          <a:p>
            <a:pPr marL="0" indent="0">
              <a:buNone/>
              <a:defRPr/>
            </a:pPr>
            <a:r>
              <a:rPr lang="cs-CZ" sz="1800" dirty="0"/>
              <a:t>b) </a:t>
            </a:r>
            <a:r>
              <a:rPr lang="cs-CZ" sz="1800" b="1" dirty="0">
                <a:solidFill>
                  <a:srgbClr val="FF0000"/>
                </a:solidFill>
              </a:rPr>
              <a:t>právnické osoby zřízené nebo založené v působnosti</a:t>
            </a:r>
            <a:r>
              <a:rPr lang="cs-CZ" sz="1800" dirty="0"/>
              <a:t> územního samosprávného celku při svém hospodaření,</a:t>
            </a:r>
          </a:p>
          <a:p>
            <a:pPr marL="0" indent="0">
              <a:buNone/>
              <a:defRPr/>
            </a:pPr>
            <a:r>
              <a:rPr lang="cs-CZ" sz="1800" dirty="0"/>
              <a:t>c) právnické osoby zřízené v působnosti svazku obcí,</a:t>
            </a:r>
          </a:p>
          <a:p>
            <a:pPr marL="0" indent="0">
              <a:buNone/>
              <a:defRPr/>
            </a:pPr>
            <a:r>
              <a:rPr lang="cs-CZ" sz="1800" dirty="0"/>
              <a:t>d) </a:t>
            </a:r>
            <a:r>
              <a:rPr lang="cs-CZ" sz="1800" b="1" dirty="0">
                <a:solidFill>
                  <a:srgbClr val="FF0000"/>
                </a:solidFill>
              </a:rPr>
              <a:t>další osoby, které mají být příjemci dotací nebo příspěvků z rozpočtu</a:t>
            </a:r>
            <a:r>
              <a:rPr lang="cs-CZ" sz="1800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4E1B637-EFD1-4516-8090-7EF57500C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8133" name="Zástupný symbol pro číslo snímku 4">
            <a:extLst>
              <a:ext uri="{FF2B5EF4-FFF2-40B4-BE49-F238E27FC236}">
                <a16:creationId xmlns:a16="http://schemas.microsoft.com/office/drawing/2014/main" id="{6434D5AA-F2E2-4CD9-A144-229ED88795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64C97-5C9B-4DD9-B33B-437E795EBA21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z="1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8343B55-CC33-47B0-B24D-CA142BD32D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Schvalování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860F38E-6478-4683-BC38-4B603DA1F3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o"/>
            </a:pPr>
            <a:endParaRPr lang="cs-CZ" altLang="cs-CZ"/>
          </a:p>
          <a:p>
            <a:pPr marL="457200" indent="-457200">
              <a:buFontTx/>
              <a:buChar char="o"/>
            </a:pPr>
            <a:endParaRPr lang="cs-CZ" altLang="cs-CZ"/>
          </a:p>
          <a:p>
            <a:pPr marL="457200" indent="-457200">
              <a:buFontTx/>
              <a:buChar char="o"/>
            </a:pPr>
            <a:endParaRPr lang="cs-CZ" altLang="cs-CZ"/>
          </a:p>
          <a:p>
            <a:pPr marL="457200" indent="-457200">
              <a:buFontTx/>
              <a:buChar char="o"/>
            </a:pPr>
            <a:r>
              <a:rPr lang="cs-CZ" altLang="cs-CZ"/>
              <a:t>Vyvěšení - 15 dnů před schválením</a:t>
            </a:r>
          </a:p>
          <a:p>
            <a:pPr marL="457200" indent="-457200">
              <a:buFontTx/>
              <a:buChar char="o"/>
            </a:pPr>
            <a:r>
              <a:rPr lang="cs-CZ" altLang="cs-CZ"/>
              <a:t>Schválení – </a:t>
            </a:r>
            <a:r>
              <a:rPr lang="cs-CZ" altLang="cs-CZ" b="1" i="1" u="sng">
                <a:solidFill>
                  <a:srgbClr val="CC0000"/>
                </a:solidFill>
              </a:rPr>
              <a:t>ZASTUPITELSTVO</a:t>
            </a:r>
          </a:p>
          <a:p>
            <a:pPr marL="457200" indent="-457200">
              <a:buFontTx/>
              <a:buChar char="o"/>
            </a:pPr>
            <a:r>
              <a:rPr lang="cs-CZ" altLang="cs-CZ">
                <a:solidFill>
                  <a:srgbClr val="FF0066"/>
                </a:solidFill>
              </a:rPr>
              <a:t>Rozpočtové </a:t>
            </a:r>
            <a:r>
              <a:rPr lang="cs-CZ" altLang="cs-CZ" b="1">
                <a:solidFill>
                  <a:srgbClr val="FF0066"/>
                </a:solidFill>
              </a:rPr>
              <a:t>provizorium-Pravidla rozpočtového provizoria-zastupit.</a:t>
            </a:r>
          </a:p>
          <a:p>
            <a:pPr marL="457200" indent="-457200">
              <a:buFontTx/>
              <a:buChar char="o"/>
            </a:pPr>
            <a:r>
              <a:rPr lang="cs-CZ" altLang="cs-CZ"/>
              <a:t>Rozpis ukazatelů-finanční  výbor</a:t>
            </a:r>
          </a:p>
          <a:p>
            <a:pPr marL="457200" indent="-457200">
              <a:buFontTx/>
              <a:buChar char="o"/>
            </a:pPr>
            <a:r>
              <a:rPr lang="cs-CZ" altLang="cs-CZ"/>
              <a:t>Hospodaření a kontrola</a:t>
            </a:r>
          </a:p>
          <a:p>
            <a:pPr marL="457200" indent="-457200"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BE94D08-AE83-4FEA-B5AE-99CBEBA90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cs-CZ" altLang="cs-CZ" sz="3800"/>
            </a:br>
            <a:r>
              <a:rPr lang="cs-CZ" altLang="cs-CZ" sz="3800"/>
              <a:t>Rozpočtové právo ÚSC-pojem</a:t>
            </a:r>
            <a:br>
              <a:rPr lang="cs-CZ" altLang="cs-CZ" sz="3800"/>
            </a:br>
            <a:endParaRPr lang="cs-CZ" altLang="cs-CZ" sz="38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516CEAB-9A14-41DB-A0A5-E9DCDED1E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endParaRPr lang="cs-CZ" altLang="cs-CZ" dirty="0"/>
          </a:p>
          <a:p>
            <a:pPr marL="609600" indent="-609600"/>
            <a:endParaRPr lang="cs-CZ" altLang="cs-CZ" dirty="0"/>
          </a:p>
          <a:p>
            <a:pPr marL="609600" indent="-609600"/>
            <a:endParaRPr lang="cs-CZ" altLang="cs-CZ" dirty="0"/>
          </a:p>
          <a:p>
            <a:pPr marL="609600" indent="-609600"/>
            <a:r>
              <a:rPr lang="cs-CZ" altLang="cs-CZ" dirty="0"/>
              <a:t>souhrn finančně právních norem upravujících :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dirty="0"/>
              <a:t>   rozpočtovou soustavu ÚSC, 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dirty="0"/>
              <a:t>   rozpočtový proces, 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dirty="0"/>
              <a:t>   každoročně rozpočty ÚSC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780E21-BBF3-4A11-82A2-B3E08DBCC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184" y="4470648"/>
            <a:ext cx="792088" cy="792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4E3C2C1F-EF22-463B-82DC-09B1679A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>
                <a:solidFill>
                  <a:schemeClr val="accent2"/>
                </a:solidFill>
              </a:rPr>
              <a:t>Rozpočtové provizorium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E67190-3E3A-4311-A057-655FD3090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2000" dirty="0"/>
              <a:t>Při uplatnění opatření podle </a:t>
            </a:r>
            <a:r>
              <a:rPr lang="cs-CZ" sz="2000" b="1" u="sng" dirty="0"/>
              <a:t>zákona o pravidlech rozpočtové odpovědnosti </a:t>
            </a:r>
            <a:r>
              <a:rPr lang="cs-CZ" sz="2000" dirty="0"/>
              <a:t>nesmí měsíční výdaje územního samosprávného celku stanovené v </a:t>
            </a:r>
            <a:r>
              <a:rPr lang="cs-CZ" sz="2000" b="1" u="sng" dirty="0">
                <a:solidFill>
                  <a:srgbClr val="FF0000"/>
                </a:solidFill>
              </a:rPr>
              <a:t>pravidlech rozpočtového provizoria překročit jednu dvanáctinu výdajů rozpočtu schváleného pro předchozí rozpočtový rok.</a:t>
            </a:r>
            <a:r>
              <a:rPr lang="cs-CZ" sz="2000" dirty="0"/>
              <a:t> Vyšší výdaje lze stanovit pouze v případě, že jejich zvýšení přímo souvisí se zvýšením financování výdajů stanovených jiným zákonem nebo v případě výdajů z důvodu předfinancování projektů spolufinancovaných z rozpočtu Evropské unie.</a:t>
            </a:r>
          </a:p>
          <a:p>
            <a:pPr marL="0" indent="0" algn="just">
              <a:buNone/>
              <a:defRPr/>
            </a:pPr>
            <a:endParaRPr lang="cs-CZ" dirty="0"/>
          </a:p>
          <a:p>
            <a:pPr algn="just">
              <a:defRPr/>
            </a:pPr>
            <a:r>
              <a:rPr lang="cs-CZ" sz="2000" dirty="0"/>
              <a:t>Rozpočtové příjmy a výdaje uskutečněné v době rozpočtového provizoria se stávají příjmy a výdaji rozpočtu po jeho schválení.</a:t>
            </a:r>
          </a:p>
          <a:p>
            <a:pPr algn="just">
              <a:defRPr/>
            </a:pPr>
            <a:r>
              <a:rPr lang="cs-CZ" sz="2000" b="1" u="sng" dirty="0"/>
              <a:t>Schválená pravidla rozpočtového provizoria se zveřejňují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891000-938C-4F55-97E2-A0584F4C24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50181" name="Zástupný symbol pro číslo snímku 4">
            <a:extLst>
              <a:ext uri="{FF2B5EF4-FFF2-40B4-BE49-F238E27FC236}">
                <a16:creationId xmlns:a16="http://schemas.microsoft.com/office/drawing/2014/main" id="{8AD9F370-9C25-46E5-A2B7-52206D2E7D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CC4D88-5910-4B10-A073-F83BAD0BC07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cs-CZ" altLang="cs-CZ" sz="1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2551FCF8-C413-42F9-8F20-4AE0C423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Zveřejnění rozpočtu a vyvěšení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95FAD217-A836-47BF-BD5C-75571F96B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i="1"/>
              <a:t>Územní samosprávný celek zveřejní rozpočet na svých </a:t>
            </a:r>
            <a:r>
              <a:rPr lang="cs-CZ" altLang="cs-CZ" b="1" i="1" u="sng"/>
              <a:t>internetových stránkách do 30 dnů ode dne jeho schválení a současně oznámí na úřední desce, kde je zveřejněn v elektronické podobě a kde je možno nahlédnout do jeho listinné podoby. </a:t>
            </a:r>
            <a:r>
              <a:rPr lang="cs-CZ" altLang="cs-CZ" b="1" i="1"/>
              <a:t>Tímto způsobem musí být zpřístupněn až do schválení rozpočtu na následující rozpočtový rok.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E4655F-3401-40D5-BA85-73970A17C6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1205" name="Zástupný symbol pro číslo snímku 4">
            <a:extLst>
              <a:ext uri="{FF2B5EF4-FFF2-40B4-BE49-F238E27FC236}">
                <a16:creationId xmlns:a16="http://schemas.microsoft.com/office/drawing/2014/main" id="{6159E5F9-5354-4E63-91B1-EAFBC2C096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C250E9-945E-4ABE-97E1-5F54985FB9AA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C1CD139-30F5-4B6A-9855-C0DF54F82F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 i="1"/>
            </a:br>
            <a:br>
              <a:rPr lang="cs-CZ" altLang="cs-CZ" sz="2800" b="1" i="1"/>
            </a:br>
            <a:r>
              <a:rPr lang="cs-CZ" altLang="cs-CZ" sz="2800" b="1" i="1"/>
              <a:t>2. Hospodaření a kontrola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79B6E8E-01A5-4DC6-83D7-48DCE92051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b="1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b="1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cs-CZ" altLang="cs-CZ" b="1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b="1"/>
              <a:t>Plnění sleduje finanční a kontrolní výbor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b="1"/>
              <a:t>Rada obce, kraje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cs-CZ" altLang="cs-CZ" b="1"/>
              <a:t>Finanční komise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Časové použití prostředků-jen pro fiskální rok,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Ostatní se převádějí</a:t>
            </a:r>
            <a:endParaRPr lang="cs-CZ" altLang="cs-CZ" sz="1800" b="1" u="sng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KONTROLA- vnitřní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/>
              <a:t>                   vnější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73CCA77-E65B-492B-8470-5C628C2764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Vnitřní kontrola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3D0958A-270A-4D9C-8291-84BA4A8FA62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ü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Finanční výbor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Kontrolní výbor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Zastupitelstvo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Rada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Kontrola §15 RP ÚSC na základě z. 320/2001 Sb., o FK VS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C2A61C0-CE78-4475-A30F-963E66BC9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 i="1"/>
            </a:br>
            <a:br>
              <a:rPr lang="cs-CZ" altLang="cs-CZ" sz="2800" b="1" i="1"/>
            </a:br>
            <a:r>
              <a:rPr lang="cs-CZ" altLang="cs-CZ" sz="2800" b="1" i="1"/>
              <a:t>Vnější kontrola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202393C-C5C9-4B49-851F-BBA710E306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Občané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ÚFO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3200"/>
              <a:t>NKÚ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/>
              <a:t>Kraj- přezkoumávání hospodaření obce – z.č. 420/2004 Sb., auditor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/>
              <a:t>Ministerstvo u kraje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Char char="ü"/>
            </a:pPr>
            <a:endParaRPr lang="cs-CZ" alt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61B8AD74-E7D1-4D37-9A04-C3748418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Změny rozpočtu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FF12D2-B70B-454A-8592-EF99AA0D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/>
              <a:t>Organizační – organizace hospodaření</a:t>
            </a:r>
          </a:p>
          <a:p>
            <a:pPr>
              <a:defRPr/>
            </a:pPr>
            <a:r>
              <a:rPr lang="cs-CZ" dirty="0"/>
              <a:t>Metodické – změny právních předpisů</a:t>
            </a:r>
          </a:p>
          <a:p>
            <a:pPr>
              <a:defRPr/>
            </a:pPr>
            <a:r>
              <a:rPr lang="cs-CZ" dirty="0"/>
              <a:t>Věcné – objektivní skutečnosti ovlivňující plnění </a:t>
            </a:r>
            <a:r>
              <a:rPr lang="cs-CZ" dirty="0" err="1"/>
              <a:t>rozp</a:t>
            </a:r>
            <a:r>
              <a:rPr lang="cs-CZ" dirty="0"/>
              <a:t>.</a:t>
            </a:r>
          </a:p>
          <a:p>
            <a:pPr>
              <a:defRPr/>
            </a:pPr>
            <a:endParaRPr lang="cs-CZ" dirty="0"/>
          </a:p>
          <a:p>
            <a:pPr marL="0" indent="0" algn="ctr">
              <a:buNone/>
              <a:defRPr/>
            </a:pPr>
            <a:r>
              <a:rPr lang="cs-CZ" b="1" dirty="0"/>
              <a:t>Změny pouze – forma - ROZPOČTOVÉ OPATŘENÍ</a:t>
            </a:r>
          </a:p>
          <a:p>
            <a:pPr marL="0" indent="0">
              <a:buNone/>
              <a:defRPr/>
            </a:pP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Přesun prostředků P+V</a:t>
            </a:r>
          </a:p>
          <a:p>
            <a:pPr marL="0" indent="0">
              <a:buNone/>
              <a:defRPr/>
            </a:pPr>
            <a:r>
              <a:rPr lang="cs-CZ" b="1" dirty="0"/>
              <a:t>Nové prostředky-zvýšení </a:t>
            </a:r>
            <a:r>
              <a:rPr lang="cs-CZ" b="1" dirty="0" err="1"/>
              <a:t>rozpo</a:t>
            </a:r>
            <a:r>
              <a:rPr lang="cs-CZ" b="1" dirty="0"/>
              <a:t>.</a:t>
            </a:r>
          </a:p>
          <a:p>
            <a:pPr marL="0" indent="0">
              <a:buNone/>
              <a:defRPr/>
            </a:pPr>
            <a:r>
              <a:rPr lang="cs-CZ" b="1" dirty="0"/>
              <a:t>Vázání prostředků 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1194B2-727F-4E23-8CDB-E8E0A1108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5301" name="Zástupný symbol pro číslo snímku 4">
            <a:extLst>
              <a:ext uri="{FF2B5EF4-FFF2-40B4-BE49-F238E27FC236}">
                <a16:creationId xmlns:a16="http://schemas.microsoft.com/office/drawing/2014/main" id="{6D8B6D9B-B018-45FB-8950-957BF7A15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983D97-11C5-4A3D-BB41-B8E37EC09D91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cs-CZ" altLang="cs-CZ" sz="1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1A9A223D-9A41-4D24-A998-7A8542BC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1125539"/>
            <a:ext cx="7715250" cy="503237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u="sng"/>
              <a:t>Porušení rozpočtové kázně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993ADB-5C96-4E5B-855C-070C2EE01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Neoprávněné použití x zadržení prostředků z rozpočtů ÚSC, </a:t>
            </a:r>
            <a:r>
              <a:rPr lang="cs-CZ" dirty="0" err="1"/>
              <a:t>hl.m</a:t>
            </a:r>
            <a:r>
              <a:rPr lang="cs-CZ" dirty="0"/>
              <a:t>. Praha, RRRS, svazku obcí</a:t>
            </a:r>
          </a:p>
          <a:p>
            <a:pPr>
              <a:defRPr/>
            </a:pPr>
            <a:r>
              <a:rPr lang="cs-CZ" dirty="0"/>
              <a:t>Porušení předpisů EU, smlouvy, rozhodnutí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dirty="0"/>
              <a:t>ODVOD za porušení rozpočtové kázně - na základě porušení podle § 22 RP ÚSC (odvody se liší)+</a:t>
            </a:r>
            <a:r>
              <a:rPr lang="cs-CZ" sz="2000" dirty="0"/>
              <a:t>penále 1 promile z částky odvodu za každý den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dirty="0"/>
              <a:t>O uložení odvodu a penále rozhodne:</a:t>
            </a:r>
          </a:p>
          <a:p>
            <a:pPr marL="0" indent="0">
              <a:buNone/>
              <a:defRPr/>
            </a:pPr>
            <a:r>
              <a:rPr lang="cs-CZ" dirty="0"/>
              <a:t>U obce OÚ, u </a:t>
            </a:r>
            <a:r>
              <a:rPr lang="cs-CZ" dirty="0" err="1"/>
              <a:t>mě.části</a:t>
            </a:r>
            <a:r>
              <a:rPr lang="cs-CZ" dirty="0"/>
              <a:t> </a:t>
            </a:r>
            <a:r>
              <a:rPr lang="cs-CZ" dirty="0" err="1"/>
              <a:t>hl.m</a:t>
            </a:r>
            <a:r>
              <a:rPr lang="cs-CZ" dirty="0"/>
              <a:t>. P-úřad mě. Části</a:t>
            </a:r>
          </a:p>
          <a:p>
            <a:pPr marL="0" indent="0">
              <a:buNone/>
              <a:defRPr/>
            </a:pPr>
            <a:r>
              <a:rPr lang="cs-CZ" dirty="0"/>
              <a:t>U </a:t>
            </a:r>
            <a:r>
              <a:rPr lang="cs-CZ" dirty="0" err="1"/>
              <a:t>hl.m</a:t>
            </a:r>
            <a:r>
              <a:rPr lang="cs-CZ" dirty="0"/>
              <a:t>. Praha Magistrát</a:t>
            </a:r>
          </a:p>
          <a:p>
            <a:pPr marL="0" indent="0">
              <a:buNone/>
              <a:defRPr/>
            </a:pPr>
            <a:r>
              <a:rPr lang="cs-CZ" dirty="0"/>
              <a:t>U kraje KÚ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7E61FD-F23E-41AA-B019-342BBE3614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6325" name="Zástupný symbol pro číslo snímku 4">
            <a:extLst>
              <a:ext uri="{FF2B5EF4-FFF2-40B4-BE49-F238E27FC236}">
                <a16:creationId xmlns:a16="http://schemas.microsoft.com/office/drawing/2014/main" id="{755F772B-BC52-45E8-94A9-D998551CC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612067-66AF-4BB4-BBF3-58608151EEE9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CE46306-AAC6-4BC7-BBD6-9AF25B06C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5858E40-B8A6-4344-928E-D7A6AC267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Při správě odvodů a penále se postupuje podle zákona upravujícího správu daní. Porušitel rozpočtové kázně má při správě odvodů za porušení rozpočtové kázně postavení daňového subjektu.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u="sng"/>
              <a:t>Územní samosprávný celek poskytuje na vyžádání informace získané při správě odvodů za porušení rozpočtové kázně orgánu oprávněnému ke kontrole těchto poskytnutých prostředků.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ACD9776E-4FD0-4197-9CCD-188D062B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Správní delikty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F0D667A9-E1C7-4E80-8FCC-16FF24222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/>
              <a:t> </a:t>
            </a:r>
            <a:r>
              <a:rPr lang="cs-CZ" altLang="cs-CZ" b="1"/>
              <a:t>Územní samosprávný celek, svazek obcí, městská část hlavního města Prahy nebo Regionální rada regionu soudržnosti se dopustí správního deliktu tím, že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nezpracuje rozpočtový výhled,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nehospodaří podle pravidel rozpočtového provizoria,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neprovede změny schváleného rozpočtu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zpracuje rozpočet v rozporu svzhl. o rozp. skladbě,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neprovede rozpis schváleného rozpočtu,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nevykonává kontrolu svého hospodaření podle KO ve VS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nezajistí přezkoumání svého hospodaření za uplynulý kalendářní rok</a:t>
            </a:r>
            <a:r>
              <a:rPr lang="cs-CZ" altLang="cs-CZ" sz="200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1400"/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6D4FE1-CEA2-4486-82AC-730E6D661C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58373" name="Zástupný symbol pro číslo snímku 4">
            <a:extLst>
              <a:ext uri="{FF2B5EF4-FFF2-40B4-BE49-F238E27FC236}">
                <a16:creationId xmlns:a16="http://schemas.microsoft.com/office/drawing/2014/main" id="{553B5F6F-993F-4CDC-B8BF-837D627F5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B63621-A99A-48D7-8748-40FF783ADFE9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cs-CZ" altLang="cs-CZ" sz="1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571161AA-AF5E-4AC4-82EF-691C583A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F5148F-5D0E-4AFD-8F64-FE6B54C8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4400" b="1" dirty="0"/>
              <a:t>Za správní delikt se uloží pokuta do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4400" b="1" dirty="0"/>
              <a:t>   1 000 000 Kč.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4400" b="1" dirty="0"/>
              <a:t>Pokuty vybírá a vymáhá orgán, který je uložil. Příjem z pokut je příjmem rozpočtu, ze kterého je hrazena činnost správního orgánu, který pokutu uložil.</a:t>
            </a: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A7C3EF09-89C8-4D05-A650-20C1357B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Systém RP ÚSC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B53FB6-96A4-4E75-A4F7-3EED727CA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Obecná</a:t>
            </a:r>
          </a:p>
          <a:p>
            <a:pPr>
              <a:defRPr/>
            </a:pPr>
            <a:r>
              <a:rPr lang="cs-CZ" dirty="0"/>
              <a:t>Zvláštní </a:t>
            </a:r>
          </a:p>
          <a:p>
            <a:pPr>
              <a:defRPr/>
            </a:pPr>
            <a:r>
              <a:rPr lang="cs-CZ" dirty="0"/>
              <a:t>Procesní</a:t>
            </a:r>
          </a:p>
          <a:p>
            <a:pPr>
              <a:defRPr/>
            </a:pPr>
            <a:r>
              <a:rPr lang="cs-CZ" dirty="0"/>
              <a:t>Administrativní </a:t>
            </a:r>
          </a:p>
          <a:p>
            <a:pPr>
              <a:defRPr/>
            </a:pPr>
            <a:r>
              <a:rPr lang="cs-CZ" dirty="0"/>
              <a:t>Trestní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9893B6-1690-4785-A8BC-970FD9BEE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4341" name="Zástupný symbol pro číslo snímku 4">
            <a:extLst>
              <a:ext uri="{FF2B5EF4-FFF2-40B4-BE49-F238E27FC236}">
                <a16:creationId xmlns:a16="http://schemas.microsoft.com/office/drawing/2014/main" id="{4D751515-7B30-4E6F-8404-3E6A32E584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F490F92-37BE-40C1-AC8B-7DA2F0759EEA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E28113-2AF3-4D73-976C-9BBB71EFF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288" y="2532064"/>
            <a:ext cx="896937" cy="89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37FD976-FBE1-450E-8CA8-601FB6B842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3. Závěrečný účet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EC33598-D6D6-4B14-97E6-DF2B005618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Sestavuje:</a:t>
            </a:r>
          </a:p>
        </p:txBody>
      </p:sp>
      <p:sp>
        <p:nvSpPr>
          <p:cNvPr id="199684" name="Rectangle 4">
            <a:extLst>
              <a:ext uri="{FF2B5EF4-FFF2-40B4-BE49-F238E27FC236}">
                <a16:creationId xmlns:a16="http://schemas.microsoft.com/office/drawing/2014/main" id="{EB150DE4-48B8-4A70-81E5-72173226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1773239"/>
            <a:ext cx="45720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8001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Trebuchet MS" pitchFamily="34" charset="0"/>
              </a:defRPr>
            </a:lvl2pPr>
            <a:lvl3pPr marL="12573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7145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171700" indent="-342900" algn="l" eaLnBrk="0" hangingPunct="0">
              <a:spcBef>
                <a:spcPct val="20000"/>
              </a:spcBef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Finanční výbor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Rada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Finanční komise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Zastupitelstvo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 u="sng">
                <a:latin typeface="Arial" charset="0"/>
              </a:rPr>
              <a:t>Připomínky: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>
                <a:latin typeface="Arial" charset="0"/>
              </a:rPr>
              <a:t>Občané, kontrolní výbor, zastupitelstvo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b="1" u="sng">
                <a:latin typeface="Arial" charset="0"/>
              </a:rPr>
              <a:t>Schvaluje 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zastupitelstvo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57D2EBE-BB08-4F46-AD43-89DF2C1A5E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/>
              <a:t>Rozpočtová skladba: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DE5B232-F157-40C9-8B34-48B87B1EAF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/>
              <a:t>Rozpočet se zpracovává v třídění podle rozpočtové skladby, kterou stanoví Ministerstvo financí vyhláškou.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80000"/>
              </a:lnSpc>
            </a:pPr>
            <a:r>
              <a:rPr lang="cs-CZ" altLang="cs-CZ"/>
              <a:t>Orgány územního samosprávného celku a orgány svazku obcí projednávají rozpočet při jeho schvalování v třídění podle rozpočtové skladby tak, aby schválený rozpočet vyjadřoval závazné ukazatele, jimiž se mají povinně řídit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5452A500-52CC-44DD-9F0D-7749CB73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altLang="cs-CZ" sz="2800" b="1"/>
              <a:t>Organizace územních samosprávných celků</a:t>
            </a:r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BAA4E649-6EE5-40A5-BCAB-C35E2988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územní samosprávný celek může ve své pravomoci :</a:t>
            </a:r>
          </a:p>
          <a:p>
            <a:r>
              <a:rPr lang="cs-CZ" altLang="cs-CZ" i="1"/>
              <a:t>k </a:t>
            </a:r>
            <a:r>
              <a:rPr lang="cs-CZ" altLang="cs-CZ" i="1" u="sng"/>
              <a:t>plnění svých úkolů</a:t>
            </a:r>
            <a:r>
              <a:rPr lang="cs-CZ" altLang="cs-CZ" i="1"/>
              <a:t>, zejména </a:t>
            </a:r>
          </a:p>
          <a:p>
            <a:r>
              <a:rPr lang="cs-CZ" altLang="cs-CZ" i="1"/>
              <a:t>k hospodářskému </a:t>
            </a:r>
            <a:r>
              <a:rPr lang="cs-CZ" altLang="cs-CZ" i="1" u="sng"/>
              <a:t>využívání svého majetku </a:t>
            </a:r>
            <a:r>
              <a:rPr lang="cs-CZ" altLang="cs-CZ" i="1"/>
              <a:t>a </a:t>
            </a:r>
          </a:p>
          <a:p>
            <a:r>
              <a:rPr lang="cs-CZ" altLang="cs-CZ" i="1"/>
              <a:t>k </a:t>
            </a:r>
            <a:r>
              <a:rPr lang="cs-CZ" altLang="cs-CZ" i="1" u="sng"/>
              <a:t>zabezpečení veřejně prospěšných činností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9CF750-141D-4D87-B5C0-FAAF0C92E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2469" name="Zástupný symbol pro číslo snímku 4">
            <a:extLst>
              <a:ext uri="{FF2B5EF4-FFF2-40B4-BE49-F238E27FC236}">
                <a16:creationId xmlns:a16="http://schemas.microsoft.com/office/drawing/2014/main" id="{05A8B561-0F1A-469E-9284-BCF3A33C89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91713A-5889-4B21-BA4E-B5758D5AC5E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cs-CZ" altLang="cs-CZ" sz="1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F053F94-1707-4DC1-BB9C-BE21EE598D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/>
              <a:t>Organizace ÚSC: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F554F8F-1280-41BC-BB2E-71D60F52E9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/>
          <a:lstStyle/>
          <a:p>
            <a:pPr marL="609600" indent="-609600">
              <a:buNone/>
            </a:pPr>
            <a:endParaRPr lang="cs-CZ" altLang="cs-CZ"/>
          </a:p>
          <a:p>
            <a:pPr marL="609600" indent="-609600"/>
            <a:endParaRPr lang="cs-CZ" altLang="cs-CZ"/>
          </a:p>
          <a:p>
            <a:pPr marL="609600" indent="-609600"/>
            <a:r>
              <a:rPr lang="cs-CZ" altLang="cs-CZ" b="1"/>
              <a:t>zřizovat vlastní organizační složky jako svá zařízení bez právní subjektivity,</a:t>
            </a:r>
          </a:p>
          <a:p>
            <a:pPr marL="609600" indent="-609600"/>
            <a:r>
              <a:rPr lang="cs-CZ" altLang="cs-CZ" b="1"/>
              <a:t>zřizovat příspěvkové organizace jako právnické osoby, které zpravidla ve své činnosti nevytvářejí zisk,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A31A77D-F788-430F-A953-7DF19D80F6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00A9779-9582-4699-9516-E6F9131B36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6" y="1844675"/>
            <a:ext cx="6804025" cy="4357688"/>
          </a:xfrm>
        </p:spPr>
        <p:txBody>
          <a:bodyPr>
            <a:normAutofit fontScale="92500" lnSpcReduction="10000"/>
          </a:bodyPr>
          <a:lstStyle/>
          <a:p>
            <a:pPr marL="609600" indent="-609600"/>
            <a:endParaRPr lang="cs-CZ" altLang="cs-CZ" sz="2000" b="1"/>
          </a:p>
          <a:p>
            <a:pPr marL="609600" indent="-609600"/>
            <a:endParaRPr lang="cs-CZ" altLang="cs-CZ" sz="2000" b="1"/>
          </a:p>
          <a:p>
            <a:pPr marL="609600" indent="-609600"/>
            <a:endParaRPr lang="cs-CZ" altLang="cs-CZ" sz="2000" b="1"/>
          </a:p>
          <a:p>
            <a:pPr marL="609600" indent="-609600"/>
            <a:r>
              <a:rPr lang="cs-CZ" altLang="cs-CZ" b="1"/>
              <a:t>zakládat obchodní společnosti, a to akciové společnosti a společnosti s ručením omezeným,</a:t>
            </a:r>
          </a:p>
          <a:p>
            <a:pPr marL="609600" indent="-609600"/>
            <a:r>
              <a:rPr lang="cs-CZ" altLang="cs-CZ" b="1"/>
              <a:t>zakládat Ústavy podle zvláštního zákona,</a:t>
            </a:r>
          </a:p>
          <a:p>
            <a:pPr marL="609600" indent="-609600"/>
            <a:r>
              <a:rPr lang="cs-CZ" altLang="cs-CZ" b="1"/>
              <a:t>zřizovat školské právnické osoby podle zvláštního právního předpisu, </a:t>
            </a:r>
          </a:p>
          <a:p>
            <a:pPr marL="609600" indent="-609600"/>
            <a:r>
              <a:rPr lang="cs-CZ" altLang="cs-CZ" b="1"/>
              <a:t>zřizovat veřejné výzkumné instituce podle zvláštního zákona</a:t>
            </a:r>
          </a:p>
          <a:p>
            <a:pPr marL="609600" indent="-609600">
              <a:buNone/>
            </a:pPr>
            <a:endParaRPr lang="cs-CZ" altLang="cs-CZ" sz="2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FA70AAAD-7EA6-413A-92F6-CD7644D1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7351D250-506D-48CD-839C-211A8F8A9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Územní samosprávný celek se může spolu s jinými osobami stát účastníkem (společníkem) na činnostech jiných osob, zejména </a:t>
            </a:r>
            <a:r>
              <a:rPr lang="cs-CZ" altLang="cs-CZ" b="1"/>
              <a:t>obchodních společností nebo obecně prospěšných společností, </a:t>
            </a:r>
            <a:r>
              <a:rPr lang="cs-CZ" altLang="cs-CZ"/>
              <a:t>na jejichž činnosti se podílí svým </a:t>
            </a:r>
            <a:r>
              <a:rPr lang="cs-CZ" altLang="cs-CZ" b="1"/>
              <a:t>majetkem včetně peněžních prostředků.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723E32-7DBA-4952-A424-DBC69F923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5541" name="Zástupný symbol pro číslo snímku 4">
            <a:extLst>
              <a:ext uri="{FF2B5EF4-FFF2-40B4-BE49-F238E27FC236}">
                <a16:creationId xmlns:a16="http://schemas.microsoft.com/office/drawing/2014/main" id="{8874551A-18D0-4470-A317-400386A7E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EB5D5A-4BA3-4115-9A09-76C455D75383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cs-CZ" altLang="cs-CZ" sz="12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78E8F63-5834-4D49-AAF9-375BD2B433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 i="1" u="sng"/>
            </a:br>
            <a:br>
              <a:rPr lang="cs-CZ" altLang="cs-CZ" sz="2800" b="1" i="1" u="sng"/>
            </a:br>
            <a:r>
              <a:rPr lang="cs-CZ" altLang="cs-CZ" sz="2800" b="1" i="1" u="sng"/>
              <a:t>Organizační složky ÚSC: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C607EED-671E-489C-B2A2-5AA294F018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Rozhodnutím zastupitelstva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Zřizovací listina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Hospodaří jménem zřizovatele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3200"/>
              <a:t>Nejsou  účetní jednotkou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2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EC12695-DD31-4DA7-ADE1-7098B215B2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4100"/>
            </a:br>
            <a:r>
              <a:rPr lang="cs-CZ" altLang="cs-CZ" sz="3300" b="1"/>
              <a:t>Forma hospodaření  OS: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C891EA2-F2D9-41EE-B523-75C26B8822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nevyžadují velký počet zaměstnanců,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nepotřebují složité a rozsáhlé strojní nebo jiné technické vybavení,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nejsou vnitřně odvětvově či jinak organizačně členěné,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b="1"/>
              <a:t>nevstupují do složitých ekonomických nebo právních vztahů.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E3C5A743-EA13-401D-B903-09C8494E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8611" name="Zástupný symbol pro obsah 2">
            <a:extLst>
              <a:ext uri="{FF2B5EF4-FFF2-40B4-BE49-F238E27FC236}">
                <a16:creationId xmlns:a16="http://schemas.microsoft.com/office/drawing/2014/main" id="{8611D41D-EB98-4A57-BC3B-249DAC16C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Územní samosprávný celek má ve svém rozpočtu obsaženy veškeré příjmy a výdaje svých organizačních složek. Rozpočet organizační složky je součástí rozpočtu jejího zřizovatele. Organizační složka je povinna dbát, aby dosahovala příjmů stanovených rozpočtem a plnila určené úkoly nejhospodárnějším způsobem.</a:t>
            </a:r>
          </a:p>
          <a:p>
            <a:r>
              <a:rPr lang="cs-CZ" altLang="cs-CZ"/>
              <a:t>Územní samosprávný celek dává oprávnění k dispozicím s rozpočtem organizační složky jednak svému úřadu, jednak také podle potřeby odpovědnému vedoucímu organizační složky.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CC84E4-DD43-43BD-BCCC-20AA21174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68613" name="Zástupný symbol pro číslo snímku 4">
            <a:extLst>
              <a:ext uri="{FF2B5EF4-FFF2-40B4-BE49-F238E27FC236}">
                <a16:creationId xmlns:a16="http://schemas.microsoft.com/office/drawing/2014/main" id="{0759E161-5EEE-4063-81EC-F6A67A1FD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40EBF4A-1814-4A7E-88CE-DE773F7DD43D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cs-CZ" altLang="cs-CZ" sz="12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B680F822-5EB0-4374-965F-658496BA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E1F72696-9945-42FF-AEAC-056FEDE08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oprávnění disponovat jen s takovými peněžními prostředky, které souvisejí s její běžnou, pravidelnou činností, již je nutné zabezpečovat operativně. Tyto prostředky poskytuje zřizovatel organizační složce formou provozní zálohy v hotovosti nebo zřízením běžného účtu u banky.</a:t>
            </a:r>
          </a:p>
          <a:p>
            <a:r>
              <a:rPr lang="cs-CZ" altLang="cs-CZ"/>
              <a:t> Pokud zřizovatel přenesl na organizační složku oprávnění disponovat s peněžními prostředky, vedoucí této organizační složky odpovídá za hospodaření, vedení pokladní služby a úplnost podkladů pro účetní záznamy zřizovatele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346825-A77B-43A4-9E06-4CD5E0EF0A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9637" name="Zástupný symbol pro číslo snímku 4">
            <a:extLst>
              <a:ext uri="{FF2B5EF4-FFF2-40B4-BE49-F238E27FC236}">
                <a16:creationId xmlns:a16="http://schemas.microsoft.com/office/drawing/2014/main" id="{650552D2-A4B9-4797-B967-ED3572A51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D397D29-2434-427B-A0D5-D15C6421D316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cs-CZ" altLang="cs-CZ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0CF802E-8567-4CA0-A67E-C49521220A1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1196976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cs-CZ" altLang="cs-CZ" b="1"/>
            </a:br>
            <a:br>
              <a:rPr lang="cs-CZ" altLang="cs-CZ" b="1"/>
            </a:br>
            <a:r>
              <a:rPr lang="cs-CZ" altLang="cs-CZ" b="1"/>
              <a:t>                HOSPODAŘENÍ  ÚSC</a:t>
            </a:r>
            <a:br>
              <a:rPr lang="cs-CZ" altLang="cs-CZ" b="1"/>
            </a:br>
            <a:r>
              <a:rPr lang="cs-CZ" altLang="cs-CZ" b="1"/>
              <a:t>                </a:t>
            </a:r>
            <a:r>
              <a:rPr lang="cs-CZ" altLang="cs-CZ" sz="1700" b="1"/>
              <a:t>z.č. 250/2000 Sb.,  +  dílčí novely</a:t>
            </a:r>
            <a:br>
              <a:rPr lang="cs-CZ" altLang="cs-CZ" sz="1700" b="1"/>
            </a:br>
            <a:endParaRPr lang="cs-CZ" altLang="cs-CZ" sz="1700" b="1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1E10896-6EBE-4605-A3F2-0199115750A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55913" y="34290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I.   </a:t>
            </a:r>
            <a:r>
              <a:rPr lang="cs-CZ" altLang="cs-CZ" sz="2000" b="1"/>
              <a:t>Obecná ustan</a:t>
            </a:r>
            <a:r>
              <a:rPr lang="cs-CZ" altLang="cs-CZ" sz="2000" b="1">
                <a:latin typeface="Arial" panose="020B0604020202020204" pitchFamily="34" charset="0"/>
              </a:rPr>
              <a:t>ovení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II.</a:t>
            </a:r>
            <a:r>
              <a:rPr lang="cs-CZ" altLang="cs-CZ" sz="2000" b="1"/>
              <a:t> 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/>
              <a:t>Finanční hospodaření</a:t>
            </a:r>
            <a:endParaRPr lang="cs-CZ" altLang="cs-CZ" sz="2000" b="1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III. </a:t>
            </a:r>
            <a:r>
              <a:rPr lang="cs-CZ" altLang="cs-CZ" sz="2000" b="1"/>
              <a:t>Rozpočtový proces</a:t>
            </a:r>
            <a:endParaRPr lang="cs-CZ" altLang="cs-CZ" sz="2000" b="1">
              <a:latin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   IV. </a:t>
            </a:r>
            <a:r>
              <a:rPr lang="cs-CZ" altLang="cs-CZ" sz="2000" b="1"/>
              <a:t>Organizace ÚSC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</a:t>
            </a:r>
            <a:r>
              <a:rPr lang="cs-CZ" altLang="cs-CZ" sz="2000" b="1"/>
              <a:t>V.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/>
              <a:t>Hospodaření dobrovolných svazků</a:t>
            </a:r>
            <a:r>
              <a:rPr lang="cs-CZ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/>
              <a:t>obcí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cs-CZ" altLang="cs-CZ" sz="2000" b="1"/>
              <a:t>      VI.  Přechodná a závěrečná ustanovení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B78612-0C80-4B80-8131-485B1D913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087" y="3645024"/>
            <a:ext cx="965076" cy="9650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E5764D5-2B39-440A-B42F-2EA6E94CFF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 u="sng"/>
              <a:t>Příspěvkové organizace ÚSC: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3FC5EAA-F4E0-48A2-92F8-9977F40D22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    </a:t>
            </a:r>
            <a:r>
              <a:rPr lang="cs-CZ" altLang="cs-CZ" b="1"/>
              <a:t>ÚSC  zřizuje příspěvkové organizace pro takové činnosti ve své působnosti, které jsou zpravidla neziskové a jejichž rozsah, struktura a složitost vyžadují </a:t>
            </a:r>
            <a:r>
              <a:rPr lang="cs-CZ" altLang="cs-CZ" b="1" i="1" u="sng"/>
              <a:t>samostatnou právní subjektivitu!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   Zřizovatel vydá o vzniku příspěvkové organizace zřizovací listinu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186E2CA8-99F6-418B-84D3-D9E5DD14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2400" b="1"/>
              <a:t>Finanční hospodaření příspěvkových </a:t>
            </a:r>
            <a:r>
              <a:rPr lang="cs-CZ" altLang="cs-CZ" sz="2400"/>
              <a:t>organizací</a:t>
            </a:r>
            <a:br>
              <a:rPr lang="cs-CZ" altLang="cs-CZ"/>
            </a:br>
            <a:br>
              <a:rPr lang="cs-CZ" altLang="cs-CZ"/>
            </a:br>
            <a:endParaRPr lang="cs-CZ" altLang="cs-CZ"/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42EB75CC-D5BF-4B0A-8039-2DC14A215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Příspěvková organizace sestavuje rozpočet a střednědobý výhled rozpočtu, které schvaluje její zřizovatel.</a:t>
            </a:r>
          </a:p>
          <a:p>
            <a:r>
              <a:rPr lang="cs-CZ" altLang="cs-CZ"/>
              <a:t> Rozpočet příspěvkové organizace je plán výnosů a nákladů na rozpočtový rok, jímž se řídí financování činnosti příspěvkové organizace. Rozpočtový rok je shodný s kalendářním rokem.</a:t>
            </a:r>
          </a:p>
          <a:p>
            <a:r>
              <a:rPr lang="cs-CZ" altLang="cs-CZ"/>
              <a:t> Střednědobý výhled rozpočtu příspěvkové organizace je plán výnosů a nákladů na nejméně 2 roky následující po roce, na který je sestavován rozpočet. Obsahuje předpokládané náklady a výnosy v jednotlivých letech.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6F3341-7B9A-4956-A987-750252958B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1685" name="Zástupný symbol pro číslo snímku 4">
            <a:extLst>
              <a:ext uri="{FF2B5EF4-FFF2-40B4-BE49-F238E27FC236}">
                <a16:creationId xmlns:a16="http://schemas.microsoft.com/office/drawing/2014/main" id="{9D41370C-A5B4-4C6E-9D5D-1C7980F1B9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F9B7DB-CA2F-4CC4-820B-2001A717A46D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cs-CZ" altLang="cs-CZ" sz="12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91CAB30B-BD74-4EDC-B05A-AA0C934D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EE7C9965-CB3F-4B45-A1D8-0823CF803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Příspěvková organizace hospodaří s peněžními prostředky získanými vlastní činností a s peněžními prostředky přijatými z rozpočtu svého zřizovatele. Dále hospodaří s prostředky svých fondů, s peněžitými dary od fyzických a právnických osob, včetně peněžních prostředků poskytnutých z Národního fondu a ze zahraničí.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3A5105-CCF3-4411-B383-1EF90E603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2709" name="Zástupný symbol pro číslo snímku 4">
            <a:extLst>
              <a:ext uri="{FF2B5EF4-FFF2-40B4-BE49-F238E27FC236}">
                <a16:creationId xmlns:a16="http://schemas.microsoft.com/office/drawing/2014/main" id="{ACFDED13-67C1-4D9B-BC0C-7A68C3927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5D815A-04ED-4261-837D-E5EB66F65B46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cs-CZ" altLang="cs-CZ" sz="12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44AE6660-5A7B-457C-ABC4-1B6C050A3B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 u="sng"/>
              <a:t>Peněžní fondy příspěvkových organizací: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357C942-164F-41B1-A50D-84966C13D4B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v"/>
            </a:pPr>
            <a:endParaRPr lang="cs-CZ" altLang="cs-CZ" sz="3200"/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/>
              <a:t> </a:t>
            </a:r>
            <a:r>
              <a:rPr lang="cs-CZ" altLang="cs-CZ" sz="3200" b="1"/>
              <a:t>rezervní fond,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 b="1"/>
              <a:t> investiční fond,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 b="1"/>
              <a:t> fond odměn,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sz="3200" b="1"/>
              <a:t> fond kulturních a sociálních    potřeb.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C2B075D-3840-48AB-99E1-77529703BC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 u="sng"/>
              <a:t>Hospodaření svazku obcí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E055C6E-AD12-4115-AFE3-6241D00150A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35413" y="1773239"/>
            <a:ext cx="6261100" cy="43576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32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32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Majetek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i="1"/>
              <a:t>     </a:t>
            </a:r>
            <a:r>
              <a:rPr lang="cs-CZ" altLang="cs-CZ" sz="2000" b="1" i="1"/>
              <a:t>Vložený vlastní majetek</a:t>
            </a:r>
            <a:r>
              <a:rPr lang="cs-CZ" altLang="cs-CZ" b="1" i="1"/>
              <a:t> </a:t>
            </a:r>
            <a:r>
              <a:rPr lang="cs-CZ" altLang="cs-CZ" sz="2000" b="1" i="1"/>
              <a:t>jednotlivých členských obcí (podle stanov svazku obcí), ale majetek je pořád ve vlastnictví obce-svazek pouze hospodaří-vlastnictví nelze převést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i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Finanční hospodaření SO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/>
              <a:t>Rozpočet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/>
              <a:t>Střednědobý výhled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b="1"/>
              <a:t>Zveřejnění návrhu po dobu 15 dnů před schválením v jednotlivých obcích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0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101170D6-B496-423A-8471-750ADFCCC2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 b="1"/>
            </a:br>
            <a:br>
              <a:rPr lang="cs-CZ" altLang="cs-CZ" sz="2800" b="1"/>
            </a:br>
            <a:r>
              <a:rPr lang="cs-CZ" altLang="cs-CZ" sz="2800" b="1" u="sng"/>
              <a:t>Příspěvkové organizace SO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D69E785-D18F-46D8-AC38-DD29D0FBF2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2539" y="1773239"/>
            <a:ext cx="6403975" cy="4357687"/>
          </a:xfrm>
        </p:spPr>
        <p:txBody>
          <a:bodyPr>
            <a:normAutofit fontScale="92500" lnSpcReduction="10000"/>
          </a:bodyPr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 b="1"/>
              <a:t>SO může zřizovat PO v oblasti školství (školy, školská zařízení)</a:t>
            </a:r>
          </a:p>
          <a:p>
            <a:r>
              <a:rPr lang="cs-CZ" altLang="cs-CZ" b="1"/>
              <a:t>Nejvyšší orgán svazku obcí rozhoduje o zřízení, změně, zrušení PO, </a:t>
            </a:r>
          </a:p>
          <a:p>
            <a:r>
              <a:rPr lang="cs-CZ" altLang="cs-CZ" b="1"/>
              <a:t>vydá zřizovací listinu</a:t>
            </a:r>
          </a:p>
          <a:p>
            <a:r>
              <a:rPr lang="cs-CZ" altLang="cs-CZ" b="1"/>
              <a:t>Dále platí vše jako u jiných PO dle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   z. 250/2000 Sb., RPÚR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B0FCBD8-1BF5-4B3A-B44A-2103A3821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 u="sng"/>
              <a:t>Plnění závazků z Evropské dohody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2311D0C-2C5A-4AC2-BAD9-7271FAA28B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63975" y="1773239"/>
            <a:ext cx="6332538" cy="43576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   </a:t>
            </a:r>
            <a:r>
              <a:rPr lang="cs-CZ" altLang="cs-CZ" b="1"/>
              <a:t>Poskytování finančních prostředků z rozpočtů ÚSC musí být v souladu se zvláštním zákonem upravujícím postup při posuzování slučitelnosti veřejné podpory se závazky vyplývajícími z Evropské dohody zakládající přidružení mezi Českou republikou na jedné straně a Evropskými společenstvími a jejich členskými státy na straně druhé.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F5E68D0-EF64-4AEB-8123-C680184DFA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 sz="2800"/>
            </a:br>
            <a:endParaRPr lang="cs-CZ" altLang="cs-CZ" sz="280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48077C61-5D52-4250-AA53-4FC104D795C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1" y="1773239"/>
            <a:ext cx="3814763" cy="43576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Děkuji za pozornost.</a:t>
            </a:r>
            <a:endParaRPr lang="cs-CZ" altLang="cs-CZ" sz="3600" b="1"/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Pěkný zbytek dne,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hezký večer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a příště nashledanou!</a:t>
            </a:r>
          </a:p>
        </p:txBody>
      </p:sp>
      <p:pic>
        <p:nvPicPr>
          <p:cNvPr id="77828" name="Picture 6" descr="j0300840">
            <a:extLst>
              <a:ext uri="{FF2B5EF4-FFF2-40B4-BE49-F238E27FC236}">
                <a16:creationId xmlns:a16="http://schemas.microsoft.com/office/drawing/2014/main" id="{2AEC20E1-8227-4F46-954A-A2CD1E3A0E67}"/>
              </a:ext>
            </a:extLst>
          </p:cNvPr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6" y="2924176"/>
            <a:ext cx="1655763" cy="15287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0888267-EF45-44EE-B7E6-296F513289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51088" y="1052514"/>
            <a:ext cx="7772400" cy="503237"/>
          </a:xfrm>
        </p:spPr>
        <p:txBody>
          <a:bodyPr>
            <a:normAutofit fontScale="90000"/>
          </a:bodyPr>
          <a:lstStyle/>
          <a:p>
            <a:pPr algn="ctr"/>
            <a:br>
              <a:rPr lang="cs-CZ" altLang="cs-CZ" sz="2800"/>
            </a:br>
            <a:br>
              <a:rPr lang="cs-CZ" altLang="cs-CZ" sz="2800"/>
            </a:br>
            <a:br>
              <a:rPr lang="cs-CZ" altLang="cs-CZ" sz="2800"/>
            </a:br>
            <a:br>
              <a:rPr lang="cs-CZ" altLang="cs-CZ" sz="2800"/>
            </a:br>
            <a:r>
              <a:rPr lang="cs-CZ" altLang="cs-CZ" sz="2800" b="1" u="sng"/>
              <a:t>Ekonomická autonomie obcí ve vztahu k ústavněprávní úpravě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991FFB6-6DE2-4C0C-BD7D-90314034976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 b="1"/>
              <a:t>Čl. 8 Úst: „Zaručuje se samospráva územních samosprávných celků.“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Čl. 101 odst. 3 Úst: „Územní samosprávné celky jsou veřejnoprávními korporacemi, které mohou mít vlastní majetek a hospodaří podle vlastního rozpočtu.“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6A6FC3-BC07-4B0B-ABA5-C67BF5261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6913" y="3068961"/>
            <a:ext cx="883121" cy="883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41176CF-DBC7-40CF-B890-7F1FBCBFFE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600" i="1"/>
              <a:t>     </a:t>
            </a:r>
            <a:br>
              <a:rPr lang="cs-CZ" altLang="cs-CZ" sz="3600" i="1"/>
            </a:br>
            <a:br>
              <a:rPr lang="cs-CZ" altLang="cs-CZ" sz="3600" i="1"/>
            </a:br>
            <a:br>
              <a:rPr lang="cs-CZ" altLang="cs-CZ" sz="3600" i="1"/>
            </a:br>
            <a:r>
              <a:rPr lang="cs-CZ" altLang="cs-CZ" sz="3600" i="1"/>
              <a:t>           </a:t>
            </a:r>
            <a:r>
              <a:rPr lang="cs-CZ" altLang="cs-CZ" sz="3600" b="1" i="1"/>
              <a:t>Prameny právní úpravy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E62BA5F-9E8A-45F8-9EBF-E5AAA7195EE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95551" y="1484314"/>
            <a:ext cx="7408863" cy="36607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Z.č. 128/2000 Sb., o obcích , </a:t>
            </a:r>
            <a:r>
              <a:rPr lang="cs-CZ" altLang="cs-CZ" sz="2000" b="1"/>
              <a:t>vzpzd.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 č. 129/2000 Sb., o krajích, </a:t>
            </a:r>
            <a:r>
              <a:rPr lang="cs-CZ" altLang="cs-CZ" sz="2000" b="1"/>
              <a:t>vzpzd.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 č. 320/2001 Sb., o finanční kontrole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                 </a:t>
            </a:r>
            <a:r>
              <a:rPr lang="cs-CZ" altLang="cs-CZ" sz="1800" b="1"/>
              <a:t>ve veřejné správě, </a:t>
            </a:r>
            <a:r>
              <a:rPr lang="cs-CZ" altLang="cs-CZ" sz="2000" b="1"/>
              <a:t>vzpzd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Z. č. 243/2000 Sb., o rozpočtovém určení výnosu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/>
              <a:t>                   některých daní, </a:t>
            </a:r>
            <a:r>
              <a:rPr lang="cs-CZ" altLang="cs-CZ" sz="2000" b="1"/>
              <a:t>vzpzd.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9ED963-6A69-4155-AFEF-15D1B4452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6320" y="3326532"/>
            <a:ext cx="928093" cy="928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0EE7E8D-B5AB-4DDB-B895-10E60BE5BE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br>
              <a:rPr lang="cs-CZ" altLang="cs-CZ" sz="4100" b="1" i="1"/>
            </a:br>
            <a:br>
              <a:rPr lang="cs-CZ" altLang="cs-CZ" sz="4100" b="1" i="1"/>
            </a:br>
            <a:r>
              <a:rPr lang="cs-CZ" altLang="cs-CZ" sz="4100" b="1" i="1"/>
              <a:t>        Prameny právní úpravy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DBDEBA1-6F7B-45D1-A043-066E3A063AF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sz="2000" b="1"/>
          </a:p>
          <a:p>
            <a:pPr>
              <a:buFont typeface="Wingdings" panose="05000000000000000000" pitchFamily="2" charset="2"/>
              <a:buNone/>
            </a:pPr>
            <a:endParaRPr lang="cs-CZ" altLang="cs-CZ" sz="2000" b="1"/>
          </a:p>
          <a:p>
            <a:endParaRPr lang="cs-CZ" altLang="cs-CZ" sz="2000" b="1"/>
          </a:p>
          <a:p>
            <a:pPr>
              <a:buFont typeface="Wingdings" panose="05000000000000000000" pitchFamily="2" charset="2"/>
              <a:buNone/>
            </a:pPr>
            <a:endParaRPr lang="cs-CZ" altLang="cs-CZ" sz="2000" b="1"/>
          </a:p>
          <a:p>
            <a:endParaRPr lang="cs-CZ" altLang="cs-CZ" sz="2000" b="1"/>
          </a:p>
          <a:p>
            <a:r>
              <a:rPr lang="cs-CZ" altLang="cs-CZ" sz="2000" b="1"/>
              <a:t>Z. č. 420/2004 Sb., o přezkoumávání hospodaření ÚSC, vzpzd.</a:t>
            </a:r>
          </a:p>
          <a:p>
            <a:r>
              <a:rPr lang="cs-CZ" altLang="cs-CZ" sz="2000" b="1"/>
              <a:t>Z. č. 563/1991 Sb., o účetnictví, vzpzd.</a:t>
            </a:r>
          </a:p>
          <a:p>
            <a:r>
              <a:rPr lang="cs-CZ" altLang="cs-CZ" sz="2000" b="1"/>
              <a:t>Z. č. 280/2009 Sb., Daňový řád, v platném znění</a:t>
            </a:r>
          </a:p>
          <a:p>
            <a:r>
              <a:rPr lang="cs-CZ" altLang="cs-CZ" sz="2000" b="1"/>
              <a:t>Vyhláška č. 323/2002 Sb., o rozpočtové skladbě, vzpzd.</a:t>
            </a:r>
            <a:endParaRPr lang="cs-CZ" altLang="cs-CZ" b="1"/>
          </a:p>
          <a:p>
            <a:r>
              <a:rPr lang="cs-CZ" altLang="cs-CZ" sz="2000" b="1"/>
              <a:t>Vyhláška č. 416/2004 Sb., kterou se provádí zák. o FK ve VS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18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65DD18-24FD-4F84-BC43-635AD817F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200" y="2846512"/>
            <a:ext cx="887288" cy="88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2919</Words>
  <Application>Microsoft Office PowerPoint</Application>
  <PresentationFormat>Širokoúhlá obrazovka</PresentationFormat>
  <Paragraphs>557</Paragraphs>
  <Slides>67</Slides>
  <Notes>0</Notes>
  <HiddenSlides>0</HiddenSlides>
  <MMClips>35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Impact</vt:lpstr>
      <vt:lpstr>Stencil</vt:lpstr>
      <vt:lpstr>Times New Roman</vt:lpstr>
      <vt:lpstr>Trebuchet MS</vt:lpstr>
      <vt:lpstr>Wingdings</vt:lpstr>
      <vt:lpstr>Motiv Office</vt:lpstr>
      <vt:lpstr>Rozpočtové právo ÚSC</vt:lpstr>
      <vt:lpstr>Rozpočtové právo ÚSC – Financování ÚSC</vt:lpstr>
      <vt:lpstr> Rozpočtové právo v systému finančního práva </vt:lpstr>
      <vt:lpstr> Rozpočtové právo ÚSC-pojem </vt:lpstr>
      <vt:lpstr>Systém RP ÚSC</vt:lpstr>
      <vt:lpstr>                  HOSPODAŘENÍ  ÚSC                 z.č. 250/2000 Sb.,  +  dílčí novely </vt:lpstr>
      <vt:lpstr>    Ekonomická autonomie obcí ve vztahu k ústavněprávní úpravě</vt:lpstr>
      <vt:lpstr>                   Prameny právní úpravy</vt:lpstr>
      <vt:lpstr>          Prameny právní úpravy</vt:lpstr>
      <vt:lpstr>Prezentace aplikace PowerPoint</vt:lpstr>
      <vt:lpstr>  Zákon upravuje:</vt:lpstr>
      <vt:lpstr> Zákonem se řídí:</vt:lpstr>
      <vt:lpstr>    Základní pojmy</vt:lpstr>
      <vt:lpstr>      STŘEDNĚDOBÝ  VÝHLED vychází:</vt:lpstr>
      <vt:lpstr>    Obsahem střednědobého  výhledu jsou:</vt:lpstr>
      <vt:lpstr>       TYPY rozpočtů ÚSC</vt:lpstr>
      <vt:lpstr>                     Zůstatky v rozpočtu a jejich použití</vt:lpstr>
      <vt:lpstr>                          </vt:lpstr>
      <vt:lpstr>                                             Peněžní fondy ÚSC:</vt:lpstr>
      <vt:lpstr>               Obsah rozpočtu:</vt:lpstr>
      <vt:lpstr>    Operace mimo rozpočet:</vt:lpstr>
      <vt:lpstr>    Principy příjmů rozpočtu ÚSC</vt:lpstr>
      <vt:lpstr>    PŘÍJMY rozpočtů ÚSC:</vt:lpstr>
      <vt:lpstr> </vt:lpstr>
      <vt:lpstr> </vt:lpstr>
      <vt:lpstr> </vt:lpstr>
      <vt:lpstr>    Další finanční prostředky:</vt:lpstr>
      <vt:lpstr>Prezentace aplikace PowerPoint</vt:lpstr>
      <vt:lpstr>    Výdaje rozpočtů ÚSC:</vt:lpstr>
      <vt:lpstr> </vt:lpstr>
      <vt:lpstr> </vt:lpstr>
      <vt:lpstr> </vt:lpstr>
      <vt:lpstr> </vt:lpstr>
      <vt:lpstr>                 Rozpočtový proces na úrovni ÚSC:</vt:lpstr>
      <vt:lpstr>Sestavení a zveřejnění rozpočtu územního samosprávného celku </vt:lpstr>
      <vt:lpstr>  1.Vypracování rozpočtu</vt:lpstr>
      <vt:lpstr>Zveřejnění rozpočtu</vt:lpstr>
      <vt:lpstr>Návrh rozpočtu</vt:lpstr>
      <vt:lpstr>  Schvalování</vt:lpstr>
      <vt:lpstr>Rozpočtové provizorium</vt:lpstr>
      <vt:lpstr>Zveřejnění rozpočtu a vyvěšení</vt:lpstr>
      <vt:lpstr>  2. Hospodaření a kontrola</vt:lpstr>
      <vt:lpstr>  Vnitřní kontrola</vt:lpstr>
      <vt:lpstr>  Vnější kontrola</vt:lpstr>
      <vt:lpstr>Změny rozpočtu</vt:lpstr>
      <vt:lpstr>Porušení rozpočtové kázně</vt:lpstr>
      <vt:lpstr>Prezentace aplikace PowerPoint</vt:lpstr>
      <vt:lpstr>Správní delikty</vt:lpstr>
      <vt:lpstr>Prezentace aplikace PowerPoint</vt:lpstr>
      <vt:lpstr>  3. Závěrečný účet</vt:lpstr>
      <vt:lpstr>  Rozpočtová skladba:</vt:lpstr>
      <vt:lpstr>Organizace územních samosprávných celků</vt:lpstr>
      <vt:lpstr>  Organizace ÚSC:</vt:lpstr>
      <vt:lpstr> </vt:lpstr>
      <vt:lpstr>Prezentace aplikace PowerPoint</vt:lpstr>
      <vt:lpstr>  Organizační složky ÚSC:</vt:lpstr>
      <vt:lpstr> Forma hospodaření  OS:</vt:lpstr>
      <vt:lpstr>Prezentace aplikace PowerPoint</vt:lpstr>
      <vt:lpstr>Prezentace aplikace PowerPoint</vt:lpstr>
      <vt:lpstr>  Příspěvkové organizace ÚSC:</vt:lpstr>
      <vt:lpstr>Finanční hospodaření příspěvkových organizací  </vt:lpstr>
      <vt:lpstr>Prezentace aplikace PowerPoint</vt:lpstr>
      <vt:lpstr>  Peněžní fondy příspěvkových organizací:</vt:lpstr>
      <vt:lpstr>  Hospodaření svazku obcí</vt:lpstr>
      <vt:lpstr>  Příspěvkové organizace SO</vt:lpstr>
      <vt:lpstr>  Plnění závazků z Evropské dohody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Pařízková</dc:creator>
  <cp:lastModifiedBy>Ivana Pařízková</cp:lastModifiedBy>
  <cp:revision>3</cp:revision>
  <dcterms:created xsi:type="dcterms:W3CDTF">2020-12-04T06:20:58Z</dcterms:created>
  <dcterms:modified xsi:type="dcterms:W3CDTF">2021-04-21T20:54:48Z</dcterms:modified>
</cp:coreProperties>
</file>