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75" r:id="rId9"/>
    <p:sldId id="276" r:id="rId10"/>
    <p:sldId id="277" r:id="rId11"/>
    <p:sldId id="278" r:id="rId12"/>
    <p:sldId id="279" r:id="rId13"/>
    <p:sldId id="273" r:id="rId14"/>
    <p:sldId id="274" r:id="rId15"/>
    <p:sldId id="268" r:id="rId16"/>
    <p:sldId id="281" r:id="rId17"/>
    <p:sldId id="270" r:id="rId18"/>
    <p:sldId id="280" r:id="rId19"/>
    <p:sldId id="269" r:id="rId20"/>
    <p:sldId id="282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1268760"/>
            <a:ext cx="8229600" cy="3674113"/>
          </a:xfrm>
        </p:spPr>
        <p:txBody>
          <a:bodyPr>
            <a:normAutofit/>
          </a:bodyPr>
          <a:lstStyle/>
          <a:p>
            <a:r>
              <a:rPr lang="cs-CZ" sz="4400" b="1" dirty="0"/>
              <a:t>Trestní právo v evropském prostředí – europeizace trestního práva – přednáška I.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5105400" cy="1219200"/>
          </a:xfrm>
        </p:spPr>
        <p:txBody>
          <a:bodyPr>
            <a:noAutofit/>
          </a:bodyPr>
          <a:lstStyle/>
          <a:p>
            <a:endParaRPr lang="cs-CZ" sz="2000" b="1" dirty="0"/>
          </a:p>
          <a:p>
            <a:r>
              <a:rPr lang="cs-CZ" sz="2000" b="1" dirty="0">
                <a:solidFill>
                  <a:srgbClr val="FFC000"/>
                </a:solidFill>
              </a:rPr>
              <a:t>Evropské trestní právo přednáška dne 26.4. 2021</a:t>
            </a:r>
          </a:p>
          <a:p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 JUDr. Jaroslav </a:t>
            </a:r>
            <a:r>
              <a:rPr lang="cs-CZ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Fenyk</a:t>
            </a:r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Ph.D., </a:t>
            </a:r>
            <a:r>
              <a:rPr lang="cs-CZ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DSc</a:t>
            </a:r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Jaroslav.Fenyk@law.muni.cz</a:t>
            </a: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1999</a:t>
            </a:r>
          </a:p>
          <a:p>
            <a:endParaRPr lang="cs-CZ" sz="2200" dirty="0"/>
          </a:p>
          <a:p>
            <a:r>
              <a:rPr lang="cs-CZ" sz="2200" dirty="0"/>
              <a:t>návrh konkrétních protiteroristických opatření – procesní a operativní oblast – rozšíření působnosti </a:t>
            </a:r>
            <a:r>
              <a:rPr lang="cs-CZ" sz="2200" dirty="0" err="1"/>
              <a:t>Europolu</a:t>
            </a:r>
            <a:endParaRPr lang="cs-CZ" sz="2200" dirty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 – příklady v oblasti trestního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/>
              <a:t>„Členské 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/>
              <a:t>Aniž 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o ochraně finančních zájmů ES 1995 (definice podvodu proti FZ ES</a:t>
            </a:r>
          </a:p>
          <a:p>
            <a:r>
              <a:rPr lang="cs-CZ" dirty="0"/>
              <a:t>Protokol o ochraně finančních zájmů ES 1996  (trestnost úplatkářství)</a:t>
            </a:r>
          </a:p>
          <a:p>
            <a:r>
              <a:rPr lang="cs-CZ" dirty="0"/>
              <a:t>Druhý protokol o ochraně finančních zájmů ES 1997 (trestní odpovědnost právnických osob)</a:t>
            </a:r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Corpus </a:t>
            </a:r>
            <a:r>
              <a:rPr lang="cs-CZ" sz="3600" dirty="0" err="1"/>
              <a:t>Juris</a:t>
            </a:r>
            <a:r>
              <a:rPr lang="cs-CZ" sz="3600" dirty="0"/>
              <a:t> 1997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trestněprávního opusu, který zkoumal možnosti přijetí společné trestněprávní úpravy ve sféře rozpočtových prostředků EU </a:t>
            </a:r>
          </a:p>
          <a:p>
            <a:r>
              <a:rPr lang="cs-CZ" dirty="0"/>
              <a:t>počítalo se zde zejména se zavedením </a:t>
            </a:r>
            <a:r>
              <a:rPr lang="cs-CZ" b="1" dirty="0">
                <a:solidFill>
                  <a:schemeClr val="accent4"/>
                </a:solidFill>
              </a:rPr>
              <a:t>principu evropské (trestní) teritoriality</a:t>
            </a:r>
            <a:r>
              <a:rPr lang="cs-CZ" dirty="0"/>
              <a:t>  ( fikce jediného území EU) jako předpokladu fungování Evropské justiční oblasti ve věcech trestních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Corpus </a:t>
            </a:r>
            <a:r>
              <a:rPr lang="cs-CZ" sz="3600" dirty="0" err="1"/>
              <a:t>Juris</a:t>
            </a:r>
            <a:r>
              <a:rPr lang="cs-CZ" sz="3600" dirty="0"/>
              <a:t> 2000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8 skutkových podstat trestných činů proti generálnímu rozpočtu  EU a proti společné měně EURO</a:t>
            </a:r>
          </a:p>
          <a:p>
            <a:r>
              <a:rPr lang="cs-CZ" sz="2800" dirty="0"/>
              <a:t>zásada individuální trestní odpovědnosti (počítá však také s trestní odpovědností právnických osob)</a:t>
            </a:r>
          </a:p>
          <a:p>
            <a:r>
              <a:rPr lang="cs-CZ" sz="2800" dirty="0"/>
              <a:t>zásada proporcionality</a:t>
            </a:r>
          </a:p>
          <a:p>
            <a:r>
              <a:rPr lang="cs-CZ" sz="2800" dirty="0"/>
              <a:t>trestní odpovědnost vedoucího obchodní společnosti nebo osoby s pravomocí v obchodní společnosti rozhodovat nebo provádět kontrolu: vedoucí pracovník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Návrh na zavedení Evropského zatýkacího rozkazu, a evropského veřejného žalobce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3. Období od vstupu Amsterdamské smlouvy v platnost do Lisabonské smlouvy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/>
              <a:t>Rámcová rozhodnutí</a:t>
            </a:r>
          </a:p>
          <a:p>
            <a:r>
              <a:rPr lang="cs-CZ" dirty="0"/>
              <a:t>Založení </a:t>
            </a:r>
            <a:r>
              <a:rPr lang="cs-CZ" b="1" dirty="0">
                <a:solidFill>
                  <a:schemeClr val="accent4"/>
                </a:solidFill>
              </a:rPr>
              <a:t>prostoru svobody, bezpečnosti a spravedlnosti </a:t>
            </a:r>
            <a:r>
              <a:rPr lang="cs-CZ" dirty="0"/>
              <a:t>– cíl III. pilíře</a:t>
            </a:r>
          </a:p>
          <a:p>
            <a:r>
              <a:rPr lang="cs-CZ" b="1" dirty="0">
                <a:solidFill>
                  <a:schemeClr val="accent4"/>
                </a:solidFill>
              </a:rPr>
              <a:t>Haagský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organizovanému zločinu</a:t>
            </a:r>
          </a:p>
          <a:p>
            <a:pPr algn="just"/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pPr algn="just"/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terorismu</a:t>
            </a:r>
          </a:p>
          <a:p>
            <a:pPr algn="just"/>
            <a:r>
              <a:rPr lang="cs-CZ" dirty="0"/>
              <a:t>Akční plán EU proti terorismu 2001 (jednotná definice pojmu terorismus)</a:t>
            </a:r>
          </a:p>
          <a:p>
            <a:pPr algn="just"/>
            <a:r>
              <a:rPr lang="cs-CZ" dirty="0"/>
              <a:t>Společný postoj Rady o boji proti terorismu 2001 (o uplatnění zvláštních opatření v boji proti terorismu, definice osob, skupin a subjektů zapojených do teroristických organizací a definice teroristického činu)</a:t>
            </a:r>
          </a:p>
          <a:p>
            <a:pPr algn="just"/>
            <a:r>
              <a:rPr lang="cs-CZ" dirty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ochrany finančních zájmů ES ( rozpočtové prostředky EU a měna EURO) </a:t>
            </a:r>
          </a:p>
          <a:p>
            <a:r>
              <a:rPr lang="cs-CZ" dirty="0"/>
              <a:t>čl. 209a , resp. 280 Smlouvy o založení ES (upřesnění definice ochrany finančních zájmů ES)</a:t>
            </a:r>
          </a:p>
          <a:p>
            <a:r>
              <a:rPr lang="cs-CZ" dirty="0"/>
              <a:t>založení OLAF ( vyšetřovací agentura )</a:t>
            </a:r>
          </a:p>
          <a:p>
            <a:r>
              <a:rPr lang="cs-CZ" dirty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4. Období od Lisabonské smlouvy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84929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justiční spolupráce v trestní věcech – kap. 4 LS</a:t>
            </a:r>
          </a:p>
          <a:p>
            <a:r>
              <a:rPr lang="cs-CZ" b="1" dirty="0">
                <a:solidFill>
                  <a:schemeClr val="accent4"/>
                </a:solidFill>
              </a:rPr>
              <a:t>články 82 a 83 LS</a:t>
            </a:r>
          </a:p>
          <a:p>
            <a:r>
              <a:rPr lang="cs-CZ" dirty="0"/>
              <a:t>trestní právo hmotné čl. 83 – způsob přijímání právních předpisů EU – pozitivní hlas všech člen. států</a:t>
            </a:r>
          </a:p>
          <a:p>
            <a:r>
              <a:rPr lang="cs-CZ" dirty="0"/>
              <a:t>Evropský parlament A Rada zřídí </a:t>
            </a:r>
            <a:r>
              <a:rPr lang="cs-CZ" b="1" dirty="0">
                <a:solidFill>
                  <a:schemeClr val="accent4"/>
                </a:solidFill>
              </a:rPr>
              <a:t>minimální pravidla pro definice trestných činů a sankcí</a:t>
            </a:r>
            <a:r>
              <a:rPr lang="cs-CZ" dirty="0"/>
              <a:t>, zejm. v oblastech závažných trestných činů s přeshraničním rozměrem</a:t>
            </a:r>
          </a:p>
          <a:p>
            <a:pPr lvl="1"/>
            <a:r>
              <a:rPr lang="cs-CZ" dirty="0"/>
              <a:t>terorismus</a:t>
            </a:r>
          </a:p>
          <a:p>
            <a:pPr lvl="1"/>
            <a:r>
              <a:rPr lang="cs-CZ" dirty="0"/>
              <a:t>organizovaný zločin</a:t>
            </a:r>
          </a:p>
          <a:p>
            <a:pPr lvl="1"/>
            <a:r>
              <a:rPr lang="cs-CZ" dirty="0"/>
              <a:t>praní špinavých peněz </a:t>
            </a:r>
          </a:p>
          <a:p>
            <a:r>
              <a:rPr lang="cs-CZ" b="1" dirty="0">
                <a:solidFill>
                  <a:schemeClr val="accent4"/>
                </a:solidFill>
              </a:rPr>
              <a:t>Stockholmský program</a:t>
            </a:r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Europeizace práva </a:t>
            </a:r>
            <a:r>
              <a:rPr lang="cs-CZ" sz="2400" dirty="0"/>
              <a:t>– proces, v němž se v určité právní oblasti projevuje vliv evropského práva (komunitárního a unijního práva) na právní řády členských států</a:t>
            </a:r>
          </a:p>
          <a:p>
            <a:r>
              <a:rPr lang="cs-CZ" sz="2400" b="1" dirty="0"/>
              <a:t>Europeizace trestního práva</a:t>
            </a:r>
          </a:p>
          <a:p>
            <a:r>
              <a:rPr lang="cs-CZ" sz="2400" b="1" dirty="0"/>
              <a:t>Harmonizace ( horizontální sbližování práva členských států)</a:t>
            </a:r>
          </a:p>
          <a:p>
            <a:r>
              <a:rPr lang="cs-CZ" sz="2400" b="1" dirty="0"/>
              <a:t>Asimilace ( vertikální pronikání práva EU do právních řádů členských států)</a:t>
            </a:r>
          </a:p>
          <a:p>
            <a:r>
              <a:rPr lang="cs-CZ" sz="2400" b="1" dirty="0"/>
              <a:t>Kooperace</a:t>
            </a:r>
          </a:p>
          <a:p>
            <a:r>
              <a:rPr lang="cs-CZ" sz="2400" b="1" dirty="0"/>
              <a:t>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92696"/>
          </a:xfrm>
        </p:spPr>
        <p:txBody>
          <a:bodyPr>
            <a:normAutofit/>
          </a:bodyPr>
          <a:lstStyle/>
          <a:p>
            <a:r>
              <a:rPr lang="cs-CZ" sz="3600" dirty="0"/>
              <a:t>Oblasti zájmu LS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70527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terorismus</a:t>
            </a:r>
          </a:p>
          <a:p>
            <a:r>
              <a:rPr lang="cs-CZ" dirty="0"/>
              <a:t>obchod s lidmi a sexuální vykořisťování žen a dětí</a:t>
            </a:r>
          </a:p>
          <a:p>
            <a:r>
              <a:rPr lang="cs-CZ" dirty="0"/>
              <a:t>nedovolený obchod s drogami a zbraněmi</a:t>
            </a:r>
          </a:p>
          <a:p>
            <a:r>
              <a:rPr lang="cs-CZ" dirty="0"/>
              <a:t>praní špinavých peněz</a:t>
            </a:r>
          </a:p>
          <a:p>
            <a:r>
              <a:rPr lang="cs-CZ" dirty="0"/>
              <a:t>korupce</a:t>
            </a:r>
          </a:p>
          <a:p>
            <a:r>
              <a:rPr lang="cs-CZ" dirty="0"/>
              <a:t>padělání platebních prostředků a peněz</a:t>
            </a:r>
          </a:p>
          <a:p>
            <a:r>
              <a:rPr lang="cs-CZ" dirty="0"/>
              <a:t>počítačová kriminalita</a:t>
            </a:r>
          </a:p>
          <a:p>
            <a:r>
              <a:rPr lang="cs-CZ" dirty="0"/>
              <a:t>organizovaný zločin</a:t>
            </a:r>
          </a:p>
          <a:p>
            <a:r>
              <a:rPr lang="cs-CZ" dirty="0"/>
              <a:t>ochrana finančních zájmů EU</a:t>
            </a:r>
          </a:p>
          <a:p>
            <a:r>
              <a:rPr lang="cs-CZ" dirty="0"/>
              <a:t>význam Listiny základních práv EU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8229600" cy="2167128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společenství a Evropská unie – trocha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Evropská společenství (ES)</a:t>
            </a:r>
            <a:r>
              <a:rPr lang="cs-CZ" sz="2400" dirty="0"/>
              <a:t> – tvořila:</a:t>
            </a:r>
          </a:p>
          <a:p>
            <a:pPr lvl="1" algn="just">
              <a:defRPr/>
            </a:pPr>
            <a:r>
              <a:rPr lang="cs-CZ" sz="2400" dirty="0"/>
              <a:t>Evropské společenství</a:t>
            </a:r>
          </a:p>
          <a:p>
            <a:pPr lvl="1" algn="just">
              <a:defRPr/>
            </a:pPr>
            <a:r>
              <a:rPr lang="cs-CZ" sz="2400" dirty="0"/>
              <a:t>Evropské společenství pro atomovou energii</a:t>
            </a:r>
          </a:p>
          <a:p>
            <a:pPr lvl="1" algn="just">
              <a:defRPr/>
            </a:pPr>
            <a:r>
              <a:rPr lang="cs-CZ" sz="2400" b="1" dirty="0">
                <a:solidFill>
                  <a:schemeClr val="accent4"/>
                </a:solidFill>
              </a:rPr>
              <a:t>Evropské společenství uhlí a oceli</a:t>
            </a:r>
            <a:r>
              <a:rPr lang="cs-CZ" sz="2400" b="1" dirty="0">
                <a:solidFill>
                  <a:srgbClr val="FF6600"/>
                </a:solidFill>
              </a:rPr>
              <a:t> </a:t>
            </a:r>
            <a:r>
              <a:rPr lang="cs-CZ" sz="2400" dirty="0"/>
              <a:t>(ESUO) – založené Pařížskou smlouvou z 18. 4. 1951 – platnost smlouvy do 23. 7. 2002</a:t>
            </a:r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(EU) – zřízena Maastrichtskou smlouvou (Smlouvou o EU) ze dne 7. 2. 1992:</a:t>
            </a:r>
          </a:p>
          <a:p>
            <a:pPr lvl="1" algn="just">
              <a:defRPr/>
            </a:pPr>
            <a:r>
              <a:rPr lang="cs-CZ" dirty="0"/>
              <a:t>nešlo o mezinárodní organizaci </a:t>
            </a:r>
          </a:p>
          <a:p>
            <a:pPr lvl="1" algn="just">
              <a:defRPr/>
            </a:pPr>
            <a:r>
              <a:rPr lang="cs-CZ" dirty="0"/>
              <a:t>neměla právní subjektivitu</a:t>
            </a:r>
          </a:p>
          <a:p>
            <a:pPr lvl="1" algn="just">
              <a:defRPr/>
            </a:pPr>
            <a:r>
              <a:rPr lang="cs-CZ" dirty="0"/>
              <a:t>jednalo se 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accent4"/>
                </a:solidFill>
              </a:rPr>
              <a:t>III. pilíř – Spolupráce v oblasti justice a vnitra ( mezivládní na základě mezinárodních smluv) 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/>
              <a:t>sloučení všech pilířů </a:t>
            </a:r>
            <a:r>
              <a:rPr lang="cs-CZ" b="1" dirty="0">
                <a:solidFill>
                  <a:schemeClr val="accent4"/>
                </a:solidFill>
              </a:rPr>
              <a:t>do prvního pilíře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do založení EU </a:t>
            </a:r>
            <a:r>
              <a:rPr lang="cs-CZ" sz="2000" dirty="0"/>
              <a:t>(do 1. 11. 1993 – vstup Smlouvy o EU v platnost)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od založení EU do vstupu Amsterdamské smlouvy v platnost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od vstupu Amsterdamské smlouvy do Lisabonské smlouvy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od Lisabonské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1. Období do založení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Blok Schengenských dohod </a:t>
            </a:r>
            <a:r>
              <a:rPr lang="cs-CZ" dirty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/>
              <a:t>Z podnětu Evropské rady v r. 1976 vzniká </a:t>
            </a:r>
            <a:r>
              <a:rPr lang="cs-CZ" b="1" dirty="0">
                <a:solidFill>
                  <a:schemeClr val="accent4"/>
                </a:solidFill>
              </a:rPr>
              <a:t>TREVI </a:t>
            </a:r>
            <a:r>
              <a:rPr lang="cs-CZ" dirty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>
                <a:solidFill>
                  <a:schemeClr val="accent4"/>
                </a:solidFill>
              </a:rPr>
              <a:t>Rozhodovací praxe Evropského soudního dvora</a:t>
            </a:r>
          </a:p>
          <a:p>
            <a:pPr lvl="1"/>
            <a:r>
              <a:rPr lang="cs-CZ" sz="2000" dirty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/>
              <a:t>2. Období od založení EU do vstupu Amsterdamské smlouvy v platnost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32048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accent4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/>
              <a:t>výslovně 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/>
              <a:t>Opatření k uskutečnění společného postupu</a:t>
            </a:r>
          </a:p>
          <a:p>
            <a:pPr lvl="2"/>
            <a:r>
              <a:rPr lang="cs-CZ" sz="2600" dirty="0"/>
              <a:t>Opatření k provedení úmluv</a:t>
            </a:r>
          </a:p>
          <a:p>
            <a:r>
              <a:rPr lang="cs-CZ" sz="2900" b="1" dirty="0">
                <a:solidFill>
                  <a:schemeClr val="accent4"/>
                </a:solidFill>
              </a:rPr>
              <a:t>Čl. K1 Smlouvy o EU </a:t>
            </a:r>
            <a:r>
              <a:rPr lang="cs-CZ" sz="2900" dirty="0"/>
              <a:t>– cíle spolupráce v trestních věcech - harmonizace právních předpisů</a:t>
            </a:r>
          </a:p>
          <a:p>
            <a:r>
              <a:rPr lang="cs-CZ" sz="2900" dirty="0"/>
              <a:t>Zavedení </a:t>
            </a:r>
            <a:r>
              <a:rPr lang="cs-CZ" sz="2900" b="1" dirty="0">
                <a:solidFill>
                  <a:schemeClr val="accent4"/>
                </a:solidFill>
              </a:rPr>
              <a:t>minimálních norem</a:t>
            </a:r>
            <a:r>
              <a:rPr lang="cs-CZ" sz="2900" dirty="0">
                <a:solidFill>
                  <a:schemeClr val="accent4"/>
                </a:solidFill>
              </a:rPr>
              <a:t> </a:t>
            </a:r>
            <a:r>
              <a:rPr lang="cs-CZ" sz="2900" dirty="0"/>
              <a:t>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/>
              <a:t>Projevy prosazování trestního práva hmotného - oblasti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organizovaný zločin</a:t>
            </a:r>
          </a:p>
          <a:p>
            <a:r>
              <a:rPr lang="cs-CZ" dirty="0"/>
              <a:t>terorismus</a:t>
            </a:r>
          </a:p>
          <a:p>
            <a:r>
              <a:rPr lang="cs-CZ" dirty="0"/>
              <a:t>praní špinavých peněz</a:t>
            </a:r>
          </a:p>
          <a:p>
            <a:r>
              <a:rPr lang="cs-CZ" dirty="0">
                <a:solidFill>
                  <a:srgbClr val="FFC000"/>
                </a:solidFill>
              </a:rPr>
              <a:t>ochrana finančních zájmů ES, včetně padělání EURO a jiných platebních prostředků</a:t>
            </a:r>
          </a:p>
          <a:p>
            <a:r>
              <a:rPr lang="cs-CZ" dirty="0"/>
              <a:t>projevy rasismu a xenofobie</a:t>
            </a:r>
          </a:p>
          <a:p>
            <a:r>
              <a:rPr lang="cs-CZ" dirty="0"/>
              <a:t>obchodování s lidmi</a:t>
            </a:r>
          </a:p>
          <a:p>
            <a:r>
              <a:rPr lang="cs-CZ" dirty="0"/>
              <a:t>obchodování s omamnými látkami</a:t>
            </a:r>
          </a:p>
          <a:p>
            <a:r>
              <a:rPr lang="cs-CZ" dirty="0"/>
              <a:t>ohrožování a poškozování životního prostředí</a:t>
            </a:r>
          </a:p>
          <a:p>
            <a:r>
              <a:rPr lang="cs-CZ" dirty="0"/>
              <a:t>útoky proti informačním systémům</a:t>
            </a:r>
          </a:p>
          <a:p>
            <a:r>
              <a:rPr lang="cs-CZ" dirty="0"/>
              <a:t>korupce ve veřejném sektoru</a:t>
            </a:r>
          </a:p>
          <a:p>
            <a:r>
              <a:rPr lang="cs-CZ" dirty="0"/>
              <a:t>ilegální přechod státních hranic a vnějších hranic EU,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9195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organizovaného zločinu</a:t>
            </a:r>
          </a:p>
          <a:p>
            <a:r>
              <a:rPr lang="cs-CZ" dirty="0"/>
              <a:t>Akční plán boje proti organizovanému zločinu 1997 (výměna informací o způsobech páchání trestných činů a pachatelích)</a:t>
            </a:r>
          </a:p>
          <a:p>
            <a:r>
              <a:rPr lang="cs-CZ" dirty="0"/>
              <a:t>Společná akce 1998 (definice zločinecké organizace a odpovědnost právnických osob)</a:t>
            </a:r>
          </a:p>
          <a:p>
            <a:r>
              <a:rPr lang="cs-CZ" dirty="0"/>
              <a:t>Druhý protokol k Úmluvě o ochraně finančních zájmů ES 1997 (definice praní špinavých peněz)</a:t>
            </a:r>
          </a:p>
          <a:p>
            <a:r>
              <a:rPr lang="cs-CZ" dirty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532</TotalTime>
  <Words>1257</Words>
  <Application>Microsoft Office PowerPoint</Application>
  <PresentationFormat>Předvádění na obrazovce (4:3)</PresentationFormat>
  <Paragraphs>136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Corbel</vt:lpstr>
      <vt:lpstr>Wingdings 2</vt:lpstr>
      <vt:lpstr>Deluxe</vt:lpstr>
      <vt:lpstr>Trestní právo v evropském prostředí – europeizace trestního práva – přednáška I. </vt:lpstr>
      <vt:lpstr>Základní pojmy</vt:lpstr>
      <vt:lpstr>Evropská společenství a Evropská unie – trocha historie</vt:lpstr>
      <vt:lpstr>Evropská společenství a Evropská unie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 – příklady v oblasti trestního práva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Jaroslav</cp:lastModifiedBy>
  <cp:revision>41</cp:revision>
  <dcterms:created xsi:type="dcterms:W3CDTF">2011-10-03T06:51:07Z</dcterms:created>
  <dcterms:modified xsi:type="dcterms:W3CDTF">2021-04-26T05:44:38Z</dcterms:modified>
</cp:coreProperties>
</file>