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379" r:id="rId3"/>
    <p:sldId id="318" r:id="rId4"/>
    <p:sldId id="319" r:id="rId5"/>
    <p:sldId id="340" r:id="rId6"/>
    <p:sldId id="321" r:id="rId7"/>
    <p:sldId id="322" r:id="rId8"/>
    <p:sldId id="325" r:id="rId9"/>
    <p:sldId id="327" r:id="rId10"/>
    <p:sldId id="328" r:id="rId11"/>
    <p:sldId id="382" r:id="rId12"/>
    <p:sldId id="330" r:id="rId13"/>
    <p:sldId id="331" r:id="rId14"/>
    <p:sldId id="332" r:id="rId15"/>
    <p:sldId id="333" r:id="rId16"/>
    <p:sldId id="344" r:id="rId17"/>
    <p:sldId id="369" r:id="rId18"/>
    <p:sldId id="258" r:id="rId19"/>
    <p:sldId id="259" r:id="rId20"/>
    <p:sldId id="260" r:id="rId21"/>
    <p:sldId id="310" r:id="rId22"/>
    <p:sldId id="261" r:id="rId23"/>
    <p:sldId id="262" r:id="rId24"/>
    <p:sldId id="263" r:id="rId25"/>
    <p:sldId id="264" r:id="rId26"/>
    <p:sldId id="265" r:id="rId27"/>
    <p:sldId id="266" r:id="rId28"/>
    <p:sldId id="280" r:id="rId29"/>
    <p:sldId id="289" r:id="rId30"/>
    <p:sldId id="281" r:id="rId31"/>
    <p:sldId id="292" r:id="rId32"/>
    <p:sldId id="282" r:id="rId33"/>
    <p:sldId id="269" r:id="rId34"/>
    <p:sldId id="283" r:id="rId35"/>
    <p:sldId id="284" r:id="rId36"/>
    <p:sldId id="285" r:id="rId37"/>
    <p:sldId id="286" r:id="rId38"/>
    <p:sldId id="270" r:id="rId39"/>
    <p:sldId id="271" r:id="rId40"/>
    <p:sldId id="30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6754" autoAdjust="0"/>
  </p:normalViewPr>
  <p:slideViewPr>
    <p:cSldViewPr snapToGrid="0">
      <p:cViewPr varScale="1">
        <p:scale>
          <a:sx n="91" d="100"/>
          <a:sy n="91" d="100"/>
        </p:scale>
        <p:origin x="326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obviněný, obhájce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v evropském prostředí 29. 3. 2021</a:t>
            </a:r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8317FE-293C-436E-8DD3-DA7F0CD8F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zástupce v přípravném řízení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cs-CZ" b="1" dirty="0"/>
          </a:p>
          <a:p>
            <a:pPr marL="381000" indent="-381000" algn="just">
              <a:lnSpc>
                <a:spcPct val="110000"/>
              </a:lnSpc>
            </a:pPr>
            <a:r>
              <a:rPr lang="cs-CZ" sz="5100" b="1" dirty="0"/>
              <a:t>Úloha</a:t>
            </a:r>
            <a:r>
              <a:rPr lang="cs-CZ" sz="5100" dirty="0">
                <a:solidFill>
                  <a:schemeClr val="bg1"/>
                </a:solidFill>
              </a:rPr>
              <a:t> </a:t>
            </a:r>
            <a:r>
              <a:rPr lang="cs-CZ" sz="5100" dirty="0"/>
              <a:t>státního zástupce </a:t>
            </a:r>
            <a:r>
              <a:rPr lang="cs-CZ" sz="5100" b="1" dirty="0"/>
              <a:t>v přípravném řízení:</a:t>
            </a:r>
            <a:endParaRPr lang="cs-CZ" sz="51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orgán činný v trestním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odpovídá za zákonnost průběhu přípravného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rozhoduje o některých institutech – spolupracující obviněný, odklony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b="1" dirty="0"/>
              <a:t>dozor státního zástupce v přípravném řízení - § 174 TŘ</a:t>
            </a:r>
          </a:p>
          <a:p>
            <a:pPr marL="800100" lvl="1" indent="-342900" algn="just">
              <a:lnSpc>
                <a:spcPct val="110000"/>
              </a:lnSpc>
            </a:pPr>
            <a:endParaRPr lang="cs-CZ" sz="4000" b="1" dirty="0"/>
          </a:p>
          <a:p>
            <a:pPr marL="800100" lvl="1" indent="-342900" algn="just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8317FE-293C-436E-8DD3-DA7F0CD8F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343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Státní zástupce v řízení před soudem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/>
              <a:t>Úloha</a:t>
            </a:r>
            <a:r>
              <a:rPr lang="cs-CZ" dirty="0"/>
              <a:t> státního zástupce </a:t>
            </a:r>
            <a:r>
              <a:rPr lang="cs-CZ" b="1" dirty="0"/>
              <a:t>v řízení před soudem: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postavení strany (na rozdíl od přípravného řízení)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povinnost účastnit se hlavního líčení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další oprávnění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materiální důkazní břemeno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právo podávat opravné prostředky (ve prospěch i v neprospěch)</a:t>
            </a:r>
          </a:p>
          <a:p>
            <a:pPr marL="800100" lvl="1" indent="-342900" algn="just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1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184484" y="1171576"/>
            <a:ext cx="11638548" cy="4660424"/>
          </a:xfrm>
        </p:spPr>
        <p:txBody>
          <a:bodyPr>
            <a:noAutofit/>
          </a:bodyPr>
          <a:lstStyle/>
          <a:p>
            <a:pPr marL="658200" algn="just">
              <a:lnSpc>
                <a:spcPct val="110000"/>
              </a:lnSpc>
            </a:pPr>
            <a:r>
              <a:rPr lang="cs-CZ" dirty="0"/>
              <a:t>Soustava soudů: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Nejvyšší soud (Brno)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Vrchní soudy (Praha, Olomouc)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Krajské soudy (Praha, České Budějovice, Ústí nad Labem, Hradec Králové, Plzeň, Brno, Ostrava)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Okresní soudy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Pobočky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Soudy rozhodují o průlomu do základních práv a svobod, rozhodují o vině a trestu za trestné činy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Zvláštní postavení – Ústavní soud</a:t>
            </a:r>
          </a:p>
          <a:p>
            <a:pPr marL="800100" lvl="1" indent="-342900" algn="just"/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BD965A-4404-4405-B694-BE3DC8680E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B23953-1FB5-4406-AA89-7853A6CE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728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Obsazení soudních těles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719400" y="1002192"/>
            <a:ext cx="10753200" cy="4139998"/>
          </a:xfrm>
        </p:spPr>
        <p:txBody>
          <a:bodyPr/>
          <a:lstStyle/>
          <a:p>
            <a:pPr marL="381000" indent="-381000" algn="just"/>
            <a:r>
              <a:rPr lang="cs-CZ" b="1" dirty="0"/>
              <a:t>Senát</a:t>
            </a:r>
            <a:r>
              <a:rPr lang="cs-CZ" dirty="0"/>
              <a:t> v řízení před soudem prvého stupně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přísedící </a:t>
            </a:r>
            <a:r>
              <a:rPr lang="cs-CZ" sz="2800" dirty="0"/>
              <a:t>[§ 35 odst. 2, § 31 odst. 2 písm. a) zákona o soudech a soudcích]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Senát</a:t>
            </a:r>
            <a:r>
              <a:rPr lang="cs-CZ" sz="2800" dirty="0">
                <a:ea typeface="+mn-ea"/>
                <a:cs typeface="+mn-cs"/>
              </a:rPr>
              <a:t> v řízení o opravných prostředcích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soudci </a:t>
            </a:r>
            <a:r>
              <a:rPr lang="cs-CZ" sz="2800" dirty="0"/>
              <a:t>[§ 19 odst. 2, § 27, § 31 odst. 2 písm. b) ZSS]</a:t>
            </a:r>
          </a:p>
          <a:p>
            <a:pPr marL="800100" lvl="1" indent="-342900" algn="just"/>
            <a:r>
              <a:rPr lang="cs-CZ" sz="2800" dirty="0"/>
              <a:t>výjimka – rozhodování velkého senátu (§ 19 odst. 3 ZSS) či stanovisko kolegia Nejvyššího soudu (§ 21 odst. 1 ZSS) 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Samosoudce </a:t>
            </a:r>
          </a:p>
          <a:p>
            <a:pPr marL="800100" lvl="1" indent="-342900" algn="just"/>
            <a:r>
              <a:rPr lang="cs-CZ" sz="2800" dirty="0"/>
              <a:t>jen u okresního soudu v prvém stupni, jestliže </a:t>
            </a:r>
            <a:r>
              <a:rPr lang="cs-CZ" sz="2800" b="1" dirty="0"/>
              <a:t>horní hranice </a:t>
            </a:r>
            <a:r>
              <a:rPr lang="cs-CZ" sz="2800" dirty="0"/>
              <a:t>trestní sazby </a:t>
            </a:r>
            <a:r>
              <a:rPr lang="cs-CZ" sz="2800" b="1" dirty="0"/>
              <a:t>nepřevyšuje</a:t>
            </a:r>
            <a:r>
              <a:rPr lang="cs-CZ" sz="2800" dirty="0"/>
              <a:t> 5 let</a:t>
            </a:r>
          </a:p>
          <a:p>
            <a:pPr marL="800100" lvl="1" indent="-342900" algn="just"/>
            <a:r>
              <a:rPr lang="cs-CZ" sz="2800" dirty="0"/>
              <a:t>vždy profesionální soudce, vykonává pravomoci předsedy senátu i senátu „v jednom“ </a:t>
            </a:r>
          </a:p>
          <a:p>
            <a:pPr marL="800100" lvl="1" indent="-342900" algn="just"/>
            <a:endParaRPr lang="cs-CZ" dirty="0"/>
          </a:p>
          <a:p>
            <a:pPr marL="800100" lvl="1" indent="-342900" algn="just"/>
            <a:endParaRPr lang="cs-CZ" dirty="0"/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E851D6-4AF8-48BA-9BA2-DA641FDAD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27391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Věcná příslušnost soudů - § 16 a 17 TŘ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725487"/>
            <a:ext cx="11397916" cy="54070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okresní soud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Krajský soud jen: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je-li </a:t>
            </a:r>
            <a:r>
              <a:rPr lang="cs-CZ" sz="2800" b="1" dirty="0"/>
              <a:t>dolní</a:t>
            </a:r>
            <a:r>
              <a:rPr lang="cs-CZ" sz="2800" dirty="0"/>
              <a:t> hranice trestní sazby alespoň </a:t>
            </a:r>
            <a:r>
              <a:rPr lang="cs-CZ" sz="2800" b="1" dirty="0"/>
              <a:t>5 let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lze-li uložit výjimečný trest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taxativní  výčet TČ v § 17 TŘ (zabití, obchodování s lidmi, spáchaných investičními nástroji přijatými k obchodování v obchodním systému + značná škoda či značný prospěch, porušení předpisů o pravidlech hospodářské soutěže atd.</a:t>
            </a:r>
          </a:p>
          <a:p>
            <a:pPr marL="342900" lvl="1" indent="-342900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 přípravném řízení vždy </a:t>
            </a:r>
            <a:r>
              <a:rPr lang="cs-CZ" sz="2800" b="1" dirty="0">
                <a:ea typeface="+mn-ea"/>
                <a:cs typeface="+mn-cs"/>
              </a:rPr>
              <a:t>okresní soud 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výjimka – o povolení nasazení agenta rozhoduje vždy vrchní soud (§ 158e odst. 4 TŘ)</a:t>
            </a:r>
            <a:endParaRPr lang="en-US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1A39B7-FD3B-4902-BE3E-3700DC57C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513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58241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Místní příslušnost soudů - § 18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170634"/>
            <a:ext cx="11149011" cy="4139998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Soud, </a:t>
            </a:r>
            <a:r>
              <a:rPr lang="cs-CZ" b="1" dirty="0"/>
              <a:t>v jehož obvodu byl čin spáchán</a:t>
            </a:r>
            <a:r>
              <a:rPr lang="cs-CZ" dirty="0"/>
              <a:t> (</a:t>
            </a:r>
            <a:r>
              <a:rPr lang="cs-CZ" i="1" dirty="0" err="1"/>
              <a:t>forum</a:t>
            </a:r>
            <a:r>
              <a:rPr lang="cs-CZ" i="1" dirty="0"/>
              <a:t> delicti </a:t>
            </a:r>
            <a:r>
              <a:rPr lang="cs-CZ" i="1" dirty="0" err="1"/>
              <a:t>commissi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obvodě obviněný bydlí, zdržuje se či pracuje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sitae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obvodu vyšel čin najevo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scientiae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Vykonávací řízení – věcná i místní příslušnost - § 315 + zvláštní úprava (např. 320 odst. 2 TŘ)</a:t>
            </a:r>
          </a:p>
          <a:p>
            <a:pPr algn="just"/>
            <a:r>
              <a:rPr lang="cs-CZ" dirty="0"/>
              <a:t>Mladiství - § 37 ZSM – priorita místa bydliště </a:t>
            </a:r>
          </a:p>
          <a:p>
            <a:pPr algn="just"/>
            <a:r>
              <a:rPr lang="cs-CZ" dirty="0"/>
              <a:t>Právnické osoby - § 29 ZTOPO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85A593-BE4C-48E6-9E97-FE7302C912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9838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3873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Vyloučení orgánů činných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1" y="690312"/>
            <a:ext cx="11569452" cy="4114800"/>
          </a:xfrm>
        </p:spPr>
        <p:txBody>
          <a:bodyPr/>
          <a:lstStyle/>
          <a:p>
            <a:pPr algn="just"/>
            <a:r>
              <a:rPr lang="cs-CZ" b="1" dirty="0"/>
              <a:t>pochybnosti, </a:t>
            </a:r>
            <a:r>
              <a:rPr lang="cs-CZ" dirty="0"/>
              <a:t>že nemůže nestranně rozhodovat:</a:t>
            </a:r>
          </a:p>
          <a:p>
            <a:pPr lvl="1" algn="just"/>
            <a:r>
              <a:rPr lang="cs-CZ" sz="2800" dirty="0"/>
              <a:t>pro poměr k projednávané věci, k osobám, jichž se daný úkon přímo dotýká, k jejich zástupcům či k jinému OČTŘ</a:t>
            </a:r>
          </a:p>
          <a:p>
            <a:pPr lvl="1" algn="just"/>
            <a:r>
              <a:rPr lang="cs-CZ" sz="2800" dirty="0"/>
              <a:t>(u soudce a přísedícího) pro předchozí činnost v dané věci, např. dříve v té věci působil jako obhájce, státní zástupce atd., rozhodoval o vazbě, vydal příkaz k domovní prohlídce atd.  </a:t>
            </a:r>
          </a:p>
          <a:p>
            <a:pPr algn="just"/>
            <a:r>
              <a:rPr lang="cs-CZ" dirty="0"/>
              <a:t>Úkony vyloučené osoby </a:t>
            </a:r>
            <a:r>
              <a:rPr lang="cs-CZ" b="1" dirty="0"/>
              <a:t>nemohou být podkladem pro rozhodnutí ve věci</a:t>
            </a:r>
            <a:endParaRPr lang="cs-CZ" dirty="0"/>
          </a:p>
          <a:p>
            <a:pPr algn="just"/>
            <a:r>
              <a:rPr lang="cs-CZ" dirty="0"/>
              <a:t>V prvém stupni rozhoduje </a:t>
            </a:r>
            <a:r>
              <a:rPr lang="cs-CZ" b="1" dirty="0"/>
              <a:t>sám tento orgán </a:t>
            </a:r>
          </a:p>
          <a:p>
            <a:pPr lvl="1" algn="just"/>
            <a:r>
              <a:rPr lang="cs-CZ" sz="2800" dirty="0"/>
              <a:t>proti jeho rozhodnutí je přípustná stížnost</a:t>
            </a:r>
          </a:p>
          <a:p>
            <a:pPr marL="342900" lvl="1" indent="-342900" algn="just"/>
            <a:r>
              <a:rPr lang="cs-CZ" sz="2800" dirty="0">
                <a:ea typeface="+mn-ea"/>
                <a:cs typeface="+mn-cs"/>
              </a:rPr>
              <a:t>TŘ nepředepisuje žádný formální postup pro podání námitky podjatosti 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AE10CD-0F4B-4C1B-82B9-5DDEBA62E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922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8162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Test nestrannosti (ESLP)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618066"/>
            <a:ext cx="11327621" cy="4897454"/>
          </a:xfrm>
        </p:spPr>
        <p:txBody>
          <a:bodyPr/>
          <a:lstStyle/>
          <a:p>
            <a:pPr algn="just"/>
            <a:r>
              <a:rPr lang="cs-CZ" b="1" dirty="0"/>
              <a:t>Subjektivní kritérium  </a:t>
            </a:r>
            <a:endParaRPr lang="cs-CZ" dirty="0"/>
          </a:p>
          <a:p>
            <a:pPr lvl="1" algn="just"/>
            <a:r>
              <a:rPr lang="cs-CZ" sz="2800" dirty="0"/>
              <a:t>osobní přesvědčení či předpojatost</a:t>
            </a:r>
          </a:p>
          <a:p>
            <a:pPr lvl="1" algn="just"/>
            <a:r>
              <a:rPr lang="cs-CZ" sz="2800" b="1" dirty="0"/>
              <a:t>presumpce nestrannosti</a:t>
            </a:r>
            <a:r>
              <a:rPr lang="cs-CZ" sz="2800" dirty="0"/>
              <a:t>, dokud není projeven opak (projev nepřátelství vůči účastníkovi úkonu, nevhodné komentáře, dávání najevo, že už se OČTŘ rozhodl atd.)   </a:t>
            </a:r>
          </a:p>
          <a:p>
            <a:pPr algn="just"/>
            <a:r>
              <a:rPr lang="cs-CZ" b="1" dirty="0"/>
              <a:t>Objektivní kritérium </a:t>
            </a:r>
          </a:p>
          <a:p>
            <a:pPr lvl="1" algn="just"/>
            <a:r>
              <a:rPr lang="cs-CZ" sz="2800" dirty="0"/>
              <a:t>bez ohledu na konkrétní chování, dána spíše předchozím procesním působením  </a:t>
            </a:r>
          </a:p>
          <a:p>
            <a:pPr algn="just"/>
            <a:r>
              <a:rPr lang="cs-CZ" b="1" dirty="0"/>
              <a:t>Institucionální kritérium  </a:t>
            </a:r>
          </a:p>
          <a:p>
            <a:pPr lvl="1" algn="just"/>
            <a:r>
              <a:rPr lang="cs-CZ" sz="2800" dirty="0"/>
              <a:t>musí existovat dostatečná úprava vyloučení OČTŘ </a:t>
            </a:r>
          </a:p>
          <a:p>
            <a:pPr lvl="1" algn="just"/>
            <a:r>
              <a:rPr lang="cs-CZ" sz="2800" dirty="0"/>
              <a:t>v TŘ zajištěno právem stížnosti a následkem nepoužitelnosti výsledků úkonu vyloučeného orgánu + možnost podat ústavní stížnost  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AE10CD-0F4B-4C1B-82B9-5DDEBA62E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6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povinnosti </a:t>
            </a:r>
          </a:p>
          <a:p>
            <a:pPr lvl="1"/>
            <a:r>
              <a:rPr lang="cs-CZ" sz="240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1E60C-92D1-402F-9EFA-61C4CC5A3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4ACA9F-5C62-4CDD-B466-A0CE42852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19BFB8-0FA4-4E01-AEA9-898D93D6A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125033" imgH="5774758" progId="Word.Document.8">
                  <p:embed/>
                </p:oleObj>
              </mc:Choice>
              <mc:Fallback>
                <p:oleObj name="Document" r:id="rId2" imgW="9125033" imgH="5774758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0C64E5A-00DF-4B5B-BA8D-BEE044820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57414C-BA02-4C89-B327-4D0D077F8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nikoliv po podání obžaloby</a:t>
            </a:r>
          </a:p>
          <a:p>
            <a:pPr lvl="1">
              <a:defRPr/>
            </a:pPr>
            <a:r>
              <a:rPr lang="cs-CZ" sz="240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57414C-BA02-4C89-B327-4D0D077F8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DB2960-BDD7-439F-884F-89447FA881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89207F-B736-4E7F-8312-3DCA5F8CD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CEAED-48BC-4181-A35F-F2A9779C1F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A0A5B-ED4F-40A2-B75B-6FBA72D41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dirty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doznání k činu</a:t>
            </a:r>
          </a:p>
          <a:p>
            <a:pPr lvl="1" eaLnBrk="1" hangingPunct="1">
              <a:defRPr/>
            </a:pPr>
            <a:r>
              <a:rPr lang="cs-CZ" sz="2800" dirty="0"/>
              <a:t>souhlas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- </a:t>
            </a:r>
            <a:r>
              <a:rPr lang="cs-CZ" sz="2800" dirty="0" err="1"/>
              <a:t>nenárokovost</a:t>
            </a:r>
            <a:endParaRPr lang="cs-CZ" sz="2800" dirty="0"/>
          </a:p>
          <a:p>
            <a:pPr lvl="1" eaLnBrk="1" hangingPunct="1">
              <a:defRPr/>
            </a:pPr>
            <a:r>
              <a:rPr lang="cs-CZ" sz="2800" dirty="0"/>
              <a:t>poučení, předchozí výslech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54C4A1-DEE1-4BCF-9164-402B472A72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DD5785-CBBF-4758-8226-4C680F486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9DB950-93C7-401F-BB13-63ECEE972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2D2C12-B315-4F18-A91E-A3A94B3DD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2BE672-8896-427F-B023-E1429B19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sp</a:t>
            </a:r>
            <a:r>
              <a:rPr lang="cs-CZ" dirty="0"/>
              <a:t>. zn. II. ÚS 3525/16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AA925F-7CCE-4259-860C-5CA05D01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7406"/>
            <a:ext cx="10753200" cy="446459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Obžalovaný je oprávněn – </a:t>
            </a:r>
            <a:r>
              <a:rPr lang="cs-CZ" b="1" dirty="0"/>
              <a:t>srovnatelně s postulátem znát aktuální právní kvalifikaci svého činu </a:t>
            </a:r>
            <a:r>
              <a:rPr lang="cs-CZ" dirty="0"/>
              <a:t>– průběžně </a:t>
            </a:r>
            <a:r>
              <a:rPr lang="cs-CZ" b="1" dirty="0"/>
              <a:t>znát zásadní právní náhled soudu na svůj status spolupracujícího obviněného</a:t>
            </a:r>
            <a:r>
              <a:rPr lang="cs-CZ" dirty="0"/>
              <a:t> v případě, že by na jeho straně nastala (i potenciální) změna v plnění zákonných podmínek tohoto statusu. </a:t>
            </a:r>
            <a:r>
              <a:rPr lang="cs-CZ" b="1" dirty="0"/>
              <a:t>V případě takové změny musí mít obžalovaný zachovánu možnost změnit svou procesní obranu</a:t>
            </a:r>
            <a:r>
              <a:rPr lang="cs-CZ" dirty="0"/>
              <a:t>. Obviněný, resp. obžalovaný má totiž slovy zákona právo být „v každém období řízení vhodným způsobem a srozumitelně poučen o právech umožňujících mu plné uplatnění obhajoby“ (§ 2 odst. 13 trestního řádu).</a:t>
            </a:r>
          </a:p>
          <a:p>
            <a:pPr marL="72000" indent="0" algn="just">
              <a:lnSpc>
                <a:spcPct val="100000"/>
              </a:lnSpc>
              <a:buNone/>
            </a:pP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9713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89D61B2-DCA2-4FEB-88D2-927617F8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subjektu trestního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FFEF8-244C-4C13-80A6-C236CF001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Subjekty trestního řízení jsou ti činitelé (státní orgány, fyzické a právnické osoby), kteří mají a vykonávají </a:t>
            </a:r>
            <a:r>
              <a:rPr lang="cs-CZ" b="1" dirty="0"/>
              <a:t>vlastním jménem </a:t>
            </a:r>
            <a:r>
              <a:rPr lang="cs-CZ" dirty="0"/>
              <a:t>vliv na průběh řízení a kterým zákon dává k uskutečnění tohoto vlivu určitá procesní práva  a povinnosti nebo určité procesní způsobilosti.</a:t>
            </a:r>
          </a:p>
          <a:p>
            <a:pPr algn="just"/>
            <a:r>
              <a:rPr lang="cs-CZ" dirty="0"/>
              <a:t>Subjektem tak není </a:t>
            </a:r>
            <a:r>
              <a:rPr lang="cs-CZ" b="1" dirty="0"/>
              <a:t>zástupce</a:t>
            </a:r>
            <a:r>
              <a:rPr lang="cs-CZ" dirty="0"/>
              <a:t>, opatrovník atd., vykonává-li určitá práva jménem a na účet osoby, již zastupuje </a:t>
            </a:r>
            <a:r>
              <a:rPr lang="cs-CZ" b="1" dirty="0"/>
              <a:t> </a:t>
            </a:r>
          </a:p>
          <a:p>
            <a:pPr algn="just"/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2E5F41-3DB1-4D47-94CB-0565305465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6C65AE-3A99-4E6C-9A52-A91D1A4A6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307081-FB1E-4AD1-92DB-C562DCEE2F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</a:p>
          <a:p>
            <a:pPr lvl="1"/>
            <a:r>
              <a:rPr lang="cs-CZ" sz="2400" b="1"/>
              <a:t>vyjádření obžalovaného </a:t>
            </a:r>
            <a:r>
              <a:rPr lang="cs-CZ" sz="240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52E3-8399-435B-AB8F-CF4EF25FF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 eaLnBrk="1" hangingPunct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</a:p>
          <a:p>
            <a:pPr lvl="1" eaLnBrk="1" hangingPunct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 eaLnBrk="1" hangingPunct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 eaLnBrk="1" hangingPunct="1">
              <a:defRPr/>
            </a:pPr>
            <a:r>
              <a:rPr lang="cs-CZ" sz="2400" dirty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7EECC-BEE2-4A8D-8F83-7F52CA3011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eaLnBrk="1" hangingPunct="1">
              <a:defRPr/>
            </a:pPr>
            <a:r>
              <a:rPr lang="cs-CZ" dirty="0"/>
              <a:t>Vznik zastoupení obhájcem</a:t>
            </a:r>
          </a:p>
          <a:p>
            <a:pPr lvl="1" eaLnBrk="1" hangingPunct="1">
              <a:defRPr/>
            </a:pPr>
            <a:r>
              <a:rPr lang="cs-CZ" sz="2400" b="1" dirty="0"/>
              <a:t>smluvně</a:t>
            </a:r>
            <a:r>
              <a:rPr lang="cs-CZ" sz="2400" dirty="0"/>
              <a:t> - kdykoliv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57CA64-9C58-4741-B61B-CF5891E9F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stíhán jako </a:t>
            </a:r>
            <a:r>
              <a:rPr lang="cs-CZ" sz="2400" b="1" dirty="0"/>
              <a:t>uprchlý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pochybnost o </a:t>
            </a:r>
            <a:r>
              <a:rPr lang="cs-CZ" sz="2400" b="1" dirty="0"/>
              <a:t>způsobilosti se hájit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horní hranice TČ </a:t>
            </a:r>
            <a:r>
              <a:rPr lang="cs-CZ" sz="2400" b="1" dirty="0"/>
              <a:t>&gt; 5 let</a:t>
            </a:r>
            <a:r>
              <a:rPr lang="cs-CZ" sz="2400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</a:t>
            </a:r>
            <a:r>
              <a:rPr lang="cs-CZ" sz="2800" dirty="0">
                <a:ea typeface="+mn-ea"/>
                <a:cs typeface="+mn-cs"/>
              </a:rPr>
              <a:t>;</a:t>
            </a:r>
          </a:p>
          <a:p>
            <a:pPr lvl="1">
              <a:defRPr/>
            </a:pPr>
            <a:r>
              <a:rPr lang="cs-CZ" sz="2400" dirty="0"/>
              <a:t>lze se vzdát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3240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B17C5F-1DF4-4CA4-842A-A5CCDC2CCE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3851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D13A18-9C49-4E59-B654-46C93699F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95794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F02474-518B-4E3F-A026-F115864621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04166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(§ 247 odst. 2)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dirty="0"/>
              <a:t>zákonný zástupce nebo opatrovník</a:t>
            </a:r>
          </a:p>
          <a:p>
            <a:pPr lvl="1">
              <a:defRPr/>
            </a:pPr>
            <a:r>
              <a:rPr lang="cs-CZ" sz="2400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530E3F-4F0C-4786-8BEF-57B57AB60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3EB487-D568-45EC-B1AB-42E37D82B8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subjektů v trestním řízení: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b="1" dirty="0"/>
              <a:t>orgány činné v trestním řízení: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cs-CZ" sz="2800" b="1" dirty="0">
              <a:solidFill>
                <a:srgbClr val="FF0000"/>
              </a:solidFill>
            </a:endParaRPr>
          </a:p>
          <a:p>
            <a:pPr algn="just"/>
            <a:r>
              <a:rPr lang="cs-CZ" b="1" dirty="0"/>
              <a:t>osoba, proti níž se řízení vede </a:t>
            </a:r>
            <a:r>
              <a:rPr lang="cs-CZ" dirty="0"/>
              <a:t>(podezřelý, obviněný, obžalovaný, </a:t>
            </a:r>
            <a:r>
              <a:rPr lang="cs-CZ" b="1" dirty="0"/>
              <a:t>poškozený</a:t>
            </a:r>
          </a:p>
          <a:p>
            <a:pPr algn="just"/>
            <a:r>
              <a:rPr lang="cs-CZ" b="1" dirty="0"/>
              <a:t>zúčastněná osoba</a:t>
            </a:r>
          </a:p>
          <a:p>
            <a:pPr algn="just"/>
            <a:r>
              <a:rPr lang="cs-CZ" b="1" dirty="0"/>
              <a:t>orgán sociálně-právní ochrany dětí v řízení proti mladistvým</a:t>
            </a:r>
            <a:r>
              <a:rPr lang="cs-CZ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cs-CZ" b="1" dirty="0"/>
              <a:t>další osoby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jako např. obhájce, svědek, znalec, tlumočník, pokud uplatňují návrhy na  odměnu advokáta, svědečné, znalečné nebo </a:t>
            </a:r>
            <a:r>
              <a:rPr lang="cs-CZ" dirty="0" err="1"/>
              <a:t>tlumočné</a:t>
            </a:r>
            <a:r>
              <a:rPr lang="cs-CZ" dirty="0"/>
              <a:t>, nebo jim je ukládána pořádkové sankce.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33D3D8-1A7D-421E-A5ED-2F2AA4E3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JUDr. Jan Provazník, Ph.D.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odborný asistent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Katedra trestního práva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Právnická fakulta Masarykovy univerzity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Veveří 158/70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611 80 Brno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jan.provaznik@law.muni.cz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Strany trestního řízení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720000" y="1274907"/>
            <a:ext cx="10753200" cy="413999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trestního řízení - § 12 odst. 6 TŘ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ten, proti němuž se vede trestní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zúčastněná osoba (§ 42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poškozený (§ 43 a násl.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v řízení před soudem státní zástupce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osoba, na jejíž žádost či podnět se řízení vede či která podala opravný prostředek (např. ředitel věznice dle § 331 TŘ)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mají vlastní zájem na výsledku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tento zájem je zpravidla osobní (obviněný, poškozený), v případě státního zástupce jde o veřejný zájem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33D3D8-1A7D-421E-A5ED-2F2AA4E3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260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168" y="1841867"/>
            <a:ext cx="10753200" cy="4114800"/>
          </a:xfrm>
        </p:spPr>
        <p:txBody>
          <a:bodyPr/>
          <a:lstStyle/>
          <a:p>
            <a:pPr algn="just"/>
            <a:r>
              <a:rPr lang="cs-CZ" dirty="0"/>
              <a:t>Policejní orgán</a:t>
            </a:r>
          </a:p>
          <a:p>
            <a:pPr lvl="1" algn="just"/>
            <a:r>
              <a:rPr lang="cs-CZ" sz="2800" dirty="0"/>
              <a:t>převážně v přípravném řízení</a:t>
            </a:r>
          </a:p>
          <a:p>
            <a:pPr lvl="1" algn="just"/>
            <a:r>
              <a:rPr lang="cs-CZ" sz="2800" dirty="0"/>
              <a:t>výjimečně i v řízení před soudem (§ 183 odst. 1 TŘ, § 62 odst. 1 věta čtvrtá TŘ, § 98 TŘ)</a:t>
            </a:r>
          </a:p>
          <a:p>
            <a:pPr algn="just"/>
            <a:r>
              <a:rPr lang="cs-CZ" dirty="0"/>
              <a:t>Státní zástupce</a:t>
            </a:r>
          </a:p>
          <a:p>
            <a:pPr lvl="1" algn="just"/>
            <a:r>
              <a:rPr lang="cs-CZ" sz="2800" dirty="0"/>
              <a:t>„pán“ přípravného řízení, v řízení před soudem strana</a:t>
            </a:r>
          </a:p>
          <a:p>
            <a:pPr algn="just"/>
            <a:r>
              <a:rPr lang="cs-CZ" dirty="0"/>
              <a:t>Soud</a:t>
            </a:r>
          </a:p>
          <a:p>
            <a:pPr lvl="1" algn="just"/>
            <a:r>
              <a:rPr lang="cs-CZ" sz="2800" dirty="0"/>
              <a:t>jen soud rozhoduje o vině a trestu</a:t>
            </a:r>
          </a:p>
          <a:p>
            <a:pPr lvl="1" algn="just"/>
            <a:r>
              <a:rPr lang="cs-CZ" sz="2800" dirty="0"/>
              <a:t>v přípravném řízení rozhoduje o některých úkonech</a:t>
            </a:r>
          </a:p>
          <a:p>
            <a:pPr lvl="1" algn="just"/>
            <a:r>
              <a:rPr lang="cs-CZ" sz="2800" dirty="0"/>
              <a:t>zpravidla tam, kde jde o zásah do základních lidských práv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AE10CD-0F4B-4C1B-82B9-5DDEBA62E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46424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14000" y="995891"/>
            <a:ext cx="11109157" cy="486621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cs-CZ" sz="2400" b="1" dirty="0"/>
              <a:t>Policejní orgán </a:t>
            </a:r>
            <a:r>
              <a:rPr lang="cs-CZ" sz="2400" dirty="0"/>
              <a:t>– orgán činný v trestním řízení  - § 12 odst.1 TŘ  označení </a:t>
            </a:r>
            <a:r>
              <a:rPr lang="cs-CZ" sz="2400" b="1" dirty="0"/>
              <a:t>nejen pro útvary Policie </a:t>
            </a:r>
            <a:r>
              <a:rPr lang="cs-CZ" sz="2400" dirty="0"/>
              <a:t>(§ 12 odst. 2 TŘ a § 161 odst. 2 TŘ), ale i další orgány, viz dále 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Organizace a působnost policie </a:t>
            </a:r>
            <a:r>
              <a:rPr lang="cs-CZ" sz="2400" dirty="0"/>
              <a:t>– zákon č. 273/2008 Sb., o Policii České republiky, ve znění pozdějších předpisů (</a:t>
            </a:r>
            <a:r>
              <a:rPr lang="cs-CZ" sz="2400" dirty="0" err="1"/>
              <a:t>ZoP</a:t>
            </a:r>
            <a:r>
              <a:rPr lang="cs-CZ" sz="2400" dirty="0"/>
              <a:t>), územní a celostátní útvary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Úkoly policie související </a:t>
            </a:r>
            <a:r>
              <a:rPr lang="cs-CZ" sz="2400" dirty="0"/>
              <a:t>s trestním řízením (</a:t>
            </a:r>
            <a:r>
              <a:rPr lang="cs-CZ" sz="2400" dirty="0" err="1"/>
              <a:t>ZoP</a:t>
            </a:r>
            <a:r>
              <a:rPr lang="cs-CZ" sz="2400" dirty="0"/>
              <a:t>):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ochrana bezpečnosti osob a majetku,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boj proti terorismu,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odhalování trestných činů a zjišťování jejich pachatelů, 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vedení vyšetřování o trestných činech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Úkony trestního řízení </a:t>
            </a:r>
            <a:r>
              <a:rPr lang="cs-CZ" sz="2400" dirty="0"/>
              <a:t>koná PO zpravidla samostatně, ale </a:t>
            </a:r>
            <a:r>
              <a:rPr lang="cs-CZ" sz="2400" b="1" dirty="0"/>
              <a:t>pod dozorem </a:t>
            </a:r>
            <a:r>
              <a:rPr lang="cs-CZ" sz="2400" dirty="0"/>
              <a:t>státního zástupce (§ 157 odst. 2, §174 TŘ). – „prodloužená ruka státního zástupce.“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5EE17A-3F0E-4FC6-804C-951A15214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414001" y="0"/>
            <a:ext cx="11433094" cy="5544468"/>
          </a:xfrm>
        </p:spPr>
        <p:txBody>
          <a:bodyPr>
            <a:no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„Prověřování“ ( § 158 a násl. TŘ)</a:t>
            </a:r>
            <a:r>
              <a:rPr lang="cs-CZ" dirty="0">
                <a:latin typeface="+mj-lt"/>
              </a:rPr>
              <a:t>: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zahájení trestního stíhání  nebo jiné opatření</a:t>
            </a:r>
          </a:p>
          <a:p>
            <a:pPr marL="1219200" lvl="2" indent="-304800" algn="just">
              <a:lnSpc>
                <a:spcPct val="110000"/>
              </a:lnSpc>
            </a:pPr>
            <a:endParaRPr lang="cs-CZ" sz="28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Vyšetřování (§ 161 TŘ)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především Služba kriminální policie a vyšetřování, ale i jiné útvary policie  a GIBS (centralizované x regionální) </a:t>
            </a:r>
            <a:r>
              <a:rPr lang="cs-CZ" sz="2800" b="1" dirty="0"/>
              <a:t>pozor na časté organizační změny</a:t>
            </a:r>
            <a:endParaRPr lang="cs-CZ" sz="28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381000" indent="-381000" algn="just">
              <a:lnSpc>
                <a:spcPct val="90000"/>
              </a:lnSpc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862E5A-93B5-4AE7-83F6-E173E904A8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894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40"/>
            <a:ext cx="8229600" cy="64778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359400" y="787234"/>
            <a:ext cx="11473200" cy="496887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cs-CZ" dirty="0"/>
              <a:t>Zák. č. 283/1993 Sb., o státním zastupitelství, ve znění pozdějších předpisů (ZSZ)</a:t>
            </a:r>
            <a:endParaRPr lang="cs-CZ" b="1" dirty="0"/>
          </a:p>
          <a:p>
            <a:pPr marL="381000" indent="-381000" algn="just">
              <a:lnSpc>
                <a:spcPct val="11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r>
              <a:rPr lang="cs-CZ" b="1" dirty="0"/>
              <a:t>Orgán veřejné žaloby v trestním řízení </a:t>
            </a:r>
            <a:r>
              <a:rPr lang="cs-CZ" dirty="0"/>
              <a:t>– orgán činný v trestním řízení ( § 12 odst. 1 TŘ), který  plní úkoly vyplývající především z trestního řádu, podílí se na prevenci kriminality a poskytování pomoci obětem trestných činů.  </a:t>
            </a:r>
          </a:p>
          <a:p>
            <a:pPr>
              <a:lnSpc>
                <a:spcPct val="110000"/>
              </a:lnSpc>
            </a:pPr>
            <a:r>
              <a:rPr lang="cs-CZ" b="1" dirty="0"/>
              <a:t>Soustava státního zastupitelství: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Nejvyšší státní zastupitelství (Brno)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Vrchní státní zastupitelství  (Praha, Olomouc)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Okresní státní zastupitelství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pobočky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19D5C9-5BDF-47BB-A53B-3E7B3DD76F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186</TotalTime>
  <Words>3040</Words>
  <Application>Microsoft Office PowerPoint</Application>
  <PresentationFormat>Širokoúhlá obrazovka</PresentationFormat>
  <Paragraphs>412</Paragraphs>
  <Slides>40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Microsoft Sans Serif</vt:lpstr>
      <vt:lpstr>Tahoma</vt:lpstr>
      <vt:lpstr>Wingdings</vt:lpstr>
      <vt:lpstr>Wingdings 2</vt:lpstr>
      <vt:lpstr>Prezentace_MU_CZ</vt:lpstr>
      <vt:lpstr>Document</vt:lpstr>
      <vt:lpstr>Orgány činné v trestním řízení obviněný, obhájce</vt:lpstr>
      <vt:lpstr>Prezentace aplikace PowerPoint</vt:lpstr>
      <vt:lpstr>Pojem subjektu trestního řízení</vt:lpstr>
      <vt:lpstr>Druhy subjektů v trestním řízení:</vt:lpstr>
      <vt:lpstr>Strany trestního řízení</vt:lpstr>
      <vt:lpstr>Orgány činné v trestním řízení - § 12 odst. 1 TŘ</vt:lpstr>
      <vt:lpstr>Policejní orgán v trestním řízení</vt:lpstr>
      <vt:lpstr>Prezentace aplikace PowerPoint</vt:lpstr>
      <vt:lpstr>Státní zástupce v trestním řízení</vt:lpstr>
      <vt:lpstr>Státní zástupce v přípravném řízení</vt:lpstr>
      <vt:lpstr>Státní zástupce v řízení před soudem</vt:lpstr>
      <vt:lpstr> Soud v trestním řízení</vt:lpstr>
      <vt:lpstr>Obsazení soudních těles</vt:lpstr>
      <vt:lpstr>Věcná příslušnost soudů - § 16 a 17 TŘ</vt:lpstr>
      <vt:lpstr>Místní příslušnost soudů - § 18</vt:lpstr>
      <vt:lpstr>Vyloučení orgánů činných v trestním řízení</vt:lpstr>
      <vt:lpstr>Test nestrannosti (ESLP) 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Nález Ústavního soudu sp. zn. II. ÚS 3525/16</vt:lpstr>
      <vt:lpstr>„Spolupracující podezřelý“</vt:lpstr>
      <vt:lpstr>Instituty favor defensionis</vt:lpstr>
      <vt:lpstr>Právo obviněného na obhajobu formální</vt:lpstr>
      <vt:lpstr>Právo na obhajobu formální II.</vt:lpstr>
      <vt:lpstr>Právo na obhajobu formální III.</vt:lpstr>
      <vt:lpstr>Nutná obhajoba dle § 36 TZ</vt:lpstr>
      <vt:lpstr>Nutná obhajoba dle § 36a TZ</vt:lpstr>
      <vt:lpstr>Nutná obhajoba dle ZSM a ZMJS</vt:lpstr>
      <vt:lpstr>Další osoby s obhajovacími právy</vt:lpstr>
      <vt:lpstr>„Nouzový“ opatrovník v trestním řízení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Uživatel</cp:lastModifiedBy>
  <cp:revision>27</cp:revision>
  <cp:lastPrinted>1601-01-01T00:00:00Z</cp:lastPrinted>
  <dcterms:created xsi:type="dcterms:W3CDTF">2019-03-13T18:53:26Z</dcterms:created>
  <dcterms:modified xsi:type="dcterms:W3CDTF">2021-03-28T13:51:52Z</dcterms:modified>
</cp:coreProperties>
</file>