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75" r:id="rId7"/>
    <p:sldId id="276" r:id="rId8"/>
    <p:sldId id="262" r:id="rId9"/>
    <p:sldId id="277" r:id="rId10"/>
    <p:sldId id="273" r:id="rId11"/>
    <p:sldId id="278" r:id="rId12"/>
    <p:sldId id="274" r:id="rId13"/>
    <p:sldId id="279" r:id="rId14"/>
    <p:sldId id="280" r:id="rId15"/>
    <p:sldId id="263" r:id="rId16"/>
    <p:sldId id="281" r:id="rId17"/>
    <p:sldId id="28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5768" autoAdjust="0"/>
  </p:normalViewPr>
  <p:slideViewPr>
    <p:cSldViewPr snapToGrid="0">
      <p:cViewPr varScale="1">
        <p:scale>
          <a:sx n="37" d="100"/>
          <a:sy n="37" d="100"/>
        </p:scale>
        <p:origin x="1498" y="3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Flexibilní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formy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2796767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Způsoby zabránění zneužívání po sobě jdoucích pracovních smluv nebo pracovních poměrů na dobu určitou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Členské státy mají povinnost přijmout alespoň jedno z těchto opatření.</a:t>
            </a:r>
          </a:p>
          <a:p>
            <a:pPr marL="742950" indent="-742950">
              <a:buAutoNum type="arabicPeriod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Stanovit objektivní důvody pro uzavírání po sobě jdoucích pracovních poměrů na dobu určitou,</a:t>
            </a:r>
          </a:p>
          <a:p>
            <a:pPr marL="742950" indent="-742950">
              <a:buAutoNum type="arabicPeriod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Stanovit maximální dobu trvání pracovních poměrů na dobu určitou mezi stejným zaměstnancem a stejným zaměstnavatelem,</a:t>
            </a:r>
          </a:p>
          <a:p>
            <a:pPr marL="742950" indent="-742950">
              <a:buAutoNum type="arabicPeriod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Stanovit maximální počet obnovení pracovních poměrů na dobu určitou mezi stejným zaměstnancem a stejným zaměstnavatelem</a:t>
            </a:r>
          </a:p>
        </p:txBody>
      </p:sp>
    </p:spTree>
    <p:extLst>
      <p:ext uri="{BB962C8B-B14F-4D97-AF65-F5344CB8AC3E}">
        <p14:creationId xmlns:p14="http://schemas.microsoft.com/office/powerpoint/2010/main" val="413901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483078-4851-41AE-9579-9CA41DE1CF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38A5B-DC39-4362-9464-02350053A1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C6FC69-DA28-4780-BB52-687052161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v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499D01E-64B3-4CEA-AF4B-77D4673A0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89300"/>
            <a:ext cx="10807200" cy="4079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 na dobu určitou – vzniká výhradně na smluvním principu – je založen pouze tehdy, byla-li sjednána doba jeho trvání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Omezení maximální délky trvání pracovního poměru na dobu určitou – 3 roky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Omezení četnosti opakování mezi stejným zaměstnancem a stejným zaměstnavatelem – může být opakován maximálně dvakrát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Výjimky – pokud jsou dohodnuty v dohodě mezi zaměstnavatelem a odborovou organizací nebo stanoveny vnitřním předpisem - vážné provozní důvody nebo důvody spočívající ve zvláštní povaze práce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Výjimka může být upravena i zvláštními předpisy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63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Agenturní zaměstnávání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- směrnice Evropského parlamentu a Rady 2008/104/ES o agenturním zaměstnávání,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:</a:t>
            </a:r>
          </a:p>
          <a:p>
            <a:pPr marL="7200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zlepšit povahu práce agenturních zaměstnanců, </a:t>
            </a:r>
          </a:p>
          <a:p>
            <a:pPr marL="324000" lvl="1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2. zajistit rovné zacházení s agenturními zaměstnanci 	zejména, pokud jde o pracovní podmínky a podmínky 	odměňování,</a:t>
            </a:r>
          </a:p>
        </p:txBody>
      </p:sp>
    </p:spTree>
    <p:extLst>
      <p:ext uri="{BB962C8B-B14F-4D97-AF65-F5344CB8AC3E}">
        <p14:creationId xmlns:p14="http://schemas.microsoft.com/office/powerpoint/2010/main" val="3838075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EA8490-1E1B-442C-AE1B-4EFDAADDF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22D245-E555-4B8C-8B7B-EC05FAA6D6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6D8093-174A-4027-A91C-EA22D8825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Podstata agenturního zaměstnávání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6D9231-7101-44CA-85E7-290AB0896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právních vztahů:</a:t>
            </a:r>
          </a:p>
          <a:p>
            <a:pPr marL="586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Zaměstnanec</a:t>
            </a:r>
          </a:p>
          <a:p>
            <a:pPr marL="586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Agentura práce</a:t>
            </a:r>
          </a:p>
          <a:p>
            <a:pPr marL="586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Uživatel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Zaměstnanec má sjednanou pracovní smlouvu (dohodu o pracovní činnosti), na základě které je agenturou přidělován k výkonu práce k uživateli</a:t>
            </a:r>
          </a:p>
        </p:txBody>
      </p:sp>
    </p:spTree>
    <p:extLst>
      <p:ext uri="{BB962C8B-B14F-4D97-AF65-F5344CB8AC3E}">
        <p14:creationId xmlns:p14="http://schemas.microsoft.com/office/powerpoint/2010/main" val="2373892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41AABA-EC87-4093-9118-C5A1787841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AD8C22-D694-43B4-9294-6D6DD55DDE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4E0C7A-DFFE-4FF8-A69C-0D88F20B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vyplývající z unijního práva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41E91B-DD40-4E9C-8159-6B8110DCD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Agentura práce musí mít postavení zaměstnavatele se všemi právy a povinnostmi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Rovnost odměňování zaměstnanců, kteří jsou k uživateli přiděleni agenturou práce, a zaměstnanců vykonávajících práci na stejné pozici, kteří jsou zaměstnanci uživatele (tzv. kmenoví zaměstnanci) popř. srovnatelnými zaměstnanci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Rovné zacházení mezi dočasně přidělenými zaměstnanci a kmenovými zaměstnanci uživatele po dobu trvání dočasného přidělení v oblasti pracovních podmínek – pracovní doba, doby odpočinku,, BOZP, právo na dovolenou, péče o zaměstnance aj.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ujednání mezi agenturou práce a zaměstnancem týkající se nemožnosti zaměstnance uzavřít pracovní smlouvu přímo s uživatelem</a:t>
            </a:r>
          </a:p>
        </p:txBody>
      </p:sp>
    </p:spTree>
    <p:extLst>
      <p:ext uri="{BB962C8B-B14F-4D97-AF65-F5344CB8AC3E}">
        <p14:creationId xmlns:p14="http://schemas.microsoft.com/office/powerpoint/2010/main" val="164616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dálku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– Rámcová dohoda UNICE, CEEP a UEAPME o práci na dálku, nemá formu směrnice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:</a:t>
            </a:r>
          </a:p>
          <a:p>
            <a:pPr marL="586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zlepšit povahu práce na dálku, </a:t>
            </a:r>
          </a:p>
          <a:p>
            <a:pPr marL="586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zabránit nerovnému zacházení se zaměstnanci vykonávajícími práci mimo pracoviště zaměstnavatele.</a:t>
            </a:r>
          </a:p>
        </p:txBody>
      </p:sp>
    </p:spTree>
    <p:extLst>
      <p:ext uri="{BB962C8B-B14F-4D97-AF65-F5344CB8AC3E}">
        <p14:creationId xmlns:p14="http://schemas.microsoft.com/office/powerpoint/2010/main" val="961731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CFC50B-8912-482C-A394-ED03875B67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E42FB6-00DE-4BBB-93C4-09F212830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B22C94-C4AF-43F1-8ADF-9F65C7BB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zaměstnanců vykonávajících práci na dálku v unijním právu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0CBA5-DC7C-4FE4-BF86-D829AB397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ochrany: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Dobrovolný charakter – nikdo by neměl být nucen vykonávat práci na dálku, zaměstnavatel by měl výkon práce na dálku umožnit,  pokud  si to zaměstnanec přeje a je to možné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BOZP – zaměstnanci mají právo na zajištění bezpečných a zdraví neohrožujících pracovních podmínek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soukromí a osobních dat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dat zaměstnavatele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o zaměstnance pracující mimo pracoviště zaměstnavatele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118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07194B-7649-4AE8-BAF7-1F0AB29E6F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D2655E-F966-4243-A313-CFAD6E6118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9CAB99-789C-4BB6-B762-5EA66393A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v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294C85-BCEE-4144-ADFF-C3A68C09D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práce mimo pracoviště zaměstnavatele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Závislá práce – jedna z podmínek výkon práce na pracovišti 	zaměstnavatele nebo na jiném dohodnutém místě 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Smluvní princip: - místo výkonu práce – jedna z podstatných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náležitostí p	pracovní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smlouvy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zaměstnanec sám rozvrhuje pracovní dobu, se uplatní zvláštní pravidla ohledně překážek v práci, rozvržení pracovní doby a odměňování za práci přesčas</a:t>
            </a:r>
          </a:p>
        </p:txBody>
      </p:sp>
    </p:spTree>
    <p:extLst>
      <p:ext uri="{BB962C8B-B14F-4D97-AF65-F5344CB8AC3E}">
        <p14:creationId xmlns:p14="http://schemas.microsoft.com/office/powerpoint/2010/main" val="239873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Prekérní formy práce – vymezení,</a:t>
            </a:r>
          </a:p>
          <a:p>
            <a:pPr marL="514350" indent="-514350">
              <a:buAutoNum type="arabicPeriod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úpravy v právu EU,</a:t>
            </a:r>
          </a:p>
          <a:p>
            <a:pPr marL="514350" indent="-514350">
              <a:buAutoNum type="arabicPeriod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částečný úvazek, </a:t>
            </a:r>
          </a:p>
          <a:p>
            <a:pPr marL="514350" indent="-514350">
              <a:buAutoNum type="arabicPeriod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poměry na dobu určitou,</a:t>
            </a:r>
          </a:p>
          <a:p>
            <a:pPr marL="514350" indent="-514350">
              <a:buAutoNum type="arabicPeriod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Agenturní zaměstnávání, </a:t>
            </a:r>
          </a:p>
          <a:p>
            <a:pPr marL="514350" indent="-514350">
              <a:buAutoNum type="arabicPeriod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dálku,</a:t>
            </a:r>
          </a:p>
        </p:txBody>
      </p:sp>
    </p:spTree>
    <p:extLst>
      <p:ext uri="{BB962C8B-B14F-4D97-AF65-F5344CB8AC3E}">
        <p14:creationId xmlns:p14="http://schemas.microsoft.com/office/powerpoint/2010/main" val="88212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5471" y="671276"/>
            <a:ext cx="10753200" cy="451576"/>
          </a:xfrm>
        </p:spPr>
        <p:txBody>
          <a:bodyPr/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Prekérní formy zaměstnávání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Typická forma práce –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naplněny následující znaky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Pracovní poměr uzavřený přímo mezi 	zaměstnancem a zaměstnavatelem,</a:t>
            </a:r>
          </a:p>
          <a:p>
            <a:pPr marL="7200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Pracovní poměr sjednán na dobu neurčitou,</a:t>
            </a:r>
          </a:p>
          <a:p>
            <a:pPr marL="7200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Výkon práce po stanovenou týdenní pracovní 	dobu,</a:t>
            </a:r>
          </a:p>
          <a:p>
            <a:pPr marL="7200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4.Výkon práce na pracovišti zaměstnavatele</a:t>
            </a:r>
          </a:p>
          <a:p>
            <a:pPr marL="7200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jeden nebo více z uvedených znaku chybí, jedná se o prekérní (atypickou, flexibilní) formu práce</a:t>
            </a:r>
          </a:p>
        </p:txBody>
      </p:sp>
    </p:spTree>
    <p:extLst>
      <p:ext uri="{BB962C8B-B14F-4D97-AF65-F5344CB8AC3E}">
        <p14:creationId xmlns:p14="http://schemas.microsoft.com/office/powerpoint/2010/main" val="78943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úpravy v právu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flexibilních forem práce na smluvním základě,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minimální úrovně ochrany zaměstnanců vykonávajících tyto formy práce ve všech členských státech,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Zajistit rovné zacházení a zákaz diskriminace z důvodu typu pracovněprávního vztahu</a:t>
            </a:r>
          </a:p>
        </p:txBody>
      </p:sp>
    </p:spTree>
    <p:extLst>
      <p:ext uri="{BB962C8B-B14F-4D97-AF65-F5344CB8AC3E}">
        <p14:creationId xmlns:p14="http://schemas.microsoft.com/office/powerpoint/2010/main" val="298401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- Směrnice Rady 97/81/ES ze dne 15. prosince 1997 o Rámcové dohodě o částečném pracovním úvazku uzavřené mezi organizacemi UNICE, CEEP a EKOS,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Cíl: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zlepšit pracovní podmínky zaměstnanců vykonávajících práci na 	částečný úvazek, 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2.zabránit nerovnému zacházení z důvodu výkonu práce na částečný 	úvazek,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F8D167E-BE7C-4755-B244-CC3F96382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částečný úvazek</a:t>
            </a:r>
          </a:p>
        </p:txBody>
      </p:sp>
    </p:spTree>
    <p:extLst>
      <p:ext uri="{BB962C8B-B14F-4D97-AF65-F5344CB8AC3E}">
        <p14:creationId xmlns:p14="http://schemas.microsoft.com/office/powerpoint/2010/main" val="419659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7D27B6-CC4D-4A55-9A89-E93F1A88D9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5E46DB-B223-46EB-A0DB-7C37277B8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DA3DD0-145D-416D-8A39-967CBC9ED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na částečný úvazek mohou v praxi čelit rozdílnému zacházení založeného na skutečnosti, že nevykonávají práci na stanovenou týdenní pracovní dobu.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v právu EU – důraz na: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 práce na částečný úvazek na dobrovolném základě,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přechodu na plný úvazek v souladu s potřebami zaměstnance a zaměstnavatele,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Rozdílné zacházení z důvodu práce na částečný úvazek musí být objektivně odůvodnitelné</a:t>
            </a:r>
          </a:p>
          <a:p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77DB4B7C-2CA2-484B-AF54-BBF61A25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 zaměstnanců vykonávajících práci na částečný úvazek</a:t>
            </a:r>
          </a:p>
        </p:txBody>
      </p:sp>
    </p:spTree>
    <p:extLst>
      <p:ext uri="{BB962C8B-B14F-4D97-AF65-F5344CB8AC3E}">
        <p14:creationId xmlns:p14="http://schemas.microsoft.com/office/powerpoint/2010/main" val="253405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5E558F-D66B-4D90-8475-BCA482F9B7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FAA08E-6357-47FB-B6E7-8B97E8E04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44658C-2243-4811-AAEA-0F94C155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 v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2BB6E9-D364-4786-A01E-C62EAB9C4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458" y="1359001"/>
            <a:ext cx="10753200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poměr, ve které dochází k výkonu práce na kratší pracovní dobu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Smluvní princip - kratší pracovní doba může být sjednána mezi zaměstnancem a zaměstnavatelem.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Výjimky – těhotné zaměstnankyně, zaměstnanci pečující o dítě do patnácti let věku, zaměstnanci pečující o osobu závislou na pomoci jiné fyzické osoby ve stupni II až IV -  povinnosti zaměstnavatele vyhovět žádosti zaměstnance k kratší pracovní dobu, nebrání-li mu v tom vážné provozní důvody.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Mzda, plat – odpovídají sjednané kratší pracovní době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890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1039629"/>
            <a:ext cx="10753200" cy="451576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poměry na dobu určitou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– Směrnice Rady 1999/70/ES  o Rámcové dohodě o pracovních poměrech na dobu určitou uzavřené mezi organizacemi UNICE, CEEP a EKOS,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působnosti: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Soukromý i veřejný sektor</a:t>
            </a:r>
          </a:p>
          <a:p>
            <a:pPr marL="7200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Pracovní smlouvy nebo pracovní poměry uzavřené přímo mezi 	zaměstnancem a zaměstnavatelem (vyloučení agenturního 	zaměstnávání)</a:t>
            </a:r>
          </a:p>
        </p:txBody>
      </p:sp>
    </p:spTree>
    <p:extLst>
      <p:ext uri="{BB962C8B-B14F-4D97-AF65-F5344CB8AC3E}">
        <p14:creationId xmlns:p14="http://schemas.microsoft.com/office/powerpoint/2010/main" val="386488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A751B0-499B-48CF-9826-A890FBC5D7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961C62-712B-465E-AC7E-CFC40DEB6E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44D584-50B1-4002-979C-B9176949E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úpravy na unijní úrovni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EABEBC-095E-4559-8F86-0C3997BC9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– zlepšit povahu práce na dobu určitou,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 zaměstnanců: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zabránit zneužívání po sobě jdoucích pracovních smluv nebo pracovních poměrů na dobu určitou,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zabránit diskriminaci zaměstnanců z důvodu pracovního poměru na dobu určitou,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Zajistit informování zaměstnanců na dobu určitou o pracovních místech na dobu neurčitou u zaměstnavatele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550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1058</Words>
  <Application>Microsoft Office PowerPoint</Application>
  <PresentationFormat>Širokoúhlá obrazovka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Prezentace_MU_CZ</vt:lpstr>
      <vt:lpstr>Flexibilní formy práce</vt:lpstr>
      <vt:lpstr>Program přednášky</vt:lpstr>
      <vt:lpstr>Prekérní formy zaměstnávání</vt:lpstr>
      <vt:lpstr>Účel úpravy v právu EU</vt:lpstr>
      <vt:lpstr>Práce na částečný úvazek</vt:lpstr>
      <vt:lpstr>Formy ochrany zaměstnanců vykonávajících práci na částečný úvazek</vt:lpstr>
      <vt:lpstr>Právní úprava v ČR</vt:lpstr>
      <vt:lpstr>Pracovní poměry na dobu určitou</vt:lpstr>
      <vt:lpstr>Cíle úpravy na unijní úrovni</vt:lpstr>
      <vt:lpstr>Způsoby zabránění zneužívání po sobě jdoucích pracovních smluv nebo pracovních poměrů na dobu určitou</vt:lpstr>
      <vt:lpstr>Právní úprava v ČR</vt:lpstr>
      <vt:lpstr>Agenturní zaměstnávání</vt:lpstr>
      <vt:lpstr>Podstata agenturního zaměstnávání</vt:lpstr>
      <vt:lpstr>Požadavky vyplývající z unijního práva</vt:lpstr>
      <vt:lpstr>Práce na dálku</vt:lpstr>
      <vt:lpstr>Ochrana zaměstnanců vykonávajících práci na dálku v unijním právu</vt:lpstr>
      <vt:lpstr>Právní úprava v ČR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Komendová</dc:creator>
  <cp:lastModifiedBy>Jana Komendová</cp:lastModifiedBy>
  <cp:revision>13</cp:revision>
  <cp:lastPrinted>1601-01-01T00:00:00Z</cp:lastPrinted>
  <dcterms:created xsi:type="dcterms:W3CDTF">2021-03-01T14:23:53Z</dcterms:created>
  <dcterms:modified xsi:type="dcterms:W3CDTF">2021-04-26T11:37:35Z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