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98" r:id="rId3"/>
    <p:sldId id="295" r:id="rId4"/>
    <p:sldId id="296" r:id="rId5"/>
    <p:sldId id="308" r:id="rId6"/>
    <p:sldId id="301" r:id="rId7"/>
    <p:sldId id="302" r:id="rId8"/>
    <p:sldId id="303" r:id="rId9"/>
    <p:sldId id="304" r:id="rId10"/>
    <p:sldId id="305" r:id="rId11"/>
    <p:sldId id="316" r:id="rId12"/>
    <p:sldId id="306" r:id="rId13"/>
    <p:sldId id="307" r:id="rId14"/>
    <p:sldId id="259" r:id="rId15"/>
    <p:sldId id="289" r:id="rId16"/>
    <p:sldId id="290" r:id="rId17"/>
    <p:sldId id="291" r:id="rId18"/>
    <p:sldId id="293" r:id="rId19"/>
    <p:sldId id="260" r:id="rId20"/>
    <p:sldId id="267" r:id="rId21"/>
    <p:sldId id="268" r:id="rId22"/>
    <p:sldId id="269" r:id="rId23"/>
    <p:sldId id="270" r:id="rId24"/>
    <p:sldId id="271" r:id="rId25"/>
    <p:sldId id="272" r:id="rId26"/>
    <p:sldId id="273" r:id="rId27"/>
    <p:sldId id="274" r:id="rId28"/>
    <p:sldId id="275" r:id="rId29"/>
    <p:sldId id="276" r:id="rId30"/>
    <p:sldId id="277" r:id="rId31"/>
    <p:sldId id="299" r:id="rId32"/>
    <p:sldId id="278" r:id="rId33"/>
    <p:sldId id="280" r:id="rId34"/>
    <p:sldId id="281" r:id="rId35"/>
    <p:sldId id="282" r:id="rId36"/>
    <p:sldId id="300" r:id="rId37"/>
    <p:sldId id="297" r:id="rId38"/>
    <p:sldId id="311" r:id="rId39"/>
    <p:sldId id="312" r:id="rId40"/>
    <p:sldId id="313" r:id="rId41"/>
    <p:sldId id="314" r:id="rId42"/>
    <p:sldId id="315" r:id="rId43"/>
    <p:sldId id="310"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7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40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2938398567"/>
      </p:ext>
    </p:extLst>
  </p:cSld>
  <p:clrMapOvr>
    <a:masterClrMapping/>
  </p:clrMapOvr>
  <p:transition>
    <p:newsflash/>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42382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154083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Upravte styly předlohy textu.</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969551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22083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074453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40272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980483686"/>
      </p:ext>
    </p:extLst>
  </p:cSld>
  <p:clrMapOvr>
    <a:masterClrMapping/>
  </p:clrMapOvr>
  <p:transition>
    <p:newsflash/>
    <p:sndAc>
      <p:stSnd>
        <p:snd r:embed="rId1" name="arrow.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384106543"/>
      </p:ext>
    </p:extLst>
  </p:cSld>
  <p:clrMapOvr>
    <a:masterClrMapping/>
  </p:clrMapOvr>
  <p:transition>
    <p:newsflash/>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220968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544018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401095259"/>
      </p:ext>
    </p:extLst>
  </p:cSld>
  <p:clrMapOvr>
    <a:masterClrMapping/>
  </p:clrMapOvr>
  <p:transition>
    <p:newsflash/>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3518518963"/>
      </p:ext>
    </p:extLst>
  </p:cSld>
  <p:clrMapOvr>
    <a:masterClrMapping/>
  </p:clrMapOvr>
  <p:transition>
    <p:newsflash/>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276398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1191119552"/>
      </p:ext>
    </p:extLst>
  </p:cSld>
  <p:clrMapOvr>
    <a:masterClrMapping/>
  </p:clrMapOvr>
  <p:transition>
    <p:newsflash/>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7" name="Date Placeholder 4"/>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256307717"/>
      </p:ext>
    </p:extLst>
  </p:cSld>
  <p:clrMapOvr>
    <a:masterClrMapping/>
  </p:clrMapOvr>
  <p:transition>
    <p:newsflash/>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B77092A-B88A-4520-A4BC-63273BEBEAEE}" type="datetimeFigureOut">
              <a:rPr lang="cs-CZ" smtClean="0"/>
              <a:pPr/>
              <a:t>05.03.2021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9A20FBF-3C85-48FB-B756-F91C0849A43F}" type="slidenum">
              <a:rPr lang="cs-CZ" smtClean="0"/>
              <a:pPr/>
              <a:t>‹#›</a:t>
            </a:fld>
            <a:endParaRPr lang="cs-CZ"/>
          </a:p>
        </p:txBody>
      </p:sp>
    </p:spTree>
    <p:extLst>
      <p:ext uri="{BB962C8B-B14F-4D97-AF65-F5344CB8AC3E}">
        <p14:creationId xmlns:p14="http://schemas.microsoft.com/office/powerpoint/2010/main" val="2524063920"/>
      </p:ext>
    </p:extLst>
  </p:cSld>
  <p:clrMapOvr>
    <a:masterClrMapping/>
  </p:clrMapOvr>
  <p:transition>
    <p:newsflash/>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B77092A-B88A-4520-A4BC-63273BEBEAEE}" type="datetimeFigureOut">
              <a:rPr lang="cs-CZ" smtClean="0"/>
              <a:pPr/>
              <a:t>05.03.2021</a:t>
            </a:fld>
            <a:endParaRPr lang="cs-CZ"/>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9A20FBF-3C85-48FB-B756-F91C0849A43F}" type="slidenum">
              <a:rPr lang="cs-CZ" smtClean="0"/>
              <a:pPr/>
              <a:t>‹#›</a:t>
            </a:fld>
            <a:endParaRPr lang="cs-CZ"/>
          </a:p>
        </p:txBody>
      </p:sp>
    </p:spTree>
    <p:extLst>
      <p:ext uri="{BB962C8B-B14F-4D97-AF65-F5344CB8AC3E}">
        <p14:creationId xmlns:p14="http://schemas.microsoft.com/office/powerpoint/2010/main" val="2405026440"/>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ransition>
    <p:newsflash/>
    <p:sndAc>
      <p:stSnd>
        <p:snd r:embed="rId19" name="arrow.wav"/>
      </p:stSnd>
    </p:sndAc>
  </p:transition>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60648"/>
            <a:ext cx="7848872" cy="3168352"/>
          </a:xfrm>
        </p:spPr>
        <p:txBody>
          <a:bodyPr/>
          <a:lstStyle/>
          <a:p>
            <a:r>
              <a:rPr lang="cs-CZ" b="1" dirty="0">
                <a:solidFill>
                  <a:srgbClr val="C07B00"/>
                </a:solidFill>
              </a:rPr>
              <a:t>Procesní úkony</a:t>
            </a:r>
            <a:br>
              <a:rPr lang="cs-CZ" b="1" dirty="0">
                <a:solidFill>
                  <a:srgbClr val="C07B00"/>
                </a:solidFill>
              </a:rPr>
            </a:br>
            <a:r>
              <a:rPr lang="cs-CZ" b="1" dirty="0">
                <a:solidFill>
                  <a:srgbClr val="C07B00"/>
                </a:solidFill>
              </a:rPr>
              <a:t>Žaloba</a:t>
            </a:r>
          </a:p>
        </p:txBody>
      </p:sp>
      <p:sp>
        <p:nvSpPr>
          <p:cNvPr id="3" name="Podnadpis 2"/>
          <p:cNvSpPr>
            <a:spLocks noGrp="1"/>
          </p:cNvSpPr>
          <p:nvPr>
            <p:ph type="subTitle" idx="1"/>
          </p:nvPr>
        </p:nvSpPr>
        <p:spPr>
          <a:xfrm>
            <a:off x="395536" y="3861048"/>
            <a:ext cx="6620635" cy="1705744"/>
          </a:xfrm>
        </p:spPr>
        <p:txBody>
          <a:bodyPr>
            <a:normAutofit/>
          </a:bodyPr>
          <a:lstStyle/>
          <a:p>
            <a:endParaRPr lang="cs-CZ" dirty="0"/>
          </a:p>
          <a:p>
            <a:endParaRPr lang="cs-CZ" b="1" dirty="0"/>
          </a:p>
          <a:p>
            <a:r>
              <a:rPr lang="cs-CZ" b="1" dirty="0"/>
              <a:t>Katedra civilního práva procesního</a:t>
            </a:r>
          </a:p>
          <a:p>
            <a:r>
              <a:rPr lang="cs-CZ" b="1" dirty="0"/>
              <a:t>Právnická fakulta mu</a:t>
            </a:r>
          </a:p>
        </p:txBody>
      </p:sp>
    </p:spTree>
  </p:cSld>
  <p:clrMapOvr>
    <a:masterClrMapping/>
  </p:clrMapOvr>
  <p:transition>
    <p:newsflash/>
    <p:sndAc>
      <p:stSnd>
        <p:snd r:embed="rId2" name="arrow.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52718"/>
            <a:ext cx="7144554" cy="1176082"/>
          </a:xfrm>
        </p:spPr>
        <p:txBody>
          <a:bodyPr/>
          <a:lstStyle/>
          <a:p>
            <a:r>
              <a:rPr lang="cs-CZ" b="1" dirty="0">
                <a:solidFill>
                  <a:srgbClr val="C07B00"/>
                </a:solidFill>
              </a:rPr>
              <a:t>Procesní lhůty II</a:t>
            </a:r>
          </a:p>
        </p:txBody>
      </p:sp>
      <p:sp>
        <p:nvSpPr>
          <p:cNvPr id="5" name="Zástupný symbol pro obsah 4"/>
          <p:cNvSpPr>
            <a:spLocks noGrp="1"/>
          </p:cNvSpPr>
          <p:nvPr>
            <p:ph idx="1"/>
          </p:nvPr>
        </p:nvSpPr>
        <p:spPr>
          <a:xfrm>
            <a:off x="323528" y="1340768"/>
            <a:ext cx="7215826" cy="4888120"/>
          </a:xfrm>
        </p:spPr>
        <p:txBody>
          <a:bodyPr>
            <a:normAutofit lnSpcReduction="10000"/>
          </a:bodyPr>
          <a:lstStyle/>
          <a:p>
            <a:r>
              <a:rPr lang="cs-CZ" sz="2400" b="1" dirty="0">
                <a:solidFill>
                  <a:schemeClr val="tx1">
                    <a:lumMod val="85000"/>
                  </a:schemeClr>
                </a:solidFill>
              </a:rPr>
              <a:t>Počítání procesních lhůt:</a:t>
            </a:r>
          </a:p>
          <a:p>
            <a:pPr lvl="1">
              <a:buClr>
                <a:srgbClr val="FFC000"/>
              </a:buClr>
              <a:buFont typeface="Wingdings" panose="05000000000000000000" pitchFamily="2" charset="2"/>
              <a:buChar char="v"/>
            </a:pPr>
            <a:r>
              <a:rPr lang="cs-CZ" sz="2200" b="1" dirty="0">
                <a:solidFill>
                  <a:schemeClr val="tx1">
                    <a:lumMod val="85000"/>
                  </a:schemeClr>
                </a:solidFill>
              </a:rPr>
              <a:t>Dny, měsíce, léta </a:t>
            </a:r>
            <a:r>
              <a:rPr lang="cs-CZ" sz="2200" dirty="0">
                <a:solidFill>
                  <a:schemeClr val="tx1">
                    <a:lumMod val="85000"/>
                  </a:schemeClr>
                </a:solidFill>
              </a:rPr>
              <a:t>(ojediněle dny - ZZŘS)</a:t>
            </a:r>
          </a:p>
          <a:p>
            <a:r>
              <a:rPr lang="cs-CZ" sz="2400" b="1" dirty="0">
                <a:solidFill>
                  <a:schemeClr val="tx1">
                    <a:lumMod val="85000"/>
                  </a:schemeClr>
                </a:solidFill>
              </a:rPr>
              <a:t>Podle dní </a:t>
            </a:r>
            <a:r>
              <a:rPr lang="cs-CZ" sz="2400" dirty="0">
                <a:solidFill>
                  <a:schemeClr val="tx1">
                    <a:lumMod val="85000"/>
                  </a:schemeClr>
                </a:solidFill>
              </a:rPr>
              <a:t>– prvním dnem je den následující po skutečnosti určující její začátek </a:t>
            </a:r>
          </a:p>
          <a:p>
            <a:r>
              <a:rPr lang="cs-CZ" sz="2400" dirty="0">
                <a:solidFill>
                  <a:schemeClr val="tx1">
                    <a:lumMod val="85000"/>
                  </a:schemeClr>
                </a:solidFill>
              </a:rPr>
              <a:t>K zachování lhůty postačí </a:t>
            </a:r>
            <a:r>
              <a:rPr lang="cs-CZ" sz="2400" b="1" dirty="0">
                <a:solidFill>
                  <a:schemeClr val="tx1">
                    <a:lumMod val="85000"/>
                  </a:schemeClr>
                </a:solidFill>
              </a:rPr>
              <a:t>podat k přepravě </a:t>
            </a:r>
            <a:r>
              <a:rPr lang="cs-CZ" sz="2400" dirty="0">
                <a:solidFill>
                  <a:schemeClr val="tx1">
                    <a:lumMod val="85000"/>
                  </a:schemeClr>
                </a:solidFill>
              </a:rPr>
              <a:t>(§ 57 odst. 3 OSŘ)</a:t>
            </a:r>
          </a:p>
          <a:p>
            <a:r>
              <a:rPr lang="cs-CZ" sz="2400" dirty="0">
                <a:solidFill>
                  <a:schemeClr val="tx1">
                    <a:lumMod val="85000"/>
                  </a:schemeClr>
                </a:solidFill>
              </a:rPr>
              <a:t>Připadá-li </a:t>
            </a:r>
            <a:r>
              <a:rPr lang="cs-CZ" sz="2400" b="1" dirty="0">
                <a:solidFill>
                  <a:schemeClr val="tx1">
                    <a:lumMod val="85000"/>
                  </a:schemeClr>
                </a:solidFill>
              </a:rPr>
              <a:t>konec na st. svátek/den </a:t>
            </a:r>
            <a:r>
              <a:rPr lang="cs-CZ" sz="2400" b="1" dirty="0" err="1">
                <a:solidFill>
                  <a:schemeClr val="tx1">
                    <a:lumMod val="85000"/>
                  </a:schemeClr>
                </a:solidFill>
              </a:rPr>
              <a:t>prac</a:t>
            </a:r>
            <a:r>
              <a:rPr lang="cs-CZ" sz="2400" b="1" dirty="0">
                <a:solidFill>
                  <a:schemeClr val="tx1">
                    <a:lumMod val="85000"/>
                  </a:schemeClr>
                </a:solidFill>
              </a:rPr>
              <a:t>. klidu </a:t>
            </a:r>
            <a:r>
              <a:rPr lang="cs-CZ" sz="2400" dirty="0">
                <a:solidFill>
                  <a:schemeClr val="tx1">
                    <a:lumMod val="85000"/>
                  </a:schemeClr>
                </a:solidFill>
              </a:rPr>
              <a:t>– posledním dnem je násl. </a:t>
            </a:r>
            <a:r>
              <a:rPr lang="cs-CZ" sz="2400" dirty="0" err="1">
                <a:solidFill>
                  <a:schemeClr val="tx1">
                    <a:lumMod val="85000"/>
                  </a:schemeClr>
                </a:solidFill>
              </a:rPr>
              <a:t>prac</a:t>
            </a:r>
            <a:r>
              <a:rPr lang="cs-CZ" sz="2400" dirty="0">
                <a:solidFill>
                  <a:schemeClr val="tx1">
                    <a:lumMod val="85000"/>
                  </a:schemeClr>
                </a:solidFill>
              </a:rPr>
              <a:t>. den </a:t>
            </a:r>
          </a:p>
          <a:p>
            <a:pPr marL="0" indent="0">
              <a:buNone/>
            </a:pPr>
            <a:endParaRPr lang="cs-CZ" sz="2400" b="1" dirty="0">
              <a:solidFill>
                <a:schemeClr val="tx1">
                  <a:lumMod val="85000"/>
                </a:schemeClr>
              </a:solidFill>
            </a:endParaRPr>
          </a:p>
          <a:p>
            <a:pPr marL="0" indent="0">
              <a:buNone/>
            </a:pPr>
            <a:r>
              <a:rPr lang="cs-CZ" sz="2400" b="1" dirty="0">
                <a:solidFill>
                  <a:schemeClr val="tx1">
                    <a:lumMod val="85000"/>
                  </a:schemeClr>
                </a:solidFill>
              </a:rPr>
              <a:t>Příklad: </a:t>
            </a:r>
            <a:r>
              <a:rPr lang="cs-CZ" sz="2400" dirty="0">
                <a:solidFill>
                  <a:schemeClr val="tx1">
                    <a:lumMod val="85000"/>
                  </a:schemeClr>
                </a:solidFill>
              </a:rPr>
              <a:t>Lhůta pro odvolání – 15 dnů od doručení rozsudku – doručení 3. 6.  - počátek 4. 6. – konec 18. 6.)</a:t>
            </a:r>
          </a:p>
          <a:p>
            <a:pPr lvl="1">
              <a:buClr>
                <a:srgbClr val="FFC000"/>
              </a:buClr>
              <a:buFont typeface="Wingdings" panose="05000000000000000000" pitchFamily="2" charset="2"/>
              <a:buChar char="v"/>
            </a:pPr>
            <a:endParaRPr lang="cs-CZ" sz="2200" dirty="0">
              <a:solidFill>
                <a:schemeClr val="tx1">
                  <a:lumMod val="85000"/>
                </a:schemeClr>
              </a:solidFill>
            </a:endParaRPr>
          </a:p>
        </p:txBody>
      </p:sp>
    </p:spTree>
    <p:extLst>
      <p:ext uri="{BB962C8B-B14F-4D97-AF65-F5344CB8AC3E}">
        <p14:creationId xmlns:p14="http://schemas.microsoft.com/office/powerpoint/2010/main" val="1998880069"/>
      </p:ext>
    </p:extLst>
  </p:cSld>
  <p:clrMapOvr>
    <a:masterClrMapping/>
  </p:clrMapOvr>
  <p:transition>
    <p:newsflash/>
    <p:sndAc>
      <p:stSnd>
        <p:snd r:embed="rId2" name="arrow.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2FE42-B718-461B-BE42-770AB2EDF874}"/>
              </a:ext>
            </a:extLst>
          </p:cNvPr>
          <p:cNvSpPr>
            <a:spLocks noGrp="1"/>
          </p:cNvSpPr>
          <p:nvPr>
            <p:ph type="title"/>
          </p:nvPr>
        </p:nvSpPr>
        <p:spPr/>
        <p:txBody>
          <a:bodyPr/>
          <a:lstStyle/>
          <a:p>
            <a:r>
              <a:rPr lang="cs-CZ" dirty="0"/>
              <a:t>Procesní úkony účastníků</a:t>
            </a:r>
          </a:p>
        </p:txBody>
      </p:sp>
      <p:sp>
        <p:nvSpPr>
          <p:cNvPr id="3" name="Zástupný symbol pro obsah 2">
            <a:extLst>
              <a:ext uri="{FF2B5EF4-FFF2-40B4-BE49-F238E27FC236}">
                <a16:creationId xmlns:a16="http://schemas.microsoft.com/office/drawing/2014/main" id="{64791C82-7D52-42AF-A66A-1235565842B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782901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dirty="0"/>
            </a:br>
            <a:r>
              <a:rPr lang="cs-CZ" b="1" dirty="0">
                <a:solidFill>
                  <a:srgbClr val="C07B00"/>
                </a:solidFill>
              </a:rPr>
              <a:t>Žaloba</a:t>
            </a:r>
          </a:p>
        </p:txBody>
      </p:sp>
      <p:sp>
        <p:nvSpPr>
          <p:cNvPr id="3" name="Zástupný symbol pro text 2"/>
          <p:cNvSpPr>
            <a:spLocks noGrp="1"/>
          </p:cNvSpPr>
          <p:nvPr>
            <p:ph type="body" idx="1"/>
          </p:nvPr>
        </p:nvSpPr>
        <p:spPr/>
        <p:txBody>
          <a:bodyPr/>
          <a:lstStyle/>
          <a:p>
            <a:r>
              <a:rPr lang="cs-CZ" dirty="0"/>
              <a:t>Obecný výklad</a:t>
            </a:r>
          </a:p>
        </p:txBody>
      </p:sp>
    </p:spTree>
    <p:extLst>
      <p:ext uri="{BB962C8B-B14F-4D97-AF65-F5344CB8AC3E}">
        <p14:creationId xmlns:p14="http://schemas.microsoft.com/office/powerpoint/2010/main" val="55156115"/>
      </p:ext>
    </p:extLst>
  </p:cSld>
  <p:clrMapOvr>
    <a:masterClrMapping/>
  </p:clrMapOvr>
  <p:transition>
    <p:newsflash/>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23528" y="452718"/>
            <a:ext cx="7216562" cy="960058"/>
          </a:xfrm>
        </p:spPr>
        <p:txBody>
          <a:bodyPr/>
          <a:lstStyle/>
          <a:p>
            <a:r>
              <a:rPr lang="cs-CZ" b="1" dirty="0">
                <a:solidFill>
                  <a:srgbClr val="C07B00"/>
                </a:solidFill>
              </a:rPr>
              <a:t>Žaloba jako procesní úkon</a:t>
            </a:r>
          </a:p>
        </p:txBody>
      </p:sp>
      <p:sp>
        <p:nvSpPr>
          <p:cNvPr id="5" name="Zástupný symbol pro obsah 4"/>
          <p:cNvSpPr>
            <a:spLocks noGrp="1"/>
          </p:cNvSpPr>
          <p:nvPr>
            <p:ph idx="1"/>
          </p:nvPr>
        </p:nvSpPr>
        <p:spPr>
          <a:xfrm>
            <a:off x="323528" y="1628800"/>
            <a:ext cx="7215826" cy="4600088"/>
          </a:xfrm>
        </p:spPr>
        <p:txBody>
          <a:bodyPr>
            <a:normAutofit/>
          </a:bodyPr>
          <a:lstStyle/>
          <a:p>
            <a:pPr marL="0" indent="0">
              <a:buNone/>
            </a:pPr>
            <a:r>
              <a:rPr lang="cs-CZ" sz="2400" b="1" dirty="0">
                <a:solidFill>
                  <a:schemeClr val="tx1">
                    <a:lumMod val="75000"/>
                  </a:schemeClr>
                </a:solidFill>
              </a:rPr>
              <a:t>= procesní úkon, jímž se žalobce obrací na soud se žádostí o poskytnutí soudní ochrany proti určitému odpůrci</a:t>
            </a:r>
          </a:p>
          <a:p>
            <a:endParaRPr lang="cs-CZ" sz="2400" b="1" dirty="0">
              <a:solidFill>
                <a:schemeClr val="tx1">
                  <a:lumMod val="75000"/>
                </a:schemeClr>
              </a:solidFill>
            </a:endParaRPr>
          </a:p>
          <a:p>
            <a:r>
              <a:rPr lang="cs-CZ" sz="2400" b="1" dirty="0">
                <a:solidFill>
                  <a:schemeClr val="tx1">
                    <a:lumMod val="75000"/>
                  </a:schemeClr>
                </a:solidFill>
              </a:rPr>
              <a:t>Základní PÚ žalobce </a:t>
            </a:r>
          </a:p>
          <a:p>
            <a:r>
              <a:rPr lang="cs-CZ" sz="2400" b="1" dirty="0">
                <a:solidFill>
                  <a:schemeClr val="tx1">
                    <a:lumMod val="75000"/>
                  </a:schemeClr>
                </a:solidFill>
              </a:rPr>
              <a:t>Důsledky:</a:t>
            </a:r>
          </a:p>
          <a:p>
            <a:pPr lvl="1"/>
            <a:r>
              <a:rPr lang="cs-CZ" sz="2200" b="1" dirty="0">
                <a:solidFill>
                  <a:schemeClr val="tx1">
                    <a:lumMod val="75000"/>
                  </a:schemeClr>
                </a:solidFill>
              </a:rPr>
              <a:t>Procesní</a:t>
            </a:r>
          </a:p>
          <a:p>
            <a:pPr lvl="1"/>
            <a:r>
              <a:rPr lang="cs-CZ" sz="2200" b="1" dirty="0">
                <a:solidFill>
                  <a:schemeClr val="tx1">
                    <a:lumMod val="75000"/>
                  </a:schemeClr>
                </a:solidFill>
              </a:rPr>
              <a:t>Hmotněprávní</a:t>
            </a:r>
          </a:p>
          <a:p>
            <a:pPr marL="457207" lvl="1" indent="0">
              <a:buClr>
                <a:srgbClr val="FFC000"/>
              </a:buClr>
              <a:buNone/>
            </a:pPr>
            <a:endParaRPr lang="cs-CZ" sz="2200" dirty="0">
              <a:solidFill>
                <a:schemeClr val="tx1">
                  <a:lumMod val="75000"/>
                </a:schemeClr>
              </a:solidFill>
            </a:endParaRPr>
          </a:p>
        </p:txBody>
      </p:sp>
    </p:spTree>
    <p:extLst>
      <p:ext uri="{BB962C8B-B14F-4D97-AF65-F5344CB8AC3E}">
        <p14:creationId xmlns:p14="http://schemas.microsoft.com/office/powerpoint/2010/main" val="3399313096"/>
      </p:ext>
    </p:extLst>
  </p:cSld>
  <p:clrMapOvr>
    <a:masterClrMapping/>
  </p:clrMapOvr>
  <p:transition>
    <p:newsflash/>
    <p:sndAc>
      <p:stSnd>
        <p:snd r:embed="rId2" name="arrow.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C07B00"/>
                </a:solidFill>
              </a:rPr>
              <a:t>Druhy žalob</a:t>
            </a:r>
          </a:p>
        </p:txBody>
      </p:sp>
      <p:sp>
        <p:nvSpPr>
          <p:cNvPr id="3" name="Zástupný symbol pro text 2"/>
          <p:cNvSpPr>
            <a:spLocks noGrp="1"/>
          </p:cNvSpPr>
          <p:nvPr>
            <p:ph type="body" idx="1"/>
          </p:nvPr>
        </p:nvSpPr>
        <p:spPr/>
        <p:txBody>
          <a:bodyPr/>
          <a:lstStyle/>
          <a:p>
            <a:r>
              <a:rPr lang="cs-CZ" dirty="0"/>
              <a:t>Část III.</a:t>
            </a:r>
          </a:p>
        </p:txBody>
      </p:sp>
    </p:spTree>
  </p:cSld>
  <p:clrMapOvr>
    <a:masterClrMapping/>
  </p:clrMapOvr>
  <p:transition>
    <p:newsflash/>
    <p:sndAc>
      <p:stSnd>
        <p:snd r:embed="rId2"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Třídění</a:t>
            </a:r>
          </a:p>
        </p:txBody>
      </p:sp>
      <p:sp>
        <p:nvSpPr>
          <p:cNvPr id="3" name="Zástupný symbol pro obsah 2"/>
          <p:cNvSpPr>
            <a:spLocks noGrp="1"/>
          </p:cNvSpPr>
          <p:nvPr>
            <p:ph idx="1"/>
          </p:nvPr>
        </p:nvSpPr>
        <p:spPr/>
        <p:txBody>
          <a:bodyPr>
            <a:normAutofit/>
          </a:bodyPr>
          <a:lstStyle/>
          <a:p>
            <a:endParaRPr lang="cs-CZ" dirty="0"/>
          </a:p>
          <a:p>
            <a:r>
              <a:rPr lang="cs-CZ" dirty="0"/>
              <a:t>Žaloby na plnění</a:t>
            </a:r>
          </a:p>
          <a:p>
            <a:endParaRPr lang="cs-CZ" dirty="0"/>
          </a:p>
          <a:p>
            <a:r>
              <a:rPr lang="cs-CZ" dirty="0"/>
              <a:t>Určovací žaloby</a:t>
            </a:r>
          </a:p>
          <a:p>
            <a:pPr marL="0" indent="0">
              <a:buNone/>
            </a:pPr>
            <a:endParaRPr lang="cs-CZ" dirty="0"/>
          </a:p>
          <a:p>
            <a:r>
              <a:rPr lang="cs-CZ" dirty="0" err="1"/>
              <a:t>Pravotvorné</a:t>
            </a:r>
            <a:r>
              <a:rPr lang="cs-CZ" dirty="0"/>
              <a:t> žaloby</a:t>
            </a:r>
          </a:p>
          <a:p>
            <a:endParaRPr lang="cs-CZ" dirty="0"/>
          </a:p>
          <a:p>
            <a:r>
              <a:rPr lang="cs-CZ" dirty="0"/>
              <a:t>(Statusové žaloby)</a:t>
            </a:r>
          </a:p>
        </p:txBody>
      </p:sp>
    </p:spTree>
  </p:cSld>
  <p:clrMapOvr>
    <a:masterClrMapping/>
  </p:clrMapOvr>
  <p:transition>
    <p:newsflash/>
    <p:sndAc>
      <p:stSnd>
        <p:snd r:embed="rId2" name="arrow.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Žaloby na plnění</a:t>
            </a:r>
          </a:p>
        </p:txBody>
      </p:sp>
      <p:sp>
        <p:nvSpPr>
          <p:cNvPr id="3" name="Zástupný symbol pro obsah 2"/>
          <p:cNvSpPr>
            <a:spLocks noGrp="1"/>
          </p:cNvSpPr>
          <p:nvPr>
            <p:ph idx="1"/>
          </p:nvPr>
        </p:nvSpPr>
        <p:spPr/>
        <p:txBody>
          <a:bodyPr/>
          <a:lstStyle/>
          <a:p>
            <a:r>
              <a:rPr lang="cs-CZ" dirty="0"/>
              <a:t>Domáhají se přisouzení plnění</a:t>
            </a:r>
          </a:p>
          <a:p>
            <a:pPr lvl="1"/>
            <a:r>
              <a:rPr lang="cs-CZ" dirty="0"/>
              <a:t>dare</a:t>
            </a:r>
          </a:p>
          <a:p>
            <a:pPr lvl="1"/>
            <a:r>
              <a:rPr lang="cs-CZ" dirty="0" err="1"/>
              <a:t>facere</a:t>
            </a:r>
            <a:endParaRPr lang="cs-CZ" dirty="0"/>
          </a:p>
          <a:p>
            <a:pPr lvl="1"/>
            <a:r>
              <a:rPr lang="cs-CZ" dirty="0" err="1"/>
              <a:t>omittere</a:t>
            </a:r>
            <a:endParaRPr lang="cs-CZ" dirty="0"/>
          </a:p>
          <a:p>
            <a:pPr lvl="1"/>
            <a:r>
              <a:rPr lang="cs-CZ" dirty="0" err="1"/>
              <a:t>pati</a:t>
            </a:r>
            <a:endParaRPr lang="cs-CZ" dirty="0"/>
          </a:p>
          <a:p>
            <a:r>
              <a:rPr lang="cs-CZ" dirty="0"/>
              <a:t>Vyhovující rozsudek na základě nich vydaný</a:t>
            </a:r>
          </a:p>
          <a:p>
            <a:pPr lvl="1"/>
            <a:r>
              <a:rPr lang="cs-CZ" dirty="0"/>
              <a:t>je exekučním titulem</a:t>
            </a:r>
          </a:p>
          <a:p>
            <a:pPr lvl="1"/>
            <a:r>
              <a:rPr lang="cs-CZ" dirty="0"/>
              <a:t>má deklaratorní povahu</a:t>
            </a:r>
          </a:p>
        </p:txBody>
      </p:sp>
    </p:spTree>
  </p:cSld>
  <p:clrMapOvr>
    <a:masterClrMapping/>
  </p:clrMapOvr>
  <p:transition>
    <p:newsflash/>
    <p:sndAc>
      <p:stSnd>
        <p:snd r:embed="rId2" name="arrow.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Určovací žaloby - § 80 OSŘ</a:t>
            </a:r>
          </a:p>
        </p:txBody>
      </p:sp>
      <p:sp>
        <p:nvSpPr>
          <p:cNvPr id="3" name="Zástupný symbol pro obsah 2"/>
          <p:cNvSpPr>
            <a:spLocks noGrp="1"/>
          </p:cNvSpPr>
          <p:nvPr>
            <p:ph idx="1"/>
          </p:nvPr>
        </p:nvSpPr>
        <p:spPr/>
        <p:txBody>
          <a:bodyPr>
            <a:normAutofit fontScale="70000" lnSpcReduction="20000"/>
          </a:bodyPr>
          <a:lstStyle/>
          <a:p>
            <a:r>
              <a:rPr lang="cs-CZ" dirty="0"/>
              <a:t>Žalobce se domáhá určení, zda tu nějaké právo nebo právní poměr je, či není</a:t>
            </a:r>
          </a:p>
          <a:p>
            <a:pPr lvl="1"/>
            <a:r>
              <a:rPr lang="cs-CZ" dirty="0"/>
              <a:t>Lze se domáhat určení právní skutečnosti? </a:t>
            </a:r>
          </a:p>
          <a:p>
            <a:r>
              <a:rPr lang="cs-CZ" dirty="0"/>
              <a:t>Druhy</a:t>
            </a:r>
          </a:p>
          <a:p>
            <a:pPr lvl="1"/>
            <a:r>
              <a:rPr lang="cs-CZ" dirty="0"/>
              <a:t>Pozitivní určovací žaloba</a:t>
            </a:r>
          </a:p>
          <a:p>
            <a:pPr lvl="2"/>
            <a:r>
              <a:rPr lang="cs-CZ" dirty="0"/>
              <a:t>určení existence subjektivního práva</a:t>
            </a:r>
          </a:p>
          <a:p>
            <a:pPr lvl="1"/>
            <a:r>
              <a:rPr lang="cs-CZ" dirty="0"/>
              <a:t>Negativní určovací žaloby</a:t>
            </a:r>
          </a:p>
          <a:p>
            <a:pPr lvl="2"/>
            <a:r>
              <a:rPr lang="cs-CZ" dirty="0"/>
              <a:t>určení neexistence subjektivního práva</a:t>
            </a:r>
          </a:p>
          <a:p>
            <a:r>
              <a:rPr lang="cs-CZ" dirty="0"/>
              <a:t>Požadavek naléhavého právního zájmu</a:t>
            </a:r>
          </a:p>
          <a:p>
            <a:pPr lvl="1"/>
            <a:r>
              <a:rPr lang="cs-CZ" dirty="0"/>
              <a:t>lze-li žalovat na plnění, zásadně odpadá právní zájem na určení</a:t>
            </a:r>
          </a:p>
          <a:p>
            <a:r>
              <a:rPr lang="cs-CZ" dirty="0"/>
              <a:t>Vyhovující rozsudek</a:t>
            </a:r>
          </a:p>
          <a:p>
            <a:pPr lvl="1"/>
            <a:r>
              <a:rPr lang="cs-CZ" dirty="0"/>
              <a:t>má deklaratorní povahu</a:t>
            </a:r>
          </a:p>
          <a:p>
            <a:pPr lvl="1"/>
            <a:r>
              <a:rPr lang="cs-CZ" dirty="0"/>
              <a:t>není exekučním titulem</a:t>
            </a:r>
          </a:p>
          <a:p>
            <a:pPr lvl="1"/>
            <a:r>
              <a:rPr lang="cs-CZ" dirty="0"/>
              <a:t>bývá podkladem pro zápis do veřejných seznamů či rejstříků</a:t>
            </a:r>
          </a:p>
          <a:p>
            <a:pPr lvl="0">
              <a:buClr>
                <a:srgbClr val="1E5155">
                  <a:lumMod val="40000"/>
                  <a:lumOff val="60000"/>
                </a:srgbClr>
              </a:buClr>
            </a:pPr>
            <a:r>
              <a:rPr lang="cs-CZ" sz="2100" dirty="0">
                <a:solidFill>
                  <a:prstClr val="white"/>
                </a:solidFill>
              </a:rPr>
              <a:t>Vztah žaloby určovací a na plnění</a:t>
            </a:r>
          </a:p>
          <a:p>
            <a:pPr marL="457207" lvl="1" indent="0">
              <a:buNone/>
            </a:pPr>
            <a:endParaRPr lang="cs-CZ" dirty="0"/>
          </a:p>
        </p:txBody>
      </p:sp>
    </p:spTree>
  </p:cSld>
  <p:clrMapOvr>
    <a:masterClrMapping/>
  </p:clrMapOvr>
  <p:transition>
    <p:newsflash/>
    <p:sndAc>
      <p:stSnd>
        <p:snd r:embed="rId2" name="arrow.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Pravotvorné</a:t>
            </a:r>
            <a:r>
              <a:rPr lang="cs-CZ" dirty="0"/>
              <a:t> žaloby</a:t>
            </a:r>
          </a:p>
        </p:txBody>
      </p:sp>
      <p:sp>
        <p:nvSpPr>
          <p:cNvPr id="3" name="Zástupný symbol pro obsah 2"/>
          <p:cNvSpPr>
            <a:spLocks noGrp="1"/>
          </p:cNvSpPr>
          <p:nvPr>
            <p:ph idx="1"/>
          </p:nvPr>
        </p:nvSpPr>
        <p:spPr/>
        <p:txBody>
          <a:bodyPr/>
          <a:lstStyle/>
          <a:p>
            <a:r>
              <a:rPr lang="cs-CZ" dirty="0"/>
              <a:t>Směřují k založení, změně nebo zrušení </a:t>
            </a:r>
            <a:r>
              <a:rPr lang="cs-CZ" dirty="0" err="1"/>
              <a:t>hmotněprávního</a:t>
            </a:r>
            <a:r>
              <a:rPr lang="cs-CZ" dirty="0"/>
              <a:t> vztahu</a:t>
            </a:r>
          </a:p>
          <a:p>
            <a:r>
              <a:rPr lang="cs-CZ" dirty="0"/>
              <a:t>Vždy se opírají o výslovné ustanovení zákona</a:t>
            </a:r>
          </a:p>
          <a:p>
            <a:r>
              <a:rPr lang="cs-CZ" dirty="0"/>
              <a:t>Rozsudek má vždy konstitutivní povahu</a:t>
            </a:r>
          </a:p>
        </p:txBody>
      </p:sp>
    </p:spTree>
  </p:cSld>
  <p:clrMapOvr>
    <a:masterClrMapping/>
  </p:clrMapOvr>
  <p:transition>
    <p:newsflash/>
    <p:sndAc>
      <p:stSnd>
        <p:snd r:embed="rId2" name="arrow.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Náležitosti žaloby</a:t>
            </a:r>
          </a:p>
        </p:txBody>
      </p:sp>
      <p:sp>
        <p:nvSpPr>
          <p:cNvPr id="3" name="Zástupný symbol pro text 2"/>
          <p:cNvSpPr>
            <a:spLocks noGrp="1"/>
          </p:cNvSpPr>
          <p:nvPr>
            <p:ph type="body" idx="1"/>
          </p:nvPr>
        </p:nvSpPr>
        <p:spPr/>
        <p:txBody>
          <a:bodyPr/>
          <a:lstStyle/>
          <a:p>
            <a:r>
              <a:rPr lang="cs-CZ" dirty="0"/>
              <a:t>Část IV.</a:t>
            </a:r>
          </a:p>
        </p:txBody>
      </p:sp>
    </p:spTree>
  </p:cSld>
  <p:clrMapOvr>
    <a:masterClrMapping/>
  </p:clrMapOvr>
  <p:transition>
    <p:newsflash/>
    <p:sndAc>
      <p:stSnd>
        <p:snd r:embed="rId2" name="explode.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9" y="2861735"/>
            <a:ext cx="6803842" cy="1503370"/>
          </a:xfrm>
        </p:spPr>
        <p:txBody>
          <a:bodyPr/>
          <a:lstStyle/>
          <a:p>
            <a:r>
              <a:rPr lang="cs-CZ" b="1" dirty="0">
                <a:solidFill>
                  <a:srgbClr val="C07B00"/>
                </a:solidFill>
              </a:rPr>
              <a:t>Procesní úkony účastníků</a:t>
            </a:r>
          </a:p>
        </p:txBody>
      </p:sp>
      <p:sp>
        <p:nvSpPr>
          <p:cNvPr id="4" name="Zástupný symbol pro text 3"/>
          <p:cNvSpPr>
            <a:spLocks noGrp="1"/>
          </p:cNvSpPr>
          <p:nvPr>
            <p:ph type="body" idx="1"/>
          </p:nvPr>
        </p:nvSpPr>
        <p:spPr>
          <a:xfrm>
            <a:off x="775006" y="4797152"/>
            <a:ext cx="6620968" cy="860400"/>
          </a:xfrm>
        </p:spPr>
        <p:txBody>
          <a:bodyPr/>
          <a:lstStyle/>
          <a:p>
            <a:r>
              <a:rPr lang="cs-CZ" dirty="0"/>
              <a:t>Obecný výklad</a:t>
            </a:r>
          </a:p>
        </p:txBody>
      </p:sp>
    </p:spTree>
    <p:extLst>
      <p:ext uri="{BB962C8B-B14F-4D97-AF65-F5344CB8AC3E}">
        <p14:creationId xmlns:p14="http://schemas.microsoft.com/office/powerpoint/2010/main" val="352133612"/>
      </p:ext>
    </p:extLst>
  </p:cSld>
  <p:clrMapOvr>
    <a:masterClrMapping/>
  </p:clrMapOvr>
  <p:transition>
    <p:newsflash/>
    <p:sndAc>
      <p:stSnd>
        <p:snd r:embed="rId2" name="drumroll.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Přehled</a:t>
            </a:r>
          </a:p>
        </p:txBody>
      </p:sp>
      <p:sp>
        <p:nvSpPr>
          <p:cNvPr id="3" name="Zástupný symbol pro obsah 2"/>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cs-CZ" dirty="0"/>
              <a:t>Označení soudu</a:t>
            </a:r>
          </a:p>
          <a:p>
            <a:pPr marL="365760" indent="-283464" eaLnBrk="1" fontAlgn="auto" hangingPunct="1">
              <a:spcAft>
                <a:spcPts val="0"/>
              </a:spcAft>
              <a:buFont typeface="Wingdings 2"/>
              <a:buChar char=""/>
              <a:defRPr/>
            </a:pPr>
            <a:r>
              <a:rPr lang="cs-CZ" dirty="0"/>
              <a:t>Označení účastníků</a:t>
            </a:r>
          </a:p>
          <a:p>
            <a:pPr marL="365760" indent="-283464" eaLnBrk="1" fontAlgn="auto" hangingPunct="1">
              <a:spcAft>
                <a:spcPts val="0"/>
              </a:spcAft>
              <a:buFont typeface="Wingdings 2"/>
              <a:buChar char=""/>
              <a:defRPr/>
            </a:pPr>
            <a:r>
              <a:rPr lang="cs-CZ" dirty="0"/>
              <a:t>Označení zástupců</a:t>
            </a:r>
          </a:p>
          <a:p>
            <a:pPr marL="365760" indent="-283464" eaLnBrk="1" fontAlgn="auto" hangingPunct="1">
              <a:spcAft>
                <a:spcPts val="0"/>
              </a:spcAft>
              <a:buFont typeface="Wingdings 2"/>
              <a:buChar char=""/>
              <a:defRPr/>
            </a:pPr>
            <a:r>
              <a:rPr lang="cs-CZ" dirty="0"/>
              <a:t>Označení věci</a:t>
            </a:r>
          </a:p>
          <a:p>
            <a:pPr marL="365760" indent="-283464" eaLnBrk="1" fontAlgn="auto" hangingPunct="1">
              <a:spcAft>
                <a:spcPts val="0"/>
              </a:spcAft>
              <a:buFont typeface="Wingdings 2"/>
              <a:buChar char=""/>
              <a:defRPr/>
            </a:pPr>
            <a:r>
              <a:rPr lang="cs-CZ" dirty="0"/>
              <a:t>Vylíčení rozhodujících skutečností</a:t>
            </a:r>
          </a:p>
          <a:p>
            <a:pPr marL="365760" indent="-283464" eaLnBrk="1" fontAlgn="auto" hangingPunct="1">
              <a:spcAft>
                <a:spcPts val="0"/>
              </a:spcAft>
              <a:buFont typeface="Wingdings 2"/>
              <a:buChar char=""/>
              <a:defRPr/>
            </a:pPr>
            <a:r>
              <a:rPr lang="cs-CZ" dirty="0"/>
              <a:t>Označení důkazů</a:t>
            </a:r>
          </a:p>
          <a:p>
            <a:pPr marL="365760" indent="-283464" eaLnBrk="1" fontAlgn="auto" hangingPunct="1">
              <a:spcAft>
                <a:spcPts val="0"/>
              </a:spcAft>
              <a:buFont typeface="Wingdings 2"/>
              <a:buChar char=""/>
              <a:defRPr/>
            </a:pPr>
            <a:r>
              <a:rPr lang="cs-CZ" dirty="0"/>
              <a:t>Žalobní petit</a:t>
            </a:r>
          </a:p>
          <a:p>
            <a:pPr marL="365760" indent="-283464" eaLnBrk="1" fontAlgn="auto" hangingPunct="1">
              <a:spcAft>
                <a:spcPts val="0"/>
              </a:spcAft>
              <a:buFont typeface="Wingdings 2"/>
              <a:buChar char=""/>
              <a:defRPr/>
            </a:pPr>
            <a:r>
              <a:rPr lang="cs-CZ" dirty="0"/>
              <a:t>Datum</a:t>
            </a:r>
          </a:p>
          <a:p>
            <a:pPr marL="365760" indent="-283464" eaLnBrk="1" fontAlgn="auto" hangingPunct="1">
              <a:spcAft>
                <a:spcPts val="0"/>
              </a:spcAft>
              <a:buFont typeface="Wingdings 2"/>
              <a:buChar char=""/>
              <a:defRPr/>
            </a:pPr>
            <a:r>
              <a:rPr lang="cs-CZ" dirty="0"/>
              <a:t>Podpis</a:t>
            </a:r>
          </a:p>
        </p:txBody>
      </p:sp>
    </p:spTree>
  </p:cSld>
  <p:clrMapOvr>
    <a:masterClrMapping/>
  </p:clrMapOvr>
  <p:transition>
    <p:newsflash/>
    <p:sndAc>
      <p:stSnd>
        <p:snd r:embed="rId2" name="arrow.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soudu</a:t>
            </a:r>
          </a:p>
        </p:txBody>
      </p:sp>
      <p:sp>
        <p:nvSpPr>
          <p:cNvPr id="10243" name="Zástupný symbol pro obsah 2"/>
          <p:cNvSpPr>
            <a:spLocks noGrp="1"/>
          </p:cNvSpPr>
          <p:nvPr>
            <p:ph idx="1"/>
          </p:nvPr>
        </p:nvSpPr>
        <p:spPr/>
        <p:txBody>
          <a:bodyPr/>
          <a:lstStyle/>
          <a:p>
            <a:pPr eaLnBrk="1" hangingPunct="1"/>
            <a:r>
              <a:rPr lang="cs-CZ" dirty="0"/>
              <a:t>Soud, který považuje žalobce za věcně a místně příslušný</a:t>
            </a:r>
          </a:p>
          <a:p>
            <a:pPr eaLnBrk="1" hangingPunct="1"/>
            <a:r>
              <a:rPr lang="cs-CZ" dirty="0"/>
              <a:t>Např.:</a:t>
            </a:r>
          </a:p>
          <a:p>
            <a:pPr lvl="1" eaLnBrk="1" hangingPunct="1">
              <a:buFont typeface="Verdana" pitchFamily="34" charset="0"/>
              <a:buNone/>
            </a:pPr>
            <a:r>
              <a:rPr lang="cs-CZ" i="1" dirty="0"/>
              <a:t>Okresní soud v Uherském Hradišti</a:t>
            </a:r>
          </a:p>
          <a:p>
            <a:pPr lvl="1" eaLnBrk="1" hangingPunct="1">
              <a:buFont typeface="Verdana" pitchFamily="34" charset="0"/>
              <a:buNone/>
            </a:pPr>
            <a:r>
              <a:rPr lang="cs-CZ" i="1" dirty="0"/>
              <a:t>Svatováclavská 568</a:t>
            </a:r>
          </a:p>
          <a:p>
            <a:pPr lvl="1" eaLnBrk="1" hangingPunct="1">
              <a:buFont typeface="Verdana" pitchFamily="34" charset="0"/>
              <a:buNone/>
            </a:pPr>
            <a:r>
              <a:rPr lang="cs-CZ" i="1" dirty="0"/>
              <a:t>686 69 Uherské Hradiště</a:t>
            </a:r>
          </a:p>
          <a:p>
            <a:pPr eaLnBrk="1" hangingPunct="1"/>
            <a:r>
              <a:rPr lang="cs-CZ" dirty="0"/>
              <a:t>Dojde-li žaloba jinému než označenému soudu, nepostupuje se podle § 104a nebo § 105</a:t>
            </a:r>
          </a:p>
        </p:txBody>
      </p:sp>
    </p:spTree>
  </p:cSld>
  <p:clrMapOvr>
    <a:masterClrMapping/>
  </p:clrMapOvr>
  <p:transition>
    <p:newsflash/>
    <p:sndAc>
      <p:stSnd>
        <p:snd r:embed="rId2" name="arrow.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účastníků - FO</a:t>
            </a:r>
          </a:p>
        </p:txBody>
      </p:sp>
      <p:sp>
        <p:nvSpPr>
          <p:cNvPr id="3" name="Zástupný symbol pro obsah 2"/>
          <p:cNvSpPr>
            <a:spLocks noGrp="1"/>
          </p:cNvSpPr>
          <p:nvPr>
            <p:ph idx="1"/>
          </p:nvPr>
        </p:nvSpPr>
        <p:spPr/>
        <p:txBody>
          <a:bodyPr>
            <a:normAutofit fontScale="92500" lnSpcReduction="10000"/>
          </a:bodyPr>
          <a:lstStyle/>
          <a:p>
            <a:pPr marL="365760" indent="-283464" eaLnBrk="1" fontAlgn="auto" hangingPunct="1">
              <a:spcAft>
                <a:spcPts val="0"/>
              </a:spcAft>
              <a:buFont typeface="Wingdings 2"/>
              <a:buChar char=""/>
              <a:defRPr/>
            </a:pPr>
            <a:r>
              <a:rPr lang="cs-CZ" dirty="0"/>
              <a:t>Jméno a příjmení</a:t>
            </a:r>
          </a:p>
          <a:p>
            <a:pPr marL="640080" lvl="1" indent="-237744" eaLnBrk="1" fontAlgn="auto" hangingPunct="1">
              <a:spcAft>
                <a:spcPts val="0"/>
              </a:spcAft>
              <a:buFont typeface="Verdana"/>
              <a:buChar char="◦"/>
              <a:defRPr/>
            </a:pPr>
            <a:r>
              <a:rPr lang="cs-CZ" dirty="0"/>
              <a:t>není-li známo, kdo jsou zůstavitelovi dědicové, popř. zda vůbec jsou, připouští se žaloba proti „neznámým dědicům“ přesně označené zemřelé FO</a:t>
            </a:r>
          </a:p>
          <a:p>
            <a:pPr marL="640080" lvl="1" indent="-237744" eaLnBrk="1" fontAlgn="auto" hangingPunct="1">
              <a:spcAft>
                <a:spcPts val="0"/>
              </a:spcAft>
              <a:buFont typeface="Verdana"/>
              <a:buChar char="◦"/>
              <a:defRPr/>
            </a:pPr>
            <a:r>
              <a:rPr lang="cs-CZ" dirty="0"/>
              <a:t>výjimka – žaloba proti neznámému není jinak možná (!)</a:t>
            </a:r>
          </a:p>
          <a:p>
            <a:pPr marL="365760" indent="-283464" eaLnBrk="1" fontAlgn="auto" hangingPunct="1">
              <a:spcAft>
                <a:spcPts val="0"/>
              </a:spcAft>
              <a:buFont typeface="Wingdings 2"/>
              <a:buChar char=""/>
              <a:defRPr/>
            </a:pPr>
            <a:r>
              <a:rPr lang="cs-CZ" dirty="0"/>
              <a:t>Bydliště</a:t>
            </a:r>
          </a:p>
          <a:p>
            <a:pPr marL="640080" lvl="1" indent="-237744" eaLnBrk="1" fontAlgn="auto" hangingPunct="1">
              <a:spcAft>
                <a:spcPts val="0"/>
              </a:spcAft>
              <a:buFont typeface="Verdana"/>
              <a:buChar char="◦"/>
              <a:defRPr/>
            </a:pPr>
            <a:r>
              <a:rPr lang="cs-CZ" dirty="0"/>
              <a:t>místo, kde FO bydlí s úmyslem zdržovat se tam trvale</a:t>
            </a:r>
          </a:p>
          <a:p>
            <a:pPr marL="640080" lvl="1" indent="-237744" eaLnBrk="1" fontAlgn="auto" hangingPunct="1">
              <a:spcAft>
                <a:spcPts val="0"/>
              </a:spcAft>
              <a:buFont typeface="Verdana"/>
              <a:buChar char="◦"/>
              <a:defRPr/>
            </a:pPr>
            <a:r>
              <a:rPr lang="cs-CZ" dirty="0"/>
              <a:t>není-li známo bydliště, uvede se</a:t>
            </a:r>
          </a:p>
          <a:p>
            <a:pPr marL="886968" lvl="2" eaLnBrk="1" fontAlgn="auto" hangingPunct="1">
              <a:spcAft>
                <a:spcPts val="0"/>
              </a:spcAft>
              <a:buFont typeface="Wingdings 2"/>
              <a:buChar char=""/>
              <a:defRPr/>
            </a:pPr>
            <a:r>
              <a:rPr lang="cs-CZ" dirty="0"/>
              <a:t>jiná známá adresa</a:t>
            </a:r>
          </a:p>
          <a:p>
            <a:pPr marL="886968" lvl="2" eaLnBrk="1" fontAlgn="auto" hangingPunct="1">
              <a:spcAft>
                <a:spcPts val="0"/>
              </a:spcAft>
              <a:buFont typeface="Wingdings 2"/>
              <a:buChar char=""/>
              <a:defRPr/>
            </a:pPr>
            <a:r>
              <a:rPr lang="cs-CZ" dirty="0"/>
              <a:t>identifikace datové schránky</a:t>
            </a:r>
          </a:p>
          <a:p>
            <a:pPr marL="886968" lvl="2" eaLnBrk="1" fontAlgn="auto" hangingPunct="1">
              <a:spcAft>
                <a:spcPts val="0"/>
              </a:spcAft>
              <a:buFont typeface="Wingdings 2"/>
              <a:buChar char=""/>
              <a:defRPr/>
            </a:pPr>
            <a:r>
              <a:rPr lang="cs-CZ" dirty="0"/>
              <a:t>adresa trvalého pobytu</a:t>
            </a:r>
          </a:p>
          <a:p>
            <a:pPr marL="886968" lvl="2" eaLnBrk="1" fontAlgn="auto" hangingPunct="1">
              <a:spcAft>
                <a:spcPts val="0"/>
              </a:spcAft>
              <a:buFont typeface="Wingdings 2"/>
              <a:buChar char=""/>
              <a:defRPr/>
            </a:pPr>
            <a:r>
              <a:rPr lang="cs-CZ" dirty="0"/>
              <a:t>poslední známá adresa bydliště nebo trvalého pobytu</a:t>
            </a:r>
          </a:p>
        </p:txBody>
      </p:sp>
    </p:spTree>
  </p:cSld>
  <p:clrMapOvr>
    <a:masterClrMapping/>
  </p:clrMapOvr>
  <p:transition>
    <p:newsflash/>
    <p:sndAc>
      <p:stSnd>
        <p:snd r:embed="rId2" name="arrow.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FO - podnikatele</a:t>
            </a:r>
          </a:p>
        </p:txBody>
      </p:sp>
      <p:sp>
        <p:nvSpPr>
          <p:cNvPr id="12291" name="Zástupný symbol pro obsah 2"/>
          <p:cNvSpPr>
            <a:spLocks noGrp="1"/>
          </p:cNvSpPr>
          <p:nvPr>
            <p:ph idx="1"/>
          </p:nvPr>
        </p:nvSpPr>
        <p:spPr/>
        <p:txBody>
          <a:bodyPr/>
          <a:lstStyle/>
          <a:p>
            <a:pPr eaLnBrk="1" hangingPunct="1"/>
            <a:r>
              <a:rPr lang="cs-CZ" dirty="0"/>
              <a:t>Stejné jako u FO – nepodnikatele</a:t>
            </a:r>
          </a:p>
          <a:p>
            <a:pPr lvl="1" eaLnBrk="1" hangingPunct="1"/>
            <a:r>
              <a:rPr lang="cs-CZ" dirty="0"/>
              <a:t>jméno a příjmení, a nikoliv obchodní firma</a:t>
            </a:r>
          </a:p>
          <a:p>
            <a:pPr lvl="1" eaLnBrk="1" hangingPunct="1"/>
            <a:r>
              <a:rPr lang="cs-CZ" dirty="0"/>
              <a:t>bydliště, a nikoli sídlo (s ohledem na § 85 odst. 2 OSŘ je vhodné uvést i místo podnikání)</a:t>
            </a:r>
          </a:p>
          <a:p>
            <a:pPr eaLnBrk="1" hangingPunct="1"/>
            <a:r>
              <a:rPr lang="cs-CZ" dirty="0"/>
              <a:t>IČ</a:t>
            </a:r>
          </a:p>
        </p:txBody>
      </p:sp>
    </p:spTree>
  </p:cSld>
  <p:clrMapOvr>
    <a:masterClrMapping/>
  </p:clrMapOvr>
  <p:transition>
    <p:newsflash/>
    <p:sndAc>
      <p:stSnd>
        <p:snd r:embed="rId2" name="arrow.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účastníka - PO</a:t>
            </a:r>
          </a:p>
        </p:txBody>
      </p:sp>
      <p:sp>
        <p:nvSpPr>
          <p:cNvPr id="13315" name="Zástupný symbol pro obsah 2"/>
          <p:cNvSpPr>
            <a:spLocks noGrp="1"/>
          </p:cNvSpPr>
          <p:nvPr>
            <p:ph idx="1"/>
          </p:nvPr>
        </p:nvSpPr>
        <p:spPr/>
        <p:txBody>
          <a:bodyPr/>
          <a:lstStyle/>
          <a:p>
            <a:pPr eaLnBrk="1" hangingPunct="1"/>
            <a:r>
              <a:rPr lang="cs-CZ"/>
              <a:t>Obchodní firma (název) a sídlo</a:t>
            </a:r>
          </a:p>
          <a:p>
            <a:pPr eaLnBrk="1" hangingPunct="1"/>
            <a:r>
              <a:rPr lang="cs-CZ"/>
              <a:t>Např.: </a:t>
            </a:r>
          </a:p>
          <a:p>
            <a:pPr lvl="1" eaLnBrk="1" hangingPunct="1">
              <a:buFont typeface="Verdana" pitchFamily="34" charset="0"/>
              <a:buNone/>
            </a:pPr>
            <a:r>
              <a:rPr lang="cs-CZ" i="1"/>
              <a:t>Divadelní společnost Lipany, s. r. o., se sídlem v Lipanech, Novolipanská 15</a:t>
            </a:r>
          </a:p>
          <a:p>
            <a:pPr eaLnBrk="1" hangingPunct="1"/>
            <a:r>
              <a:rPr lang="cs-CZ"/>
              <a:t>V obchodních věcech se uvádí též IČ</a:t>
            </a:r>
          </a:p>
        </p:txBody>
      </p:sp>
    </p:spTree>
  </p:cSld>
  <p:clrMapOvr>
    <a:masterClrMapping/>
  </p:clrMapOvr>
  <p:transition>
    <p:newsflash/>
    <p:sndAc>
      <p:stSnd>
        <p:snd r:embed="rId2" name="arrow.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zástupců</a:t>
            </a:r>
          </a:p>
        </p:txBody>
      </p:sp>
      <p:sp>
        <p:nvSpPr>
          <p:cNvPr id="14339" name="Zástupný symbol pro obsah 2"/>
          <p:cNvSpPr>
            <a:spLocks noGrp="1"/>
          </p:cNvSpPr>
          <p:nvPr>
            <p:ph idx="1"/>
          </p:nvPr>
        </p:nvSpPr>
        <p:spPr/>
        <p:txBody>
          <a:bodyPr/>
          <a:lstStyle/>
          <a:p>
            <a:pPr eaLnBrk="1" hangingPunct="1"/>
            <a:r>
              <a:rPr lang="cs-CZ" dirty="0"/>
              <a:t>Jméno, příjmení, bydliště nebo sídlo</a:t>
            </a:r>
          </a:p>
          <a:p>
            <a:pPr eaLnBrk="1" hangingPunct="1"/>
            <a:r>
              <a:rPr lang="cs-CZ" dirty="0"/>
              <a:t>Funkce</a:t>
            </a:r>
          </a:p>
          <a:p>
            <a:pPr lvl="1" eaLnBrk="1" hangingPunct="1"/>
            <a:r>
              <a:rPr lang="cs-CZ" dirty="0"/>
              <a:t>advokát, notář, patentový zástupce</a:t>
            </a:r>
          </a:p>
          <a:p>
            <a:pPr eaLnBrk="1" hangingPunct="1"/>
            <a:r>
              <a:rPr lang="cs-CZ" dirty="0"/>
              <a:t>Např.:</a:t>
            </a:r>
          </a:p>
          <a:p>
            <a:pPr lvl="1" eaLnBrk="1" hangingPunct="1"/>
            <a:r>
              <a:rPr lang="cs-CZ" i="1" dirty="0"/>
              <a:t>… (identifikace žalobce), zastoupen JUDr. Karlem Radostou, advokátem se sídlem v Praze, U Bulhara 26</a:t>
            </a:r>
          </a:p>
        </p:txBody>
      </p:sp>
    </p:spTree>
  </p:cSld>
  <p:clrMapOvr>
    <a:masterClrMapping/>
  </p:clrMapOvr>
  <p:transition>
    <p:newsflash/>
    <p:sndAc>
      <p:stSnd>
        <p:snd r:embed="rId2" name="arrow.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Označení věci</a:t>
            </a:r>
          </a:p>
        </p:txBody>
      </p:sp>
      <p:sp>
        <p:nvSpPr>
          <p:cNvPr id="15363" name="Zástupný symbol pro obsah 2"/>
          <p:cNvSpPr>
            <a:spLocks noGrp="1"/>
          </p:cNvSpPr>
          <p:nvPr>
            <p:ph idx="1"/>
          </p:nvPr>
        </p:nvSpPr>
        <p:spPr/>
        <p:txBody>
          <a:bodyPr/>
          <a:lstStyle/>
          <a:p>
            <a:pPr eaLnBrk="1" hangingPunct="1"/>
            <a:r>
              <a:rPr lang="cs-CZ" dirty="0"/>
              <a:t>Stručné označení věci</a:t>
            </a:r>
          </a:p>
          <a:p>
            <a:pPr lvl="1"/>
            <a:r>
              <a:rPr lang="cs-CZ" dirty="0"/>
              <a:t>pomocí výše nároku</a:t>
            </a:r>
          </a:p>
          <a:p>
            <a:pPr lvl="1"/>
            <a:r>
              <a:rPr lang="cs-CZ" dirty="0"/>
              <a:t>prostřednictvím žalobního důvodu </a:t>
            </a:r>
          </a:p>
          <a:p>
            <a:pPr eaLnBrk="1" hangingPunct="1"/>
            <a:r>
              <a:rPr lang="cs-CZ" dirty="0"/>
              <a:t>Např.:</a:t>
            </a:r>
          </a:p>
          <a:p>
            <a:pPr lvl="1" eaLnBrk="1" hangingPunct="1"/>
            <a:r>
              <a:rPr lang="cs-CZ" i="1" dirty="0"/>
              <a:t>O zaplacení 10 000 Kč</a:t>
            </a:r>
          </a:p>
          <a:p>
            <a:pPr lvl="1" eaLnBrk="1" hangingPunct="1"/>
            <a:r>
              <a:rPr lang="cs-CZ" i="1" dirty="0"/>
              <a:t>O vyklizení nemovitosti</a:t>
            </a:r>
          </a:p>
          <a:p>
            <a:pPr lvl="1" eaLnBrk="1" hangingPunct="1"/>
            <a:r>
              <a:rPr lang="cs-CZ" i="1" dirty="0"/>
              <a:t>O určení vlastnického práva</a:t>
            </a:r>
          </a:p>
          <a:p>
            <a:pPr lvl="1" eaLnBrk="1" hangingPunct="1"/>
            <a:r>
              <a:rPr lang="cs-CZ" i="1" dirty="0"/>
              <a:t>O rozvod manželství</a:t>
            </a:r>
          </a:p>
        </p:txBody>
      </p:sp>
    </p:spTree>
  </p:cSld>
  <p:clrMapOvr>
    <a:masterClrMapping/>
  </p:clrMapOvr>
  <p:transition>
    <p:newsflash/>
    <p:sndAc>
      <p:stSnd>
        <p:snd r:embed="rId2" name="arrow.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fontAlgn="auto" hangingPunct="1">
              <a:spcAft>
                <a:spcPts val="0"/>
              </a:spcAft>
              <a:defRPr/>
            </a:pPr>
            <a:r>
              <a:rPr lang="cs-CZ" dirty="0">
                <a:solidFill>
                  <a:schemeClr val="tx2">
                    <a:satMod val="130000"/>
                  </a:schemeClr>
                </a:solidFill>
              </a:rPr>
              <a:t>Vylíčení rozhodujících skutečností I.</a:t>
            </a:r>
          </a:p>
        </p:txBody>
      </p:sp>
      <p:sp>
        <p:nvSpPr>
          <p:cNvPr id="16387" name="Zástupný symbol pro obsah 2"/>
          <p:cNvSpPr>
            <a:spLocks noGrp="1"/>
          </p:cNvSpPr>
          <p:nvPr>
            <p:ph idx="1"/>
          </p:nvPr>
        </p:nvSpPr>
        <p:spPr/>
        <p:txBody>
          <a:bodyPr/>
          <a:lstStyle/>
          <a:p>
            <a:pPr eaLnBrk="1" hangingPunct="1"/>
            <a:r>
              <a:rPr lang="cs-CZ"/>
              <a:t>Úplnost skutkových tvrzení – žalobce musí tvrdit konkrétně všechny skutečnosti odpovídající skutkovým znakům právní normy, z níž vyplývá uplatněný nárok</a:t>
            </a:r>
          </a:p>
        </p:txBody>
      </p:sp>
    </p:spTree>
  </p:cSld>
  <p:clrMapOvr>
    <a:masterClrMapping/>
  </p:clrMapOvr>
  <p:transition>
    <p:newsflash/>
    <p:sndAc>
      <p:stSnd>
        <p:snd r:embed="rId2" name="arrow.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fontAlgn="auto" hangingPunct="1">
              <a:spcAft>
                <a:spcPts val="0"/>
              </a:spcAft>
              <a:defRPr/>
            </a:pPr>
            <a:r>
              <a:rPr lang="cs-CZ" dirty="0">
                <a:solidFill>
                  <a:schemeClr val="tx2">
                    <a:satMod val="130000"/>
                  </a:schemeClr>
                </a:solidFill>
              </a:rPr>
              <a:t>Vylíčení rozhodujících skutečností II.</a:t>
            </a:r>
          </a:p>
        </p:txBody>
      </p:sp>
      <p:sp>
        <p:nvSpPr>
          <p:cNvPr id="17411" name="Zástupný symbol pro obsah 2"/>
          <p:cNvSpPr>
            <a:spLocks noGrp="1"/>
          </p:cNvSpPr>
          <p:nvPr>
            <p:ph idx="1"/>
          </p:nvPr>
        </p:nvSpPr>
        <p:spPr/>
        <p:txBody>
          <a:bodyPr/>
          <a:lstStyle/>
          <a:p>
            <a:pPr eaLnBrk="1" hangingPunct="1"/>
            <a:r>
              <a:rPr lang="cs-CZ" dirty="0"/>
              <a:t>Určitost skutkových tvrzení (ST) – ST musí být natolik určitá, aby</a:t>
            </a:r>
          </a:p>
          <a:p>
            <a:pPr lvl="1" eaLnBrk="1" hangingPunct="1"/>
            <a:r>
              <a:rPr lang="cs-CZ" dirty="0"/>
              <a:t>soud mohl v rámci dokazování ověřit jejich pravdivost</a:t>
            </a:r>
          </a:p>
          <a:p>
            <a:pPr lvl="1" eaLnBrk="1" hangingPunct="1"/>
            <a:r>
              <a:rPr lang="cs-CZ" dirty="0"/>
              <a:t>protistrana věděla, k čemu se má konkrétně vyjádřit </a:t>
            </a:r>
          </a:p>
          <a:p>
            <a:pPr eaLnBrk="1" hangingPunct="1"/>
            <a:r>
              <a:rPr lang="cs-CZ" dirty="0"/>
              <a:t>Paušální, nekonkrétní a příliš obecná ST jsou vadou žaloby</a:t>
            </a:r>
          </a:p>
        </p:txBody>
      </p:sp>
    </p:spTree>
  </p:cSld>
  <p:clrMapOvr>
    <a:masterClrMapping/>
  </p:clrMapOvr>
  <p:transition>
    <p:newsflash/>
    <p:sndAc>
      <p:stSnd>
        <p:snd r:embed="rId2" name="arrow.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Důkazní návrhy</a:t>
            </a:r>
          </a:p>
        </p:txBody>
      </p:sp>
      <p:sp>
        <p:nvSpPr>
          <p:cNvPr id="18435" name="Zástupný symbol pro obsah 2"/>
          <p:cNvSpPr>
            <a:spLocks noGrp="1"/>
          </p:cNvSpPr>
          <p:nvPr>
            <p:ph idx="1"/>
          </p:nvPr>
        </p:nvSpPr>
        <p:spPr/>
        <p:txBody>
          <a:bodyPr/>
          <a:lstStyle/>
          <a:p>
            <a:pPr eaLnBrk="1" hangingPunct="1"/>
            <a:r>
              <a:rPr lang="cs-CZ" dirty="0"/>
              <a:t>Označení důkazů tak, aby je soud mohl obstarat</a:t>
            </a:r>
          </a:p>
          <a:p>
            <a:pPr eaLnBrk="1" hangingPunct="1"/>
            <a:r>
              <a:rPr lang="cs-CZ" dirty="0"/>
              <a:t>Např.:</a:t>
            </a:r>
          </a:p>
          <a:p>
            <a:pPr marL="401638" lvl="1" indent="0" eaLnBrk="1" hangingPunct="1">
              <a:buFont typeface="Verdana" pitchFamily="34" charset="0"/>
              <a:buNone/>
            </a:pPr>
            <a:r>
              <a:rPr lang="cs-CZ" i="1" dirty="0"/>
              <a:t>K důkazu: výslechem svědka Viléma Sabiny, bytem v Brně, Ráj 26</a:t>
            </a:r>
          </a:p>
          <a:p>
            <a:pPr marL="274320" lvl="1" indent="-274320">
              <a:buClr>
                <a:schemeClr val="accent3"/>
              </a:buClr>
              <a:buSzPct val="95000"/>
            </a:pPr>
            <a:r>
              <a:rPr lang="cs-CZ" sz="2600" dirty="0"/>
              <a:t>Listinné důkazy musí být k žalobě přiloženy</a:t>
            </a:r>
          </a:p>
        </p:txBody>
      </p:sp>
    </p:spTree>
  </p:cSld>
  <p:clrMapOvr>
    <a:masterClrMapping/>
  </p:clrMapOvr>
  <p:transition>
    <p:newsflash/>
    <p:sndAc>
      <p:stSnd>
        <p:snd r:embed="rId2" name="arrow.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a:solidFill>
                  <a:srgbClr val="C07B00"/>
                </a:solidFill>
              </a:rPr>
              <a:t>Pojem procesních úkonů</a:t>
            </a:r>
          </a:p>
        </p:txBody>
      </p:sp>
      <p:sp>
        <p:nvSpPr>
          <p:cNvPr id="5" name="Zástupný symbol pro obsah 4"/>
          <p:cNvSpPr>
            <a:spLocks noGrp="1"/>
          </p:cNvSpPr>
          <p:nvPr>
            <p:ph idx="1"/>
          </p:nvPr>
        </p:nvSpPr>
        <p:spPr>
          <a:xfrm>
            <a:off x="323528" y="1484784"/>
            <a:ext cx="7215826" cy="5112568"/>
          </a:xfrm>
        </p:spPr>
        <p:txBody>
          <a:bodyPr>
            <a:normAutofit/>
          </a:bodyPr>
          <a:lstStyle/>
          <a:p>
            <a:r>
              <a:rPr lang="cs-CZ" dirty="0">
                <a:solidFill>
                  <a:schemeClr val="tx1">
                    <a:lumMod val="85000"/>
                  </a:schemeClr>
                </a:solidFill>
              </a:rPr>
              <a:t>Realizace procesních práv a povinností (soud a účastníci)</a:t>
            </a:r>
          </a:p>
          <a:p>
            <a:r>
              <a:rPr lang="cs-CZ" dirty="0">
                <a:solidFill>
                  <a:schemeClr val="tx1">
                    <a:lumMod val="85000"/>
                  </a:schemeClr>
                </a:solidFill>
              </a:rPr>
              <a:t>Procesní úkon</a:t>
            </a:r>
          </a:p>
          <a:p>
            <a:pPr lvl="1"/>
            <a:r>
              <a:rPr lang="cs-CZ" b="1" dirty="0">
                <a:solidFill>
                  <a:schemeClr val="tx1">
                    <a:lumMod val="85000"/>
                  </a:schemeClr>
                </a:solidFill>
              </a:rPr>
              <a:t>projev vůle subjektu řízení</a:t>
            </a:r>
          </a:p>
          <a:p>
            <a:pPr lvl="1"/>
            <a:r>
              <a:rPr lang="cs-CZ" dirty="0">
                <a:solidFill>
                  <a:schemeClr val="tx1">
                    <a:lumMod val="85000"/>
                  </a:schemeClr>
                </a:solidFill>
              </a:rPr>
              <a:t>jehož předpoklady a následky (účinky) upravuje procesní právo </a:t>
            </a:r>
          </a:p>
          <a:p>
            <a:pPr lvl="1"/>
            <a:r>
              <a:rPr lang="cs-CZ" dirty="0">
                <a:solidFill>
                  <a:schemeClr val="tx1">
                    <a:lumMod val="85000"/>
                  </a:schemeClr>
                </a:solidFill>
              </a:rPr>
              <a:t>Úkony, které ovlivňují </a:t>
            </a:r>
            <a:r>
              <a:rPr lang="cs-CZ" b="1" dirty="0">
                <a:solidFill>
                  <a:schemeClr val="tx1">
                    <a:lumMod val="85000"/>
                  </a:schemeClr>
                </a:solidFill>
              </a:rPr>
              <a:t>zahájení, průběh a ukončení procesu</a:t>
            </a:r>
          </a:p>
          <a:p>
            <a:pPr marL="0" indent="0">
              <a:buNone/>
            </a:pPr>
            <a:r>
              <a:rPr lang="cs-CZ" b="1" dirty="0">
                <a:solidFill>
                  <a:srgbClr val="C00000"/>
                </a:solidFill>
              </a:rPr>
              <a:t>x</a:t>
            </a:r>
            <a:r>
              <a:rPr lang="cs-CZ" b="1" dirty="0">
                <a:solidFill>
                  <a:schemeClr val="tx1">
                    <a:lumMod val="85000"/>
                  </a:schemeClr>
                </a:solidFill>
              </a:rPr>
              <a:t> hmotněprávní úkon </a:t>
            </a:r>
          </a:p>
          <a:p>
            <a:r>
              <a:rPr lang="cs-CZ" dirty="0">
                <a:solidFill>
                  <a:schemeClr val="tx1">
                    <a:lumMod val="85000"/>
                  </a:schemeClr>
                </a:solidFill>
              </a:rPr>
              <a:t>např. vady procesních úkonů nelze posuzovat dle práva hmotného (důležitý je </a:t>
            </a:r>
            <a:r>
              <a:rPr lang="cs-CZ" b="1" u="sng" dirty="0">
                <a:solidFill>
                  <a:schemeClr val="tx1">
                    <a:lumMod val="85000"/>
                  </a:schemeClr>
                </a:solidFill>
              </a:rPr>
              <a:t>projev vůle</a:t>
            </a:r>
            <a:r>
              <a:rPr lang="cs-CZ" dirty="0">
                <a:solidFill>
                  <a:schemeClr val="tx1">
                    <a:lumMod val="85000"/>
                  </a:schemeClr>
                </a:solidFill>
              </a:rPr>
              <a:t>)</a:t>
            </a:r>
          </a:p>
          <a:p>
            <a:r>
              <a:rPr lang="cs-CZ" dirty="0">
                <a:solidFill>
                  <a:schemeClr val="tx1">
                    <a:lumMod val="85000"/>
                  </a:schemeClr>
                </a:solidFill>
              </a:rPr>
              <a:t>Posuzuje se </a:t>
            </a:r>
            <a:r>
              <a:rPr lang="cs-CZ" b="1" dirty="0">
                <a:solidFill>
                  <a:schemeClr val="tx1">
                    <a:lumMod val="85000"/>
                  </a:schemeClr>
                </a:solidFill>
              </a:rPr>
              <a:t>dle obsahu </a:t>
            </a:r>
            <a:r>
              <a:rPr lang="cs-CZ" dirty="0">
                <a:solidFill>
                  <a:schemeClr val="tx1">
                    <a:lumMod val="85000"/>
                  </a:schemeClr>
                </a:solidFill>
              </a:rPr>
              <a:t>(§ 41 odst. 2 OSŘ</a:t>
            </a:r>
          </a:p>
        </p:txBody>
      </p:sp>
    </p:spTree>
    <p:extLst>
      <p:ext uri="{BB962C8B-B14F-4D97-AF65-F5344CB8AC3E}">
        <p14:creationId xmlns:p14="http://schemas.microsoft.com/office/powerpoint/2010/main" val="2274148393"/>
      </p:ext>
    </p:extLst>
  </p:cSld>
  <p:clrMapOvr>
    <a:masterClrMapping/>
  </p:clrMapOvr>
  <p:transition>
    <p:newsflash/>
    <p:sndAc>
      <p:stSnd>
        <p:snd r:embed="rId2" name="arrow.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Žalobní petit</a:t>
            </a:r>
          </a:p>
        </p:txBody>
      </p:sp>
      <p:sp>
        <p:nvSpPr>
          <p:cNvPr id="19459" name="Zástupný symbol pro obsah 2"/>
          <p:cNvSpPr>
            <a:spLocks noGrp="1"/>
          </p:cNvSpPr>
          <p:nvPr>
            <p:ph idx="1"/>
          </p:nvPr>
        </p:nvSpPr>
        <p:spPr/>
        <p:txBody>
          <a:bodyPr>
            <a:normAutofit/>
          </a:bodyPr>
          <a:lstStyle/>
          <a:p>
            <a:pPr eaLnBrk="1" hangingPunct="1"/>
            <a:r>
              <a:rPr lang="cs-CZ" dirty="0"/>
              <a:t>Návrh výroku rozsudku soudu</a:t>
            </a:r>
          </a:p>
          <a:p>
            <a:pPr eaLnBrk="1" hangingPunct="1"/>
            <a:r>
              <a:rPr lang="cs-CZ" dirty="0"/>
              <a:t>U žalob na plnění je nutno vzít v úvahu vždy exekuční prostředky</a:t>
            </a:r>
          </a:p>
          <a:p>
            <a:pPr eaLnBrk="1" hangingPunct="1"/>
            <a:r>
              <a:rPr lang="cs-CZ" dirty="0"/>
              <a:t>Petit spolu se skutkovými přednesy vymezuje předmět sporu</a:t>
            </a:r>
          </a:p>
          <a:p>
            <a:pPr lvl="1"/>
            <a:r>
              <a:rPr lang="cs-CZ" dirty="0"/>
              <a:t>nelze jej překročit</a:t>
            </a:r>
          </a:p>
          <a:p>
            <a:pPr lvl="1"/>
            <a:r>
              <a:rPr lang="cs-CZ" dirty="0"/>
              <a:t>soud jej musí vyčerpat</a:t>
            </a:r>
          </a:p>
        </p:txBody>
      </p:sp>
    </p:spTree>
  </p:cSld>
  <p:clrMapOvr>
    <a:masterClrMapping/>
  </p:clrMapOvr>
  <p:transition>
    <p:newsflash/>
    <p:sndAc>
      <p:stSnd>
        <p:snd r:embed="rId2" name="arrow.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žalobních petitů</a:t>
            </a:r>
          </a:p>
        </p:txBody>
      </p:sp>
      <p:sp>
        <p:nvSpPr>
          <p:cNvPr id="3" name="Zástupný symbol pro obsah 2"/>
          <p:cNvSpPr>
            <a:spLocks noGrp="1"/>
          </p:cNvSpPr>
          <p:nvPr>
            <p:ph idx="1"/>
          </p:nvPr>
        </p:nvSpPr>
        <p:spPr/>
        <p:txBody>
          <a:bodyPr>
            <a:normAutofit/>
          </a:bodyPr>
          <a:lstStyle/>
          <a:p>
            <a:r>
              <a:rPr lang="cs-CZ" dirty="0"/>
              <a:t>Jednoduchý</a:t>
            </a:r>
          </a:p>
          <a:p>
            <a:pPr lvl="1"/>
            <a:r>
              <a:rPr lang="cs-CZ" dirty="0"/>
              <a:t>jeden nárok vyplývající z jednoho skutkového stavu</a:t>
            </a:r>
          </a:p>
          <a:p>
            <a:r>
              <a:rPr lang="cs-CZ" dirty="0"/>
              <a:t>Složený</a:t>
            </a:r>
          </a:p>
          <a:p>
            <a:pPr lvl="1"/>
            <a:r>
              <a:rPr lang="cs-CZ" dirty="0"/>
              <a:t>prostá kumulace – několik nároků plynoucích z téhož nebo z různých skutkových stavů</a:t>
            </a:r>
          </a:p>
          <a:p>
            <a:pPr lvl="1"/>
            <a:r>
              <a:rPr lang="cs-CZ" dirty="0"/>
              <a:t>eventuální petit</a:t>
            </a:r>
          </a:p>
          <a:p>
            <a:pPr lvl="2"/>
            <a:r>
              <a:rPr lang="cs-CZ" dirty="0"/>
              <a:t>primární a sekundární petit</a:t>
            </a:r>
          </a:p>
          <a:p>
            <a:pPr lvl="2"/>
            <a:r>
              <a:rPr lang="cs-CZ" dirty="0"/>
              <a:t>sekundární pro případ, že by primárnímu nebylo možno vyhovět </a:t>
            </a:r>
          </a:p>
          <a:p>
            <a:pPr lvl="1"/>
            <a:r>
              <a:rPr lang="cs-CZ" dirty="0"/>
              <a:t>alternativní petit</a:t>
            </a:r>
          </a:p>
          <a:p>
            <a:pPr lvl="2"/>
            <a:r>
              <a:rPr lang="cs-CZ" dirty="0"/>
              <a:t>má-li žalovaný volbu plnění</a:t>
            </a:r>
          </a:p>
          <a:p>
            <a:endParaRPr lang="cs-CZ" dirty="0"/>
          </a:p>
        </p:txBody>
      </p:sp>
    </p:spTree>
    <p:extLst>
      <p:ext uri="{BB962C8B-B14F-4D97-AF65-F5344CB8AC3E}">
        <p14:creationId xmlns:p14="http://schemas.microsoft.com/office/powerpoint/2010/main" val="1225479187"/>
      </p:ext>
    </p:extLst>
  </p:cSld>
  <p:clrMapOvr>
    <a:masterClrMapping/>
  </p:clrMapOvr>
  <p:transition>
    <p:newsflash/>
    <p:sndAc>
      <p:stSnd>
        <p:snd r:embed="rId2" name="arrow.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fontAlgn="auto" hangingPunct="1">
              <a:spcAft>
                <a:spcPts val="0"/>
              </a:spcAft>
              <a:defRPr/>
            </a:pPr>
            <a:r>
              <a:rPr lang="cs-CZ" dirty="0">
                <a:solidFill>
                  <a:schemeClr val="tx2">
                    <a:satMod val="130000"/>
                  </a:schemeClr>
                </a:solidFill>
              </a:rPr>
              <a:t>Jednoduchý petit žaloby na plnění</a:t>
            </a:r>
          </a:p>
        </p:txBody>
      </p:sp>
      <p:sp>
        <p:nvSpPr>
          <p:cNvPr id="3" name="Zástupný symbol pro obsah 2"/>
          <p:cNvSpPr>
            <a:spLocks noGrp="1"/>
          </p:cNvSpPr>
          <p:nvPr>
            <p:ph idx="1"/>
          </p:nvPr>
        </p:nvSpPr>
        <p:spPr/>
        <p:txBody>
          <a:bodyPr>
            <a:normAutofit/>
          </a:bodyPr>
          <a:lstStyle/>
          <a:p>
            <a:pPr marL="365760" indent="-283464">
              <a:defRPr/>
            </a:pPr>
            <a:r>
              <a:rPr lang="cs-CZ" i="1" dirty="0"/>
              <a:t>Žalovaný je povinen zaplatit žalobci 1 000 </a:t>
            </a:r>
            <a:r>
              <a:rPr lang="cs-CZ" i="1" dirty="0" err="1"/>
              <a:t>000</a:t>
            </a:r>
            <a:r>
              <a:rPr lang="cs-CZ" i="1" dirty="0"/>
              <a:t> Kč s 7,75% úrokem ročně za dobu od 1. 1. 2011 do zaplacení a náklady řízení do tří dnů od právní moci rozsudku k rukám zástupce žalobce.</a:t>
            </a:r>
            <a:endParaRPr lang="cs-CZ" dirty="0"/>
          </a:p>
          <a:p>
            <a:pPr marL="365760" indent="-283464" eaLnBrk="1" fontAlgn="auto" hangingPunct="1">
              <a:spcAft>
                <a:spcPts val="0"/>
              </a:spcAft>
              <a:buNone/>
              <a:defRPr/>
            </a:pPr>
            <a:endParaRPr lang="cs-CZ" i="1" dirty="0"/>
          </a:p>
        </p:txBody>
      </p:sp>
    </p:spTree>
  </p:cSld>
  <p:clrMapOvr>
    <a:masterClrMapping/>
  </p:clrMapOvr>
  <p:transition>
    <p:newsflash/>
    <p:sndAc>
      <p:stSnd>
        <p:snd r:embed="rId2" name="arrow.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Eventuální petit</a:t>
            </a:r>
          </a:p>
        </p:txBody>
      </p:sp>
      <p:sp>
        <p:nvSpPr>
          <p:cNvPr id="22531" name="Zástupný symbol pro obsah 2"/>
          <p:cNvSpPr>
            <a:spLocks noGrp="1"/>
          </p:cNvSpPr>
          <p:nvPr>
            <p:ph idx="1"/>
          </p:nvPr>
        </p:nvSpPr>
        <p:spPr/>
        <p:txBody>
          <a:bodyPr/>
          <a:lstStyle/>
          <a:p>
            <a:pPr eaLnBrk="1" hangingPunct="1"/>
            <a:r>
              <a:rPr lang="cs-CZ" i="1" dirty="0"/>
              <a:t>Žalovaný je povinen žalobci vydat motorovou sekačku Herkules MB 53 PRO, rok výroby 2010, výrobní číslo KT1802056, do tří dnů od právní moci rozsudku, </a:t>
            </a:r>
            <a:r>
              <a:rPr lang="cs-CZ" b="1" i="1" dirty="0"/>
              <a:t>a pro případ, že by takové plnění nebylo možné</a:t>
            </a:r>
            <a:r>
              <a:rPr lang="cs-CZ" i="1" dirty="0"/>
              <a:t>, je povinen žalobci zaplatit částku 30 000 Kč.</a:t>
            </a:r>
          </a:p>
        </p:txBody>
      </p:sp>
    </p:spTree>
  </p:cSld>
  <p:clrMapOvr>
    <a:masterClrMapping/>
  </p:clrMapOvr>
  <p:transition>
    <p:newsflash/>
    <p:sndAc>
      <p:stSnd>
        <p:snd r:embed="rId2" name="arrow.wav"/>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tx2">
                    <a:satMod val="130000"/>
                  </a:schemeClr>
                </a:solidFill>
              </a:rPr>
              <a:t>Alternativní petit</a:t>
            </a:r>
          </a:p>
        </p:txBody>
      </p:sp>
      <p:sp>
        <p:nvSpPr>
          <p:cNvPr id="23555" name="Zástupný symbol pro obsah 2"/>
          <p:cNvSpPr>
            <a:spLocks noGrp="1"/>
          </p:cNvSpPr>
          <p:nvPr>
            <p:ph idx="1"/>
          </p:nvPr>
        </p:nvSpPr>
        <p:spPr/>
        <p:txBody>
          <a:bodyPr/>
          <a:lstStyle/>
          <a:p>
            <a:pPr eaLnBrk="1" hangingPunct="1"/>
            <a:r>
              <a:rPr lang="cs-CZ" i="1" dirty="0"/>
              <a:t>Žalovaný je povinen vydat žalobci motorovou sekačku Herkules MB 53 PRO, rok výroby 2010, výrobní číslo KT1802056, </a:t>
            </a:r>
            <a:r>
              <a:rPr lang="cs-CZ" b="1" i="1" dirty="0"/>
              <a:t>nebo podle své volby </a:t>
            </a:r>
            <a:r>
              <a:rPr lang="cs-CZ" i="1" dirty="0"/>
              <a:t>zaplatit žalobci 200 Kč do 3 dnů od právní moci rozsudku. Žalovaný je dále povinen nahradit žalobci náklady řízení.</a:t>
            </a:r>
          </a:p>
          <a:p>
            <a:pPr eaLnBrk="1" hangingPunct="1"/>
            <a:endParaRPr lang="cs-CZ" dirty="0"/>
          </a:p>
        </p:txBody>
      </p:sp>
    </p:spTree>
  </p:cSld>
  <p:clrMapOvr>
    <a:masterClrMapping/>
  </p:clrMapOvr>
  <p:transition>
    <p:newsflash/>
    <p:sndAc>
      <p:stSnd>
        <p:snd r:embed="rId2" name="arrow.wav"/>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76672"/>
            <a:ext cx="7055380" cy="1400530"/>
          </a:xfrm>
        </p:spPr>
        <p:txBody>
          <a:bodyPr/>
          <a:lstStyle/>
          <a:p>
            <a:pPr eaLnBrk="1" fontAlgn="auto" hangingPunct="1">
              <a:spcAft>
                <a:spcPts val="0"/>
              </a:spcAft>
              <a:defRPr/>
            </a:pPr>
            <a:r>
              <a:rPr lang="cs-CZ" b="1" i="1" dirty="0">
                <a:solidFill>
                  <a:schemeClr val="tx2">
                    <a:satMod val="130000"/>
                  </a:schemeClr>
                </a:solidFill>
              </a:rPr>
              <a:t>Alternativa </a:t>
            </a:r>
            <a:r>
              <a:rPr lang="cs-CZ" b="1" i="1" dirty="0" err="1">
                <a:solidFill>
                  <a:schemeClr val="tx2">
                    <a:satMod val="130000"/>
                  </a:schemeClr>
                </a:solidFill>
              </a:rPr>
              <a:t>facultas</a:t>
            </a:r>
            <a:endParaRPr lang="cs-CZ" b="1" i="1" dirty="0">
              <a:solidFill>
                <a:schemeClr val="tx2">
                  <a:satMod val="130000"/>
                </a:schemeClr>
              </a:solidFill>
            </a:endParaRPr>
          </a:p>
        </p:txBody>
      </p:sp>
      <p:sp>
        <p:nvSpPr>
          <p:cNvPr id="24579" name="Zástupný symbol pro obsah 2"/>
          <p:cNvSpPr>
            <a:spLocks noGrp="1"/>
          </p:cNvSpPr>
          <p:nvPr>
            <p:ph idx="1"/>
          </p:nvPr>
        </p:nvSpPr>
        <p:spPr/>
        <p:txBody>
          <a:bodyPr/>
          <a:lstStyle/>
          <a:p>
            <a:pPr eaLnBrk="1" hangingPunct="1"/>
            <a:r>
              <a:rPr lang="cs-CZ" i="1" dirty="0"/>
              <a:t>Žalovaný je povinen vydat motorovou sekačku Herkules MB 53 PRO, rok výroby 2010, výrobní číslo KT1802056, do 3 dnů od právní moci rozsudku, </a:t>
            </a:r>
            <a:r>
              <a:rPr lang="cs-CZ" b="1" i="1" dirty="0"/>
              <a:t>přičemž této povinnosti se může zprostit tím, že </a:t>
            </a:r>
            <a:r>
              <a:rPr lang="cs-CZ" i="1" dirty="0"/>
              <a:t>žalobkyni zaplatí 6000 Kč do 3 dnů od právní moci rozsudku.</a:t>
            </a:r>
          </a:p>
          <a:p>
            <a:pPr eaLnBrk="1" hangingPunct="1"/>
            <a:endParaRPr lang="cs-CZ" dirty="0"/>
          </a:p>
        </p:txBody>
      </p:sp>
    </p:spTree>
  </p:cSld>
  <p:clrMapOvr>
    <a:masterClrMapping/>
  </p:clrMapOvr>
  <p:transition>
    <p:newsflash/>
    <p:sndAc>
      <p:stSnd>
        <p:snd r:embed="rId2" name="arrow.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Datum, podpis</a:t>
            </a:r>
          </a:p>
        </p:txBody>
      </p:sp>
      <p:sp>
        <p:nvSpPr>
          <p:cNvPr id="3" name="Zástupný symbol pro obsah 2"/>
          <p:cNvSpPr>
            <a:spLocks noGrp="1"/>
          </p:cNvSpPr>
          <p:nvPr>
            <p:ph idx="1"/>
          </p:nvPr>
        </p:nvSpPr>
        <p:spPr/>
        <p:txBody>
          <a:bodyPr/>
          <a:lstStyle/>
          <a:p>
            <a:r>
              <a:rPr lang="cs-CZ" dirty="0"/>
              <a:t>Datum sepsání žaloby</a:t>
            </a:r>
          </a:p>
          <a:p>
            <a:r>
              <a:rPr lang="cs-CZ" dirty="0"/>
              <a:t>Podpis</a:t>
            </a:r>
          </a:p>
          <a:p>
            <a:pPr lvl="1"/>
            <a:r>
              <a:rPr lang="cs-CZ" dirty="0"/>
              <a:t>žalobce</a:t>
            </a:r>
          </a:p>
          <a:p>
            <a:pPr lvl="1"/>
            <a:r>
              <a:rPr lang="cs-CZ" dirty="0"/>
              <a:t>je-li žalobce zastoupen, podepisuje žalobu zástupce</a:t>
            </a:r>
          </a:p>
        </p:txBody>
      </p:sp>
    </p:spTree>
    <p:extLst>
      <p:ext uri="{BB962C8B-B14F-4D97-AF65-F5344CB8AC3E}">
        <p14:creationId xmlns:p14="http://schemas.microsoft.com/office/powerpoint/2010/main" val="561551348"/>
      </p:ext>
    </p:extLst>
  </p:cSld>
  <p:clrMapOvr>
    <a:masterClrMapping/>
  </p:clrMapOvr>
  <p:transition>
    <p:newsflash/>
    <p:sndAc>
      <p:stSnd>
        <p:snd r:embed="rId2" name="arrow.wav"/>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Odstraňování vad žaloby</a:t>
            </a:r>
          </a:p>
        </p:txBody>
      </p:sp>
      <p:sp>
        <p:nvSpPr>
          <p:cNvPr id="3" name="Zástupný symbol pro obsah 2"/>
          <p:cNvSpPr>
            <a:spLocks noGrp="1"/>
          </p:cNvSpPr>
          <p:nvPr>
            <p:ph idx="1"/>
          </p:nvPr>
        </p:nvSpPr>
        <p:spPr/>
        <p:txBody>
          <a:bodyPr>
            <a:normAutofit/>
          </a:bodyPr>
          <a:lstStyle/>
          <a:p>
            <a:r>
              <a:rPr lang="cs-CZ" dirty="0"/>
              <a:t>Usnesení dle § 43 OSŘ</a:t>
            </a:r>
          </a:p>
          <a:p>
            <a:pPr lvl="1"/>
            <a:r>
              <a:rPr lang="cs-CZ" dirty="0"/>
              <a:t>výzva k odstranění vad podání</a:t>
            </a:r>
          </a:p>
          <a:p>
            <a:pPr lvl="1"/>
            <a:r>
              <a:rPr lang="cs-CZ" dirty="0"/>
              <a:t>stanovení lhůty</a:t>
            </a:r>
          </a:p>
          <a:p>
            <a:pPr lvl="1"/>
            <a:r>
              <a:rPr lang="cs-CZ" dirty="0"/>
              <a:t>poučení, jak je třeba opravu nebo doplnění provést</a:t>
            </a:r>
          </a:p>
          <a:p>
            <a:pPr lvl="1"/>
            <a:r>
              <a:rPr lang="cs-CZ" dirty="0"/>
              <a:t>poučení o následcích neodstranění vad</a:t>
            </a:r>
          </a:p>
          <a:p>
            <a:r>
              <a:rPr lang="cs-CZ" dirty="0"/>
              <a:t>Není-li vada odstraněna a (kumulativně) nelze-li proto v řízení pokračovat</a:t>
            </a:r>
          </a:p>
          <a:p>
            <a:pPr lvl="1">
              <a:buNone/>
            </a:pPr>
            <a:r>
              <a:rPr lang="cs-CZ" dirty="0"/>
              <a:t>       žalobu (návrh na zahájení řízení) soud odmítne</a:t>
            </a:r>
          </a:p>
          <a:p>
            <a:pPr lvl="1">
              <a:buNone/>
            </a:pPr>
            <a:r>
              <a:rPr lang="cs-CZ" dirty="0"/>
              <a:t>       k ostatním podáním nepřihlíží</a:t>
            </a:r>
          </a:p>
        </p:txBody>
      </p:sp>
      <p:sp>
        <p:nvSpPr>
          <p:cNvPr id="4" name="Šipka doprava 3"/>
          <p:cNvSpPr/>
          <p:nvPr/>
        </p:nvSpPr>
        <p:spPr>
          <a:xfrm>
            <a:off x="971600" y="5229200"/>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971600" y="5589240"/>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6541210"/>
      </p:ext>
    </p:extLst>
  </p:cSld>
  <p:clrMapOvr>
    <a:masterClrMapping/>
  </p:clrMapOvr>
  <p:transition>
    <p:newsflash/>
    <p:sndAc>
      <p:stSnd>
        <p:snd r:embed="rId2" name="arrow.wav"/>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42920-AD20-4C70-8D04-A3FBCED740C7}"/>
              </a:ext>
            </a:extLst>
          </p:cNvPr>
          <p:cNvSpPr>
            <a:spLocks noGrp="1"/>
          </p:cNvSpPr>
          <p:nvPr>
            <p:ph type="title"/>
          </p:nvPr>
        </p:nvSpPr>
        <p:spPr/>
        <p:txBody>
          <a:bodyPr/>
          <a:lstStyle/>
          <a:p>
            <a:r>
              <a:rPr lang="cs-CZ" dirty="0"/>
              <a:t>Další vybrané dispoziční úkony </a:t>
            </a:r>
          </a:p>
        </p:txBody>
      </p:sp>
      <p:sp>
        <p:nvSpPr>
          <p:cNvPr id="3" name="Zástupný symbol pro obsah 2">
            <a:extLst>
              <a:ext uri="{FF2B5EF4-FFF2-40B4-BE49-F238E27FC236}">
                <a16:creationId xmlns:a16="http://schemas.microsoft.com/office/drawing/2014/main" id="{98456FAE-38F2-446E-A87E-9E0C7D86253C}"/>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011783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256583-D028-416B-8216-EF48B9EBF545}"/>
              </a:ext>
            </a:extLst>
          </p:cNvPr>
          <p:cNvSpPr>
            <a:spLocks noGrp="1"/>
          </p:cNvSpPr>
          <p:nvPr>
            <p:ph type="title"/>
          </p:nvPr>
        </p:nvSpPr>
        <p:spPr/>
        <p:txBody>
          <a:bodyPr/>
          <a:lstStyle/>
          <a:p>
            <a:r>
              <a:rPr lang="cs-CZ" dirty="0"/>
              <a:t>Změna žaloby - § 95 OSŘ</a:t>
            </a:r>
          </a:p>
        </p:txBody>
      </p:sp>
      <p:sp>
        <p:nvSpPr>
          <p:cNvPr id="3" name="Zástupný symbol pro obsah 2">
            <a:extLst>
              <a:ext uri="{FF2B5EF4-FFF2-40B4-BE49-F238E27FC236}">
                <a16:creationId xmlns:a16="http://schemas.microsoft.com/office/drawing/2014/main" id="{8C3F241E-AD49-401C-86DF-43FC9D894B41}"/>
              </a:ext>
            </a:extLst>
          </p:cNvPr>
          <p:cNvSpPr>
            <a:spLocks noGrp="1"/>
          </p:cNvSpPr>
          <p:nvPr>
            <p:ph idx="1"/>
          </p:nvPr>
        </p:nvSpPr>
        <p:spPr/>
        <p:txBody>
          <a:bodyPr/>
          <a:lstStyle/>
          <a:p>
            <a:r>
              <a:rPr lang="cs-CZ" dirty="0"/>
              <a:t>Žalobce (navrhovatel) může za řízení se souhlasem soudu měnit návrh na zahájení řízení. Změněný návrh je třeba ostatním účastníkům doručit do vlastních rukou, pokud nebyli přítomni jednání, při němž ke změně došlo. </a:t>
            </a:r>
          </a:p>
          <a:p>
            <a:r>
              <a:rPr lang="cs-CZ" dirty="0"/>
              <a:t>Soud nepřipustí změnu návrhu, jestliže by výsledky dosavadního řízení nemohly být podkladem pro řízení o změněném návrhu. V takovém případě pokračuje soud v řízení o původním návrhu po právní moci usnesení.</a:t>
            </a:r>
          </a:p>
          <a:p>
            <a:r>
              <a:rPr lang="cs-CZ" dirty="0"/>
              <a:t>O změnu žaloby tak jde tam, kde jde o změnu předmětu řízení!</a:t>
            </a:r>
          </a:p>
        </p:txBody>
      </p:sp>
    </p:spTree>
    <p:extLst>
      <p:ext uri="{BB962C8B-B14F-4D97-AF65-F5344CB8AC3E}">
        <p14:creationId xmlns:p14="http://schemas.microsoft.com/office/powerpoint/2010/main" val="105655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C07B00"/>
                </a:solidFill>
              </a:rPr>
              <a:t>Třídění procesních úkonů</a:t>
            </a:r>
          </a:p>
        </p:txBody>
      </p:sp>
      <p:sp>
        <p:nvSpPr>
          <p:cNvPr id="3" name="Zástupný symbol pro obsah 2"/>
          <p:cNvSpPr>
            <a:spLocks noGrp="1"/>
          </p:cNvSpPr>
          <p:nvPr>
            <p:ph idx="1"/>
          </p:nvPr>
        </p:nvSpPr>
        <p:spPr>
          <a:xfrm>
            <a:off x="484710" y="1700809"/>
            <a:ext cx="7054644" cy="4547598"/>
          </a:xfrm>
        </p:spPr>
        <p:txBody>
          <a:bodyPr>
            <a:normAutofit fontScale="77500" lnSpcReduction="20000"/>
          </a:bodyPr>
          <a:lstStyle/>
          <a:p>
            <a:r>
              <a:rPr lang="cs-CZ" b="1" dirty="0">
                <a:solidFill>
                  <a:schemeClr val="tx1">
                    <a:lumMod val="85000"/>
                  </a:schemeClr>
                </a:solidFill>
              </a:rPr>
              <a:t>Nerozlišuje se platnost</a:t>
            </a:r>
          </a:p>
          <a:p>
            <a:r>
              <a:rPr lang="cs-CZ" b="1" dirty="0">
                <a:solidFill>
                  <a:schemeClr val="tx1">
                    <a:lumMod val="85000"/>
                  </a:schemeClr>
                </a:solidFill>
              </a:rPr>
              <a:t>Zda obsahují vady</a:t>
            </a:r>
          </a:p>
          <a:p>
            <a:pPr lvl="1"/>
            <a:r>
              <a:rPr lang="cs-CZ" b="1" dirty="0">
                <a:solidFill>
                  <a:schemeClr val="tx1">
                    <a:lumMod val="85000"/>
                  </a:schemeClr>
                </a:solidFill>
              </a:rPr>
              <a:t>Bezvadné PÚ </a:t>
            </a:r>
            <a:r>
              <a:rPr lang="cs-CZ" dirty="0">
                <a:solidFill>
                  <a:schemeClr val="tx1">
                    <a:lumMod val="85000"/>
                  </a:schemeClr>
                </a:solidFill>
              </a:rPr>
              <a:t>(všechny předepsané náležitosti – obecně § 42 odst. 4 OSŘ, pro určité úkony speciální náležitosti – např. § 79 OSŘ pro žalobu)</a:t>
            </a:r>
            <a:endParaRPr lang="cs-CZ" b="1" dirty="0">
              <a:solidFill>
                <a:schemeClr val="tx1">
                  <a:lumMod val="85000"/>
                </a:schemeClr>
              </a:solidFill>
            </a:endParaRPr>
          </a:p>
          <a:p>
            <a:pPr lvl="1"/>
            <a:r>
              <a:rPr lang="cs-CZ" b="1" dirty="0">
                <a:solidFill>
                  <a:schemeClr val="tx1">
                    <a:lumMod val="85000"/>
                  </a:schemeClr>
                </a:solidFill>
              </a:rPr>
              <a:t>Vadné PÚ </a:t>
            </a:r>
            <a:r>
              <a:rPr lang="cs-CZ" dirty="0">
                <a:solidFill>
                  <a:schemeClr val="tx1">
                    <a:lumMod val="85000"/>
                  </a:schemeClr>
                </a:solidFill>
              </a:rPr>
              <a:t>(soud vede k odstranění – poučovací povinnost - § 43 OSŘ)</a:t>
            </a:r>
          </a:p>
          <a:p>
            <a:pPr lvl="2">
              <a:buClr>
                <a:srgbClr val="FFC000"/>
              </a:buClr>
              <a:buFont typeface="Wingdings" panose="05000000000000000000" pitchFamily="2" charset="2"/>
              <a:buChar char="v"/>
            </a:pPr>
            <a:r>
              <a:rPr lang="cs-CZ" dirty="0">
                <a:solidFill>
                  <a:schemeClr val="tx1">
                    <a:lumMod val="85000"/>
                  </a:schemeClr>
                </a:solidFill>
              </a:rPr>
              <a:t>Neodstranění vady + nelze-li pokračovat –</a:t>
            </a:r>
            <a:r>
              <a:rPr lang="cs-CZ" b="1" dirty="0">
                <a:solidFill>
                  <a:schemeClr val="tx1">
                    <a:lumMod val="85000"/>
                  </a:schemeClr>
                </a:solidFill>
              </a:rPr>
              <a:t> odmítnutí </a:t>
            </a:r>
          </a:p>
          <a:p>
            <a:pPr marL="0" indent="0">
              <a:buNone/>
            </a:pPr>
            <a:endParaRPr lang="cs-CZ" b="1" dirty="0">
              <a:solidFill>
                <a:schemeClr val="tx1">
                  <a:lumMod val="85000"/>
                </a:schemeClr>
              </a:solidFill>
            </a:endParaRPr>
          </a:p>
          <a:p>
            <a:r>
              <a:rPr lang="cs-CZ" b="1" dirty="0">
                <a:solidFill>
                  <a:schemeClr val="tx1">
                    <a:lumMod val="85000"/>
                  </a:schemeClr>
                </a:solidFill>
              </a:rPr>
              <a:t>Přípustné a nepřípustné </a:t>
            </a:r>
            <a:r>
              <a:rPr lang="cs-CZ" dirty="0">
                <a:solidFill>
                  <a:schemeClr val="tx1">
                    <a:lumMod val="85000"/>
                  </a:schemeClr>
                </a:solidFill>
              </a:rPr>
              <a:t>(tato kategorie se týká  opravných prostředků, pozor § 41a odst. 3 OSŘ – nepřihlíží se k nepřípustnému)</a:t>
            </a:r>
          </a:p>
          <a:p>
            <a:endParaRPr lang="cs-CZ" b="1" dirty="0">
              <a:solidFill>
                <a:schemeClr val="tx1">
                  <a:lumMod val="85000"/>
                </a:schemeClr>
              </a:solidFill>
            </a:endParaRPr>
          </a:p>
          <a:p>
            <a:r>
              <a:rPr lang="cs-CZ" b="1" dirty="0">
                <a:solidFill>
                  <a:schemeClr val="tx1">
                    <a:lumMod val="85000"/>
                  </a:schemeClr>
                </a:solidFill>
              </a:rPr>
              <a:t>Účinné a neúčinné </a:t>
            </a:r>
            <a:r>
              <a:rPr lang="cs-CZ" dirty="0">
                <a:solidFill>
                  <a:schemeClr val="tx1">
                    <a:lumMod val="85000"/>
                  </a:schemeClr>
                </a:solidFill>
              </a:rPr>
              <a:t>(existence/absence následků, jež s nimi procesní právo spojuje) – např. § 42 odst. 2 OSŘ</a:t>
            </a:r>
          </a:p>
          <a:p>
            <a:endParaRPr lang="cs-CZ" dirty="0">
              <a:solidFill>
                <a:schemeClr val="tx1">
                  <a:lumMod val="85000"/>
                </a:schemeClr>
              </a:solidFill>
            </a:endParaRPr>
          </a:p>
          <a:p>
            <a:r>
              <a:rPr lang="cs-CZ" b="1" dirty="0">
                <a:solidFill>
                  <a:schemeClr val="tx1">
                    <a:lumMod val="85000"/>
                  </a:schemeClr>
                </a:solidFill>
              </a:rPr>
              <a:t>Jednostranné a dvoustranné – </a:t>
            </a:r>
            <a:r>
              <a:rPr lang="cs-CZ" dirty="0">
                <a:solidFill>
                  <a:schemeClr val="tx1">
                    <a:lumMod val="85000"/>
                  </a:schemeClr>
                </a:solidFill>
              </a:rPr>
              <a:t>existují dvoustranné procesní úkony?</a:t>
            </a:r>
            <a:endParaRPr lang="cs-CZ" b="1" dirty="0">
              <a:solidFill>
                <a:schemeClr val="tx1">
                  <a:lumMod val="85000"/>
                </a:schemeClr>
              </a:solidFill>
            </a:endParaRPr>
          </a:p>
        </p:txBody>
      </p:sp>
    </p:spTree>
    <p:extLst>
      <p:ext uri="{BB962C8B-B14F-4D97-AF65-F5344CB8AC3E}">
        <p14:creationId xmlns:p14="http://schemas.microsoft.com/office/powerpoint/2010/main" val="2586410388"/>
      </p:ext>
    </p:extLst>
  </p:cSld>
  <p:clrMapOvr>
    <a:masterClrMapping/>
  </p:clrMapOvr>
  <p:transition>
    <p:newsflash/>
    <p:sndAc>
      <p:stSnd>
        <p:snd r:embed="rId2" name="arrow.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3008FD-C4B8-4CAC-B9B0-98FBC9C086B9}"/>
              </a:ext>
            </a:extLst>
          </p:cNvPr>
          <p:cNvSpPr>
            <a:spLocks noGrp="1"/>
          </p:cNvSpPr>
          <p:nvPr>
            <p:ph type="title"/>
          </p:nvPr>
        </p:nvSpPr>
        <p:spPr/>
        <p:txBody>
          <a:bodyPr/>
          <a:lstStyle/>
          <a:p>
            <a:r>
              <a:rPr lang="cs-CZ" dirty="0"/>
              <a:t>Zpětvzetí žaloby - § 96 OSŘ</a:t>
            </a:r>
          </a:p>
        </p:txBody>
      </p:sp>
      <p:sp>
        <p:nvSpPr>
          <p:cNvPr id="3" name="Zástupný symbol pro obsah 2">
            <a:extLst>
              <a:ext uri="{FF2B5EF4-FFF2-40B4-BE49-F238E27FC236}">
                <a16:creationId xmlns:a16="http://schemas.microsoft.com/office/drawing/2014/main" id="{53B7DD26-4E1D-4D8C-B2CC-E9E44390EFAF}"/>
              </a:ext>
            </a:extLst>
          </p:cNvPr>
          <p:cNvSpPr>
            <a:spLocks noGrp="1"/>
          </p:cNvSpPr>
          <p:nvPr>
            <p:ph idx="1"/>
          </p:nvPr>
        </p:nvSpPr>
        <p:spPr/>
        <p:txBody>
          <a:bodyPr>
            <a:normAutofit lnSpcReduction="10000"/>
          </a:bodyPr>
          <a:lstStyle/>
          <a:p>
            <a:r>
              <a:rPr lang="cs-CZ" dirty="0"/>
              <a:t>Lze vzít zpět zčásti nebo zcela</a:t>
            </a:r>
          </a:p>
          <a:p>
            <a:endParaRPr lang="cs-CZ" dirty="0"/>
          </a:p>
          <a:p>
            <a:r>
              <a:rPr lang="cs-CZ" dirty="0"/>
              <a:t>V rozsahu zpětvzetí se zastavuje řízení</a:t>
            </a:r>
          </a:p>
          <a:p>
            <a:endParaRPr lang="cs-CZ" dirty="0"/>
          </a:p>
          <a:p>
            <a:r>
              <a:rPr lang="cs-CZ" dirty="0"/>
              <a:t>Jestliže ostatní účastníci se zpětvzetím návrhu z vážných důvodů nesouhlasí, soud rozhodne, že zpětvzetí návrhu není účinné. Nebylo-li dosud o věci rozhodnuto, pokračuje soud po právní moci usnesení v řízení.</a:t>
            </a:r>
          </a:p>
          <a:p>
            <a:endParaRPr lang="cs-CZ" dirty="0"/>
          </a:p>
          <a:p>
            <a:r>
              <a:rPr lang="cs-CZ" dirty="0"/>
              <a:t>Nelze po právní moci rozhodnutí – soud rozhodne, že neúčinné.</a:t>
            </a:r>
          </a:p>
        </p:txBody>
      </p:sp>
    </p:spTree>
    <p:extLst>
      <p:ext uri="{BB962C8B-B14F-4D97-AF65-F5344CB8AC3E}">
        <p14:creationId xmlns:p14="http://schemas.microsoft.com/office/powerpoint/2010/main" val="3763469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83113F-A283-4BD4-9824-D120612904B2}"/>
              </a:ext>
            </a:extLst>
          </p:cNvPr>
          <p:cNvSpPr>
            <a:spLocks noGrp="1"/>
          </p:cNvSpPr>
          <p:nvPr>
            <p:ph type="title"/>
          </p:nvPr>
        </p:nvSpPr>
        <p:spPr/>
        <p:txBody>
          <a:bodyPr/>
          <a:lstStyle/>
          <a:p>
            <a:r>
              <a:rPr lang="cs-CZ" dirty="0"/>
              <a:t>Vzájemná žaloba - § 97 OSŘ</a:t>
            </a:r>
          </a:p>
        </p:txBody>
      </p:sp>
      <p:sp>
        <p:nvSpPr>
          <p:cNvPr id="3" name="Zástupný symbol pro obsah 2">
            <a:extLst>
              <a:ext uri="{FF2B5EF4-FFF2-40B4-BE49-F238E27FC236}">
                <a16:creationId xmlns:a16="http://schemas.microsoft.com/office/drawing/2014/main" id="{8E2F7068-C9ED-4FAB-BD16-271AEB4ABF63}"/>
              </a:ext>
            </a:extLst>
          </p:cNvPr>
          <p:cNvSpPr>
            <a:spLocks noGrp="1"/>
          </p:cNvSpPr>
          <p:nvPr>
            <p:ph idx="1"/>
          </p:nvPr>
        </p:nvSpPr>
        <p:spPr/>
        <p:txBody>
          <a:bodyPr>
            <a:normAutofit fontScale="92500" lnSpcReduction="20000"/>
          </a:bodyPr>
          <a:lstStyle/>
          <a:p>
            <a:r>
              <a:rPr lang="cs-CZ" dirty="0"/>
              <a:t>Žalovaný může za řízení uplatnit svá práva proti žalobci i vzájemným návrhem.</a:t>
            </a:r>
          </a:p>
          <a:p>
            <a:pPr marL="0" indent="0">
              <a:buNone/>
            </a:pPr>
            <a:endParaRPr lang="cs-CZ" dirty="0"/>
          </a:p>
          <a:p>
            <a:r>
              <a:rPr lang="cs-CZ" dirty="0"/>
              <a:t>	Vzájemný návrh může soud vyloučit k samostatnému řízení, jestliže by tu nebyly podmínky pro spojení věcí.</a:t>
            </a:r>
          </a:p>
          <a:p>
            <a:endParaRPr lang="cs-CZ" dirty="0"/>
          </a:p>
          <a:p>
            <a:r>
              <a:rPr lang="cs-CZ" dirty="0"/>
              <a:t>Pozor odlišit od námitky kompenzační - § 98 OSŘ</a:t>
            </a:r>
          </a:p>
          <a:p>
            <a:r>
              <a:rPr lang="cs-CZ" dirty="0"/>
              <a:t>Podstata: Vzájemným návrhem je i projev žalovaného, jímž proti žalobci uplatňuje svou pohledávku k započtení, </a:t>
            </a:r>
            <a:r>
              <a:rPr lang="cs-CZ" u="sng" dirty="0"/>
              <a:t>avšak jen pokud navrhuje, aby bylo přisouzeno více, než co uplatnil žalobce.</a:t>
            </a:r>
            <a:r>
              <a:rPr lang="cs-CZ" dirty="0"/>
              <a:t> Jinak soud posuzuje takový projev jen jako obranu proti návrhu.</a:t>
            </a:r>
          </a:p>
        </p:txBody>
      </p:sp>
    </p:spTree>
    <p:extLst>
      <p:ext uri="{BB962C8B-B14F-4D97-AF65-F5344CB8AC3E}">
        <p14:creationId xmlns:p14="http://schemas.microsoft.com/office/powerpoint/2010/main" val="98140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BC251-4635-4D9B-B4E4-930697D05840}"/>
              </a:ext>
            </a:extLst>
          </p:cNvPr>
          <p:cNvSpPr>
            <a:spLocks noGrp="1"/>
          </p:cNvSpPr>
          <p:nvPr>
            <p:ph type="title"/>
          </p:nvPr>
        </p:nvSpPr>
        <p:spPr/>
        <p:txBody>
          <a:bodyPr/>
          <a:lstStyle/>
          <a:p>
            <a:r>
              <a:rPr lang="cs-CZ" dirty="0"/>
              <a:t>Soudní smír dle § 99 OSŘ</a:t>
            </a:r>
          </a:p>
        </p:txBody>
      </p:sp>
      <p:sp>
        <p:nvSpPr>
          <p:cNvPr id="3" name="Zástupný symbol pro obsah 2">
            <a:extLst>
              <a:ext uri="{FF2B5EF4-FFF2-40B4-BE49-F238E27FC236}">
                <a16:creationId xmlns:a16="http://schemas.microsoft.com/office/drawing/2014/main" id="{F71F6DD0-79F8-47E9-83DD-56E4954CD08F}"/>
              </a:ext>
            </a:extLst>
          </p:cNvPr>
          <p:cNvSpPr>
            <a:spLocks noGrp="1"/>
          </p:cNvSpPr>
          <p:nvPr>
            <p:ph idx="1"/>
          </p:nvPr>
        </p:nvSpPr>
        <p:spPr/>
        <p:txBody>
          <a:bodyPr>
            <a:normAutofit fontScale="70000" lnSpcReduction="20000"/>
          </a:bodyPr>
          <a:lstStyle/>
          <a:p>
            <a:pPr marL="0" indent="0">
              <a:buNone/>
            </a:pPr>
            <a:endParaRPr lang="cs-CZ" dirty="0"/>
          </a:p>
          <a:p>
            <a:r>
              <a:rPr lang="cs-CZ" u="sng" dirty="0"/>
              <a:t>	Připouští-li to povaha věci, </a:t>
            </a:r>
            <a:r>
              <a:rPr lang="cs-CZ" dirty="0"/>
              <a:t>mohou účastníci skončit řízení soudním smírem. Soud usiluje o smír mezi účastníky; při pokusu o smír předseda senátu zejména s účastníky probere věc, upozorní je na právní úpravu a na stanoviska Nejvyššího soudu a rozhodnutí uveřejněná ve Sbírce soudních rozhodnutí a stanovisek týkající se věci a podle okolností případu jim doporučí možnosti smírného vyřešení sporu. Je-li to s ohledem na povahu věci vhodné, upozorní předseda senátu účastníky rovněž na možnost využití mediace podle zákona o mediaci nebo sociálního poradenství podle zákona o sociálních službách.</a:t>
            </a:r>
          </a:p>
          <a:p>
            <a:endParaRPr lang="cs-CZ" dirty="0"/>
          </a:p>
          <a:p>
            <a:r>
              <a:rPr lang="cs-CZ" dirty="0"/>
              <a:t>	</a:t>
            </a:r>
            <a:r>
              <a:rPr lang="cs-CZ" u="sng" dirty="0"/>
              <a:t>Soud rozhodne o tom, zda smír schvaluje; neschválí jej, je-li v rozporu s právními předpisy. V takovém případě soud po právní moci usnesení pokračuje v řízení.</a:t>
            </a:r>
          </a:p>
          <a:p>
            <a:pPr marL="0" indent="0">
              <a:buNone/>
            </a:pPr>
            <a:endParaRPr lang="cs-CZ" dirty="0"/>
          </a:p>
          <a:p>
            <a:r>
              <a:rPr lang="cs-CZ" dirty="0"/>
              <a:t>	Schválený smír </a:t>
            </a:r>
            <a:r>
              <a:rPr lang="cs-CZ" u="sng" dirty="0"/>
              <a:t>má účinky pravomocného rozsudku</a:t>
            </a:r>
            <a:r>
              <a:rPr lang="cs-CZ" dirty="0"/>
              <a:t>. Rozsudkem však může soud zrušit usnesení o schválení smíru, </a:t>
            </a:r>
            <a:r>
              <a:rPr lang="cs-CZ" u="sng" dirty="0"/>
              <a:t>je-li smír podle hmotného práva neplatný. Návrh lze podat do tří let od právní moci usnesení o schválení smíru.</a:t>
            </a:r>
          </a:p>
        </p:txBody>
      </p:sp>
    </p:spTree>
    <p:extLst>
      <p:ext uri="{BB962C8B-B14F-4D97-AF65-F5344CB8AC3E}">
        <p14:creationId xmlns:p14="http://schemas.microsoft.com/office/powerpoint/2010/main" val="1358747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E8AE3-CE30-4D7B-900F-AD1955062FF5}"/>
              </a:ext>
            </a:extLst>
          </p:cNvPr>
          <p:cNvSpPr>
            <a:spLocks noGrp="1"/>
          </p:cNvSpPr>
          <p:nvPr>
            <p:ph type="title"/>
          </p:nvPr>
        </p:nvSpPr>
        <p:spPr>
          <a:xfrm>
            <a:off x="484710" y="452718"/>
            <a:ext cx="7055380" cy="5795688"/>
          </a:xfrm>
        </p:spPr>
        <p:txBody>
          <a:bodyPr/>
          <a:lstStyle/>
          <a:p>
            <a:br>
              <a:rPr lang="cs-CZ" dirty="0"/>
            </a:br>
            <a:br>
              <a:rPr lang="cs-CZ" dirty="0"/>
            </a:br>
            <a:br>
              <a:rPr lang="cs-CZ" dirty="0"/>
            </a:br>
            <a:br>
              <a:rPr lang="cs-CZ" dirty="0"/>
            </a:br>
            <a:r>
              <a:rPr lang="cs-CZ" dirty="0"/>
              <a:t>Děkuji za pozornost</a:t>
            </a:r>
          </a:p>
        </p:txBody>
      </p:sp>
      <p:sp>
        <p:nvSpPr>
          <p:cNvPr id="3" name="Zástupný symbol pro obsah 2">
            <a:extLst>
              <a:ext uri="{FF2B5EF4-FFF2-40B4-BE49-F238E27FC236}">
                <a16:creationId xmlns:a16="http://schemas.microsoft.com/office/drawing/2014/main" id="{47B7A311-3A05-4870-9D05-314342D4E115}"/>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33337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členění</a:t>
            </a:r>
          </a:p>
        </p:txBody>
      </p:sp>
      <p:sp>
        <p:nvSpPr>
          <p:cNvPr id="3" name="Zástupný symbol pro obsah 2"/>
          <p:cNvSpPr>
            <a:spLocks noGrp="1"/>
          </p:cNvSpPr>
          <p:nvPr>
            <p:ph idx="1"/>
          </p:nvPr>
        </p:nvSpPr>
        <p:spPr/>
        <p:txBody>
          <a:bodyPr/>
          <a:lstStyle/>
          <a:p>
            <a:r>
              <a:rPr lang="cs-CZ" dirty="0"/>
              <a:t>Procesní úkony soudu</a:t>
            </a:r>
          </a:p>
          <a:p>
            <a:endParaRPr lang="cs-CZ" dirty="0"/>
          </a:p>
          <a:p>
            <a:r>
              <a:rPr lang="cs-CZ" dirty="0"/>
              <a:t>Procesní úkony účastníků </a:t>
            </a:r>
          </a:p>
          <a:p>
            <a:pPr lvl="1"/>
            <a:r>
              <a:rPr lang="cs-CZ" dirty="0"/>
              <a:t>Dispoziční</a:t>
            </a:r>
          </a:p>
          <a:p>
            <a:pPr lvl="1"/>
            <a:r>
              <a:rPr lang="cs-CZ" dirty="0"/>
              <a:t>Prosté</a:t>
            </a:r>
          </a:p>
        </p:txBody>
      </p:sp>
    </p:spTree>
    <p:extLst>
      <p:ext uri="{BB962C8B-B14F-4D97-AF65-F5344CB8AC3E}">
        <p14:creationId xmlns:p14="http://schemas.microsoft.com/office/powerpoint/2010/main" val="253559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a:solidFill>
                  <a:srgbClr val="C07B00"/>
                </a:solidFill>
              </a:rPr>
              <a:t>Procesní úkony účastníků</a:t>
            </a:r>
          </a:p>
        </p:txBody>
      </p:sp>
      <p:sp>
        <p:nvSpPr>
          <p:cNvPr id="5" name="Zástupný symbol pro obsah 4"/>
          <p:cNvSpPr>
            <a:spLocks noGrp="1"/>
          </p:cNvSpPr>
          <p:nvPr>
            <p:ph idx="1"/>
          </p:nvPr>
        </p:nvSpPr>
        <p:spPr>
          <a:xfrm>
            <a:off x="395536" y="1853248"/>
            <a:ext cx="7143818" cy="4744104"/>
          </a:xfrm>
        </p:spPr>
        <p:txBody>
          <a:bodyPr>
            <a:normAutofit/>
          </a:bodyPr>
          <a:lstStyle/>
          <a:p>
            <a:r>
              <a:rPr lang="cs-CZ" sz="2400" b="1" dirty="0">
                <a:solidFill>
                  <a:schemeClr val="tx1">
                    <a:lumMod val="85000"/>
                  </a:schemeClr>
                </a:solidFill>
              </a:rPr>
              <a:t>Návrhy/podání </a:t>
            </a:r>
            <a:r>
              <a:rPr lang="cs-CZ" sz="2400" dirty="0">
                <a:solidFill>
                  <a:schemeClr val="tx1">
                    <a:lumMod val="85000"/>
                  </a:schemeClr>
                </a:solidFill>
              </a:rPr>
              <a:t>(§ 42 OSŘ)</a:t>
            </a:r>
          </a:p>
          <a:p>
            <a:endParaRPr lang="cs-CZ" sz="2400" dirty="0">
              <a:solidFill>
                <a:schemeClr val="tx1">
                  <a:lumMod val="85000"/>
                </a:schemeClr>
              </a:solidFill>
            </a:endParaRPr>
          </a:p>
          <a:p>
            <a:r>
              <a:rPr lang="cs-CZ" sz="2400" dirty="0">
                <a:solidFill>
                  <a:schemeClr val="tx1">
                    <a:lumMod val="85000"/>
                  </a:schemeClr>
                </a:solidFill>
              </a:rPr>
              <a:t>Směřují </a:t>
            </a:r>
            <a:r>
              <a:rPr lang="cs-CZ" sz="2400" b="1" dirty="0">
                <a:solidFill>
                  <a:schemeClr val="tx1">
                    <a:lumMod val="85000"/>
                  </a:schemeClr>
                </a:solidFill>
              </a:rPr>
              <a:t>vůči soudu </a:t>
            </a:r>
            <a:r>
              <a:rPr lang="cs-CZ" sz="2400" dirty="0">
                <a:solidFill>
                  <a:schemeClr val="tx1">
                    <a:lumMod val="85000"/>
                  </a:schemeClr>
                </a:solidFill>
              </a:rPr>
              <a:t>(bezprostředně druhému účastníkovi – neúčinné)</a:t>
            </a:r>
          </a:p>
          <a:p>
            <a:endParaRPr lang="cs-CZ" sz="2400" b="1" dirty="0">
              <a:solidFill>
                <a:schemeClr val="tx1">
                  <a:lumMod val="85000"/>
                </a:schemeClr>
              </a:solidFill>
            </a:endParaRPr>
          </a:p>
          <a:p>
            <a:r>
              <a:rPr lang="cs-CZ" sz="2400" b="1" dirty="0">
                <a:solidFill>
                  <a:schemeClr val="tx1">
                    <a:lumMod val="85000"/>
                  </a:schemeClr>
                </a:solidFill>
              </a:rPr>
              <a:t>Dispoziční úkony</a:t>
            </a:r>
            <a:r>
              <a:rPr lang="cs-CZ" sz="2400" dirty="0">
                <a:solidFill>
                  <a:schemeClr val="tx1">
                    <a:lumMod val="85000"/>
                  </a:schemeClr>
                </a:solidFill>
              </a:rPr>
              <a:t> (nakládání </a:t>
            </a:r>
            <a:r>
              <a:rPr lang="cs-CZ" sz="2400" b="1" dirty="0">
                <a:solidFill>
                  <a:schemeClr val="tx1">
                    <a:lumMod val="85000"/>
                  </a:schemeClr>
                </a:solidFill>
              </a:rPr>
              <a:t>řízením</a:t>
            </a:r>
            <a:r>
              <a:rPr lang="cs-CZ" sz="2400" dirty="0">
                <a:solidFill>
                  <a:schemeClr val="tx1">
                    <a:lumMod val="85000"/>
                  </a:schemeClr>
                </a:solidFill>
              </a:rPr>
              <a:t>/</a:t>
            </a:r>
            <a:r>
              <a:rPr lang="cs-CZ" sz="2400" b="1" dirty="0">
                <a:solidFill>
                  <a:schemeClr val="tx1">
                    <a:lumMod val="85000"/>
                  </a:schemeClr>
                </a:solidFill>
              </a:rPr>
              <a:t>předmětem</a:t>
            </a:r>
            <a:r>
              <a:rPr lang="cs-CZ" sz="2400" dirty="0">
                <a:solidFill>
                  <a:schemeClr val="tx1">
                    <a:lumMod val="85000"/>
                  </a:schemeClr>
                </a:solidFill>
              </a:rPr>
              <a:t> řízení) – žaloba, změna žaloby, zpětvzetí, soudní smír..</a:t>
            </a:r>
          </a:p>
          <a:p>
            <a:endParaRPr lang="cs-CZ" sz="2400" dirty="0">
              <a:solidFill>
                <a:schemeClr val="tx1">
                  <a:lumMod val="85000"/>
                </a:schemeClr>
              </a:solidFill>
            </a:endParaRPr>
          </a:p>
          <a:p>
            <a:r>
              <a:rPr lang="cs-CZ" sz="2400" dirty="0">
                <a:solidFill>
                  <a:schemeClr val="tx1">
                    <a:lumMod val="85000"/>
                  </a:schemeClr>
                </a:solidFill>
              </a:rPr>
              <a:t>Pojem </a:t>
            </a:r>
            <a:r>
              <a:rPr lang="cs-CZ" sz="2400" b="1" u="sng" dirty="0">
                <a:solidFill>
                  <a:schemeClr val="tx1">
                    <a:lumMod val="85000"/>
                  </a:schemeClr>
                </a:solidFill>
              </a:rPr>
              <a:t>předmět řízení</a:t>
            </a:r>
          </a:p>
        </p:txBody>
      </p:sp>
    </p:spTree>
    <p:extLst>
      <p:ext uri="{BB962C8B-B14F-4D97-AF65-F5344CB8AC3E}">
        <p14:creationId xmlns:p14="http://schemas.microsoft.com/office/powerpoint/2010/main" val="3683084813"/>
      </p:ext>
    </p:extLst>
  </p:cSld>
  <p:clrMapOvr>
    <a:masterClrMapping/>
  </p:clrMapOvr>
  <p:transition>
    <p:newsflash/>
    <p:sndAc>
      <p:stSnd>
        <p:snd r:embed="rId2" name="arrow.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52718"/>
            <a:ext cx="7144554" cy="1176082"/>
          </a:xfrm>
        </p:spPr>
        <p:txBody>
          <a:bodyPr/>
          <a:lstStyle/>
          <a:p>
            <a:r>
              <a:rPr lang="cs-CZ" b="1" dirty="0">
                <a:solidFill>
                  <a:srgbClr val="C07B00"/>
                </a:solidFill>
              </a:rPr>
              <a:t>Formální náležitosti PÚ</a:t>
            </a:r>
          </a:p>
        </p:txBody>
      </p:sp>
      <p:sp>
        <p:nvSpPr>
          <p:cNvPr id="5" name="Zástupný symbol pro obsah 4"/>
          <p:cNvSpPr>
            <a:spLocks noGrp="1"/>
          </p:cNvSpPr>
          <p:nvPr>
            <p:ph idx="1"/>
          </p:nvPr>
        </p:nvSpPr>
        <p:spPr>
          <a:xfrm>
            <a:off x="395536" y="1484784"/>
            <a:ext cx="7143818" cy="4744104"/>
          </a:xfrm>
        </p:spPr>
        <p:txBody>
          <a:bodyPr>
            <a:normAutofit/>
          </a:bodyPr>
          <a:lstStyle/>
          <a:p>
            <a:r>
              <a:rPr lang="cs-CZ" sz="2400" b="1" dirty="0">
                <a:solidFill>
                  <a:schemeClr val="tx1">
                    <a:lumMod val="85000"/>
                  </a:schemeClr>
                </a:solidFill>
              </a:rPr>
              <a:t>§ 41 OSŘ</a:t>
            </a:r>
            <a:endParaRPr lang="cs-CZ" sz="2400" dirty="0">
              <a:solidFill>
                <a:schemeClr val="tx1">
                  <a:lumMod val="85000"/>
                </a:schemeClr>
              </a:solidFill>
            </a:endParaRPr>
          </a:p>
          <a:p>
            <a:pPr marL="0" indent="0">
              <a:buNone/>
            </a:pPr>
            <a:endParaRPr lang="cs-CZ" sz="2200" dirty="0">
              <a:solidFill>
                <a:schemeClr val="tx1">
                  <a:lumMod val="85000"/>
                </a:schemeClr>
              </a:solidFill>
            </a:endParaRPr>
          </a:p>
          <a:p>
            <a:r>
              <a:rPr lang="cs-CZ" sz="2200" dirty="0">
                <a:solidFill>
                  <a:schemeClr val="tx1">
                    <a:lumMod val="85000"/>
                  </a:schemeClr>
                </a:solidFill>
              </a:rPr>
              <a:t>§ 42 OSŘ - Písemně v listinné/elektronické podobě, ústně do protokolu, telefaxem</a:t>
            </a:r>
          </a:p>
          <a:p>
            <a:r>
              <a:rPr lang="cs-CZ" sz="2400" b="1" dirty="0">
                <a:solidFill>
                  <a:schemeClr val="tx1">
                    <a:lumMod val="85000"/>
                  </a:schemeClr>
                </a:solidFill>
              </a:rPr>
              <a:t>Telefax/elektronické podání </a:t>
            </a:r>
            <a:r>
              <a:rPr lang="cs-CZ" sz="2400" dirty="0">
                <a:solidFill>
                  <a:schemeClr val="tx1">
                    <a:lumMod val="85000"/>
                  </a:schemeClr>
                </a:solidFill>
              </a:rPr>
              <a:t>- doplnění </a:t>
            </a:r>
            <a:r>
              <a:rPr lang="cs-CZ" sz="2400" b="1" dirty="0">
                <a:solidFill>
                  <a:schemeClr val="tx1">
                    <a:lumMod val="85000"/>
                  </a:schemeClr>
                </a:solidFill>
              </a:rPr>
              <a:t>do 3 dnů </a:t>
            </a:r>
            <a:r>
              <a:rPr lang="cs-CZ" sz="2400" dirty="0">
                <a:solidFill>
                  <a:schemeClr val="tx1">
                    <a:lumMod val="85000"/>
                  </a:schemeClr>
                </a:solidFill>
              </a:rPr>
              <a:t>(výjimka – elektronický zaručený podpis) – řízení zahájeno dnem dojití </a:t>
            </a:r>
            <a:r>
              <a:rPr lang="cs-CZ" sz="2400" dirty="0" err="1">
                <a:solidFill>
                  <a:schemeClr val="tx1">
                    <a:lumMod val="85000"/>
                  </a:schemeClr>
                </a:solidFill>
              </a:rPr>
              <a:t>pův</a:t>
            </a:r>
            <a:r>
              <a:rPr lang="cs-CZ" sz="2400" dirty="0">
                <a:solidFill>
                  <a:schemeClr val="tx1">
                    <a:lumMod val="85000"/>
                  </a:schemeClr>
                </a:solidFill>
              </a:rPr>
              <a:t>. podání, je-li doplněno)</a:t>
            </a:r>
          </a:p>
          <a:p>
            <a:endParaRPr lang="cs-CZ" sz="2400" b="1" dirty="0">
              <a:solidFill>
                <a:schemeClr val="tx1">
                  <a:lumMod val="85000"/>
                </a:schemeClr>
              </a:solidFill>
            </a:endParaRPr>
          </a:p>
          <a:p>
            <a:r>
              <a:rPr lang="cs-CZ" sz="2400" b="1" dirty="0">
                <a:solidFill>
                  <a:schemeClr val="tx1">
                    <a:lumMod val="85000"/>
                  </a:schemeClr>
                </a:solidFill>
              </a:rPr>
              <a:t>Ústní podání </a:t>
            </a:r>
            <a:r>
              <a:rPr lang="cs-CZ" sz="2400" dirty="0">
                <a:solidFill>
                  <a:schemeClr val="tx1">
                    <a:lumMod val="85000"/>
                  </a:schemeClr>
                </a:solidFill>
              </a:rPr>
              <a:t>žaloby či jiného návrhu ve věci samé ve sporném řízení již nelze</a:t>
            </a:r>
          </a:p>
          <a:p>
            <a:endParaRPr lang="cs-CZ" sz="2400" dirty="0">
              <a:solidFill>
                <a:schemeClr val="tx1">
                  <a:lumMod val="85000"/>
                </a:schemeClr>
              </a:solidFill>
            </a:endParaRPr>
          </a:p>
        </p:txBody>
      </p:sp>
    </p:spTree>
    <p:extLst>
      <p:ext uri="{BB962C8B-B14F-4D97-AF65-F5344CB8AC3E}">
        <p14:creationId xmlns:p14="http://schemas.microsoft.com/office/powerpoint/2010/main" val="241425389"/>
      </p:ext>
    </p:extLst>
  </p:cSld>
  <p:clrMapOvr>
    <a:masterClrMapping/>
  </p:clrMapOvr>
  <p:transition>
    <p:newsflash/>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52718"/>
            <a:ext cx="7144554" cy="1176082"/>
          </a:xfrm>
        </p:spPr>
        <p:txBody>
          <a:bodyPr/>
          <a:lstStyle/>
          <a:p>
            <a:r>
              <a:rPr lang="cs-CZ" b="1" dirty="0">
                <a:solidFill>
                  <a:srgbClr val="C07B00"/>
                </a:solidFill>
              </a:rPr>
              <a:t>Obsahové náležitosti PÚ</a:t>
            </a:r>
          </a:p>
        </p:txBody>
      </p:sp>
      <p:sp>
        <p:nvSpPr>
          <p:cNvPr id="5" name="Zástupný symbol pro obsah 4"/>
          <p:cNvSpPr>
            <a:spLocks noGrp="1"/>
          </p:cNvSpPr>
          <p:nvPr>
            <p:ph idx="1"/>
          </p:nvPr>
        </p:nvSpPr>
        <p:spPr>
          <a:xfrm>
            <a:off x="395536" y="1340768"/>
            <a:ext cx="7143818" cy="4888120"/>
          </a:xfrm>
        </p:spPr>
        <p:txBody>
          <a:bodyPr>
            <a:normAutofit fontScale="92500"/>
          </a:bodyPr>
          <a:lstStyle/>
          <a:p>
            <a:r>
              <a:rPr lang="cs-CZ" sz="2400" b="1" dirty="0">
                <a:solidFill>
                  <a:schemeClr val="tx1">
                    <a:lumMod val="85000"/>
                  </a:schemeClr>
                </a:solidFill>
              </a:rPr>
              <a:t>Obecné </a:t>
            </a:r>
            <a:r>
              <a:rPr lang="cs-CZ" sz="2400" dirty="0">
                <a:solidFill>
                  <a:schemeClr val="tx1">
                    <a:lumMod val="85000"/>
                  </a:schemeClr>
                </a:solidFill>
              </a:rPr>
              <a:t>- § 43 OSŘ</a:t>
            </a:r>
          </a:p>
          <a:p>
            <a:r>
              <a:rPr lang="cs-CZ" sz="2400" b="1" dirty="0">
                <a:solidFill>
                  <a:schemeClr val="tx1">
                    <a:lumMod val="85000"/>
                  </a:schemeClr>
                </a:solidFill>
              </a:rPr>
              <a:t>Zvláštní </a:t>
            </a:r>
            <a:r>
              <a:rPr lang="cs-CZ" sz="2400" dirty="0">
                <a:solidFill>
                  <a:schemeClr val="tx1">
                    <a:lumMod val="85000"/>
                  </a:schemeClr>
                </a:solidFill>
              </a:rPr>
              <a:t>(§ 79 odst. 1, § 205 odst. 1 OSŘ apod.)</a:t>
            </a:r>
          </a:p>
          <a:p>
            <a:r>
              <a:rPr lang="cs-CZ" sz="2200" dirty="0">
                <a:solidFill>
                  <a:schemeClr val="tx1">
                    <a:lumMod val="85000"/>
                  </a:schemeClr>
                </a:solidFill>
              </a:rPr>
              <a:t>Obecné – označení:</a:t>
            </a:r>
          </a:p>
          <a:p>
            <a:pPr lvl="1">
              <a:buClr>
                <a:srgbClr val="FFC000"/>
              </a:buClr>
              <a:buFont typeface="Wingdings" panose="05000000000000000000" pitchFamily="2" charset="2"/>
              <a:buChar char="v"/>
            </a:pPr>
            <a:r>
              <a:rPr lang="cs-CZ" sz="2200" b="1" dirty="0">
                <a:solidFill>
                  <a:schemeClr val="tx1">
                    <a:lumMod val="85000"/>
                  </a:schemeClr>
                </a:solidFill>
              </a:rPr>
              <a:t>soudu, kterému je určen</a:t>
            </a:r>
          </a:p>
          <a:p>
            <a:pPr lvl="1">
              <a:buClr>
                <a:srgbClr val="FFC000"/>
              </a:buClr>
              <a:buFont typeface="Wingdings" panose="05000000000000000000" pitchFamily="2" charset="2"/>
              <a:buChar char="v"/>
            </a:pPr>
            <a:r>
              <a:rPr lang="cs-CZ" sz="2200" b="1" dirty="0">
                <a:solidFill>
                  <a:schemeClr val="tx1">
                    <a:lumMod val="85000"/>
                  </a:schemeClr>
                </a:solidFill>
              </a:rPr>
              <a:t>toho, kdo jej činí</a:t>
            </a:r>
          </a:p>
          <a:p>
            <a:pPr lvl="1">
              <a:buClr>
                <a:srgbClr val="FFC000"/>
              </a:buClr>
              <a:buFont typeface="Wingdings" panose="05000000000000000000" pitchFamily="2" charset="2"/>
              <a:buChar char="v"/>
            </a:pPr>
            <a:r>
              <a:rPr lang="cs-CZ" sz="2200" b="1" dirty="0">
                <a:solidFill>
                  <a:schemeClr val="tx1">
                    <a:lumMod val="85000"/>
                  </a:schemeClr>
                </a:solidFill>
              </a:rPr>
              <a:t>věci, které se týká</a:t>
            </a:r>
          </a:p>
          <a:p>
            <a:pPr lvl="1">
              <a:buClr>
                <a:srgbClr val="FFC000"/>
              </a:buClr>
              <a:buFont typeface="Wingdings" panose="05000000000000000000" pitchFamily="2" charset="2"/>
              <a:buChar char="v"/>
            </a:pPr>
            <a:r>
              <a:rPr lang="cs-CZ" sz="2200" b="1" dirty="0">
                <a:solidFill>
                  <a:schemeClr val="tx1">
                    <a:lumMod val="85000"/>
                  </a:schemeClr>
                </a:solidFill>
              </a:rPr>
              <a:t>co se jím sleduje</a:t>
            </a:r>
          </a:p>
          <a:p>
            <a:r>
              <a:rPr lang="cs-CZ" sz="2400" b="1" dirty="0">
                <a:solidFill>
                  <a:schemeClr val="tx1">
                    <a:lumMod val="85000"/>
                  </a:schemeClr>
                </a:solidFill>
              </a:rPr>
              <a:t>Zásadně výslovný </a:t>
            </a:r>
            <a:r>
              <a:rPr lang="cs-CZ" sz="2400" dirty="0">
                <a:solidFill>
                  <a:schemeClr val="tx1">
                    <a:lumMod val="85000"/>
                  </a:schemeClr>
                </a:solidFill>
              </a:rPr>
              <a:t>(výjimky – např. § 101 odst. 4 OSŘ)</a:t>
            </a:r>
          </a:p>
          <a:p>
            <a:r>
              <a:rPr lang="cs-CZ" sz="2400" b="1" dirty="0">
                <a:solidFill>
                  <a:schemeClr val="tx1">
                    <a:lumMod val="85000"/>
                  </a:schemeClr>
                </a:solidFill>
              </a:rPr>
              <a:t>Odvolání PÚ </a:t>
            </a:r>
            <a:r>
              <a:rPr lang="cs-CZ" sz="2400" dirty="0">
                <a:solidFill>
                  <a:schemeClr val="tx1">
                    <a:lumMod val="85000"/>
                  </a:schemeClr>
                </a:solidFill>
              </a:rPr>
              <a:t>možné nejpozději, aby došlo odvolání soudu spolu s úkonem</a:t>
            </a:r>
          </a:p>
        </p:txBody>
      </p:sp>
    </p:spTree>
    <p:extLst>
      <p:ext uri="{BB962C8B-B14F-4D97-AF65-F5344CB8AC3E}">
        <p14:creationId xmlns:p14="http://schemas.microsoft.com/office/powerpoint/2010/main" val="886824993"/>
      </p:ext>
    </p:extLst>
  </p:cSld>
  <p:clrMapOvr>
    <a:masterClrMapping/>
  </p:clrMapOvr>
  <p:transition>
    <p:newsflash/>
    <p:sndAc>
      <p:stSnd>
        <p:snd r:embed="rId2" name="arrow.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52718"/>
            <a:ext cx="7144554" cy="1176082"/>
          </a:xfrm>
        </p:spPr>
        <p:txBody>
          <a:bodyPr/>
          <a:lstStyle/>
          <a:p>
            <a:r>
              <a:rPr lang="cs-CZ" b="1" dirty="0">
                <a:solidFill>
                  <a:srgbClr val="C07B00"/>
                </a:solidFill>
              </a:rPr>
              <a:t>Procesní lhůty I</a:t>
            </a:r>
          </a:p>
        </p:txBody>
      </p:sp>
      <p:sp>
        <p:nvSpPr>
          <p:cNvPr id="5" name="Zástupný symbol pro obsah 4"/>
          <p:cNvSpPr>
            <a:spLocks noGrp="1"/>
          </p:cNvSpPr>
          <p:nvPr>
            <p:ph idx="1"/>
          </p:nvPr>
        </p:nvSpPr>
        <p:spPr>
          <a:xfrm>
            <a:off x="251520" y="1268760"/>
            <a:ext cx="7287834" cy="4960128"/>
          </a:xfrm>
        </p:spPr>
        <p:txBody>
          <a:bodyPr>
            <a:normAutofit/>
          </a:bodyPr>
          <a:lstStyle/>
          <a:p>
            <a:r>
              <a:rPr lang="cs-CZ" sz="2400" b="1" dirty="0">
                <a:solidFill>
                  <a:schemeClr val="tx1">
                    <a:lumMod val="85000"/>
                  </a:schemeClr>
                </a:solidFill>
              </a:rPr>
              <a:t>§ 55 a násl. OSŘ</a:t>
            </a:r>
          </a:p>
          <a:p>
            <a:r>
              <a:rPr lang="cs-CZ" sz="2400" b="1" dirty="0">
                <a:solidFill>
                  <a:schemeClr val="tx1">
                    <a:lumMod val="85000"/>
                  </a:schemeClr>
                </a:solidFill>
              </a:rPr>
              <a:t>Zákonné </a:t>
            </a:r>
            <a:r>
              <a:rPr lang="cs-CZ" sz="2400" dirty="0">
                <a:solidFill>
                  <a:schemeClr val="tx1">
                    <a:lumMod val="85000"/>
                  </a:schemeClr>
                </a:solidFill>
              </a:rPr>
              <a:t>– vyplývají přímo ze zákona (lhůta pro odvolání, podání odporu proti platebnímu rozkazu, atd.)</a:t>
            </a:r>
          </a:p>
          <a:p>
            <a:pPr lvl="1">
              <a:buClr>
                <a:srgbClr val="FFC000"/>
              </a:buClr>
              <a:buFont typeface="Wingdings" panose="05000000000000000000" pitchFamily="2" charset="2"/>
              <a:buChar char="v"/>
            </a:pPr>
            <a:r>
              <a:rPr lang="cs-CZ" sz="2000" dirty="0">
                <a:solidFill>
                  <a:schemeClr val="tx1">
                    <a:lumMod val="85000"/>
                  </a:schemeClr>
                </a:solidFill>
              </a:rPr>
              <a:t>POZOR – </a:t>
            </a:r>
            <a:r>
              <a:rPr lang="cs-CZ" sz="2000" b="1" dirty="0">
                <a:solidFill>
                  <a:schemeClr val="tx1">
                    <a:lumMod val="85000"/>
                  </a:schemeClr>
                </a:solidFill>
              </a:rPr>
              <a:t>nelze měnit rozhodnutím soudu </a:t>
            </a:r>
            <a:r>
              <a:rPr lang="cs-CZ" sz="2000" dirty="0">
                <a:solidFill>
                  <a:schemeClr val="tx1">
                    <a:lumMod val="85000"/>
                  </a:schemeClr>
                </a:solidFill>
              </a:rPr>
              <a:t>(s výjimkami – např. § 160 odst. 1 OSŘ)</a:t>
            </a:r>
          </a:p>
          <a:p>
            <a:pPr lvl="1">
              <a:buClr>
                <a:srgbClr val="FFC000"/>
              </a:buClr>
              <a:buFont typeface="Wingdings" panose="05000000000000000000" pitchFamily="2" charset="2"/>
              <a:buChar char="v"/>
            </a:pPr>
            <a:r>
              <a:rPr lang="cs-CZ" sz="2000" dirty="0">
                <a:solidFill>
                  <a:schemeClr val="tx1">
                    <a:lumMod val="85000"/>
                  </a:schemeClr>
                </a:solidFill>
              </a:rPr>
              <a:t>Prekluzivní/propadné lhůty - ztráta možnosti provést úkon)</a:t>
            </a:r>
          </a:p>
          <a:p>
            <a:pPr lvl="1">
              <a:buClr>
                <a:srgbClr val="FFC000"/>
              </a:buClr>
              <a:buFont typeface="Wingdings" panose="05000000000000000000" pitchFamily="2" charset="2"/>
              <a:buChar char="v"/>
            </a:pPr>
            <a:r>
              <a:rPr lang="cs-CZ" sz="2000" dirty="0">
                <a:solidFill>
                  <a:schemeClr val="tx1">
                    <a:lumMod val="85000"/>
                  </a:schemeClr>
                </a:solidFill>
              </a:rPr>
              <a:t>Prominutí zmeškání lhůty - </a:t>
            </a:r>
            <a:r>
              <a:rPr lang="cs-CZ" sz="2000" b="1" dirty="0">
                <a:solidFill>
                  <a:schemeClr val="tx1">
                    <a:lumMod val="85000"/>
                  </a:schemeClr>
                </a:solidFill>
              </a:rPr>
              <a:t>§58 OSŘ</a:t>
            </a:r>
          </a:p>
          <a:p>
            <a:r>
              <a:rPr lang="cs-CZ" sz="2400" b="1" dirty="0">
                <a:solidFill>
                  <a:schemeClr val="tx1">
                    <a:lumMod val="85000"/>
                  </a:schemeClr>
                </a:solidFill>
              </a:rPr>
              <a:t>Soudcovské </a:t>
            </a:r>
            <a:r>
              <a:rPr lang="cs-CZ" sz="2400" dirty="0">
                <a:solidFill>
                  <a:schemeClr val="tx1">
                    <a:lumMod val="85000"/>
                  </a:schemeClr>
                </a:solidFill>
              </a:rPr>
              <a:t>– lhůta určená soudem (může být soudem prodloužena) – nepřichází do úvahy prominutí dle § 58 OSŘ</a:t>
            </a:r>
          </a:p>
        </p:txBody>
      </p:sp>
    </p:spTree>
    <p:extLst>
      <p:ext uri="{BB962C8B-B14F-4D97-AF65-F5344CB8AC3E}">
        <p14:creationId xmlns:p14="http://schemas.microsoft.com/office/powerpoint/2010/main" val="3592157094"/>
      </p:ext>
    </p:extLst>
  </p:cSld>
  <p:clrMapOvr>
    <a:masterClrMapping/>
  </p:clrMapOvr>
  <p:transition>
    <p:newsflash/>
    <p:sndAc>
      <p:stSnd>
        <p:snd r:embed="rId2" name="arrow.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64</TotalTime>
  <Words>1922</Words>
  <Application>Microsoft Office PowerPoint</Application>
  <PresentationFormat>Předvádění na obrazovce (4:3)</PresentationFormat>
  <Paragraphs>256</Paragraphs>
  <Slides>43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Century Gothic</vt:lpstr>
      <vt:lpstr>Verdana</vt:lpstr>
      <vt:lpstr>Wingdings</vt:lpstr>
      <vt:lpstr>Wingdings 2</vt:lpstr>
      <vt:lpstr>Wingdings 3</vt:lpstr>
      <vt:lpstr>Ion</vt:lpstr>
      <vt:lpstr>Procesní úkony Žaloba</vt:lpstr>
      <vt:lpstr>Procesní úkony účastníků</vt:lpstr>
      <vt:lpstr>Pojem procesních úkonů</vt:lpstr>
      <vt:lpstr>Třídění procesních úkonů</vt:lpstr>
      <vt:lpstr>Základní členění</vt:lpstr>
      <vt:lpstr>Procesní úkony účastníků</vt:lpstr>
      <vt:lpstr>Formální náležitosti PÚ</vt:lpstr>
      <vt:lpstr>Obsahové náležitosti PÚ</vt:lpstr>
      <vt:lpstr>Procesní lhůty I</vt:lpstr>
      <vt:lpstr>Procesní lhůty II</vt:lpstr>
      <vt:lpstr>Procesní úkony účastníků</vt:lpstr>
      <vt:lpstr> Žaloba</vt:lpstr>
      <vt:lpstr>Žaloba jako procesní úkon</vt:lpstr>
      <vt:lpstr>Druhy žalob</vt:lpstr>
      <vt:lpstr>Třídění</vt:lpstr>
      <vt:lpstr>Žaloby na plnění</vt:lpstr>
      <vt:lpstr>Určovací žaloby - § 80 OSŘ</vt:lpstr>
      <vt:lpstr>Pravotvorné žaloby</vt:lpstr>
      <vt:lpstr>Náležitosti žaloby</vt:lpstr>
      <vt:lpstr>Přehled</vt:lpstr>
      <vt:lpstr>Označení soudu</vt:lpstr>
      <vt:lpstr>Označení účastníků - FO</vt:lpstr>
      <vt:lpstr>Označení FO - podnikatele</vt:lpstr>
      <vt:lpstr>Označení účastníka - PO</vt:lpstr>
      <vt:lpstr>Označení zástupců</vt:lpstr>
      <vt:lpstr>Označení věci</vt:lpstr>
      <vt:lpstr>Vylíčení rozhodujících skutečností I.</vt:lpstr>
      <vt:lpstr>Vylíčení rozhodujících skutečností II.</vt:lpstr>
      <vt:lpstr>Důkazní návrhy</vt:lpstr>
      <vt:lpstr>Žalobní petit</vt:lpstr>
      <vt:lpstr>Druhy žalobních petitů</vt:lpstr>
      <vt:lpstr>Jednoduchý petit žaloby na plnění</vt:lpstr>
      <vt:lpstr>Eventuální petit</vt:lpstr>
      <vt:lpstr>Alternativní petit</vt:lpstr>
      <vt:lpstr>Alternativa facultas</vt:lpstr>
      <vt:lpstr>Datum, podpis</vt:lpstr>
      <vt:lpstr>Odstraňování vad žaloby</vt:lpstr>
      <vt:lpstr>Další vybrané dispoziční úkony </vt:lpstr>
      <vt:lpstr>Změna žaloby - § 95 OSŘ</vt:lpstr>
      <vt:lpstr>Zpětvzetí žaloby - § 96 OSŘ</vt:lpstr>
      <vt:lpstr>Vzájemná žaloba - § 97 OSŘ</vt:lpstr>
      <vt:lpstr>Soudní smír dle § 99 OSŘ</vt:lpstr>
      <vt:lpstr>    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Žaloba</dc:title>
  <dc:creator>Petr Lavický</dc:creator>
  <cp:lastModifiedBy>Miloslav Hrdlička</cp:lastModifiedBy>
  <cp:revision>87</cp:revision>
  <dcterms:created xsi:type="dcterms:W3CDTF">2013-04-01T15:20:33Z</dcterms:created>
  <dcterms:modified xsi:type="dcterms:W3CDTF">2021-03-05T09:47:45Z</dcterms:modified>
</cp:coreProperties>
</file>