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92" r:id="rId3"/>
    <p:sldId id="257" r:id="rId4"/>
    <p:sldId id="280" r:id="rId5"/>
    <p:sldId id="281" r:id="rId6"/>
    <p:sldId id="313" r:id="rId7"/>
    <p:sldId id="283" r:id="rId8"/>
    <p:sldId id="314" r:id="rId9"/>
    <p:sldId id="315" r:id="rId10"/>
    <p:sldId id="266" r:id="rId11"/>
    <p:sldId id="267" r:id="rId12"/>
    <p:sldId id="268" r:id="rId13"/>
    <p:sldId id="269" r:id="rId14"/>
    <p:sldId id="311" r:id="rId15"/>
    <p:sldId id="310" r:id="rId16"/>
    <p:sldId id="318" r:id="rId17"/>
    <p:sldId id="319" r:id="rId18"/>
    <p:sldId id="320" r:id="rId19"/>
    <p:sldId id="293" r:id="rId20"/>
    <p:sldId id="294" r:id="rId21"/>
    <p:sldId id="301" r:id="rId22"/>
    <p:sldId id="302" r:id="rId23"/>
    <p:sldId id="303" r:id="rId24"/>
    <p:sldId id="304" r:id="rId25"/>
    <p:sldId id="305" r:id="rId26"/>
    <p:sldId id="296" r:id="rId27"/>
    <p:sldId id="316" r:id="rId28"/>
    <p:sldId id="317" r:id="rId29"/>
    <p:sldId id="309" r:id="rId30"/>
    <p:sldId id="312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197383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23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375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31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5351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541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430205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199605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189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642723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250416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659982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15288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454703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091076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478615"/>
      </p:ext>
    </p:extLst>
  </p:cSld>
  <p:clrMapOvr>
    <a:masterClrMapping/>
  </p:clrMapOvr>
  <p:transition>
    <p:newsflash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A6FAF-3879-469C-A93B-D5BE369FD99C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71F30-75C5-486A-9F12-07B71BFA0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8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ransition>
    <p:newsflash/>
    <p:sndAc>
      <p:stSnd>
        <p:snd r:embed="rId18" name="whoosh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Civilní právo procesní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 dne 4. 3. 2015</a:t>
            </a:r>
          </a:p>
          <a:p>
            <a:r>
              <a:rPr lang="cs-CZ" dirty="0" smtClean="0"/>
              <a:t>Petr Lavický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Současné názory na vztah hmotného a procesního práva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Soukromé právo (SP) a CPP jsou dvě relativně </a:t>
            </a:r>
            <a:r>
              <a:rPr lang="cs-CZ" b="1" dirty="0" smtClean="0"/>
              <a:t>samostatná právní odvětví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Vzájemný vztah SP a CPP popisují </a:t>
            </a:r>
            <a:r>
              <a:rPr lang="cs-CZ" b="1" dirty="0" smtClean="0"/>
              <a:t>tři základní názorové proudy</a:t>
            </a:r>
            <a:r>
              <a:rPr lang="cs-CZ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směry </a:t>
            </a:r>
            <a:r>
              <a:rPr lang="cs-CZ" b="1" dirty="0" smtClean="0"/>
              <a:t>nadřazující procesní právo</a:t>
            </a:r>
            <a:r>
              <a:rPr lang="cs-CZ" dirty="0" smtClean="0"/>
              <a:t> právu hmotnému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koncepce </a:t>
            </a:r>
            <a:r>
              <a:rPr lang="cs-CZ" b="1" dirty="0" smtClean="0"/>
              <a:t>nadřazující právo hmotné</a:t>
            </a:r>
            <a:r>
              <a:rPr lang="cs-CZ" dirty="0" smtClean="0"/>
              <a:t> právu procesnímu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koncepce vzájemných </a:t>
            </a:r>
            <a:r>
              <a:rPr lang="cs-CZ" b="1" dirty="0" smtClean="0"/>
              <a:t>funkčních vazeb</a:t>
            </a:r>
            <a:r>
              <a:rPr lang="cs-CZ" dirty="0" smtClean="0"/>
              <a:t> práva hmotného a procesního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Koncepce nadřazující procesní právo právu hmotnému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/>
              <a:t>Hmotné </a:t>
            </a:r>
            <a:r>
              <a:rPr lang="cs-CZ" sz="2800" b="1" dirty="0" smtClean="0"/>
              <a:t>právo</a:t>
            </a:r>
            <a:r>
              <a:rPr lang="cs-CZ" sz="28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je „plán“ či „projekt“, který je však již svou povahou </a:t>
            </a:r>
            <a:r>
              <a:rPr lang="cs-CZ" b="1" dirty="0" smtClean="0"/>
              <a:t>nehotový, neúplný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může se </a:t>
            </a:r>
            <a:r>
              <a:rPr lang="cs-CZ" b="1" dirty="0" smtClean="0"/>
              <a:t>uskutečnit pouze v procesu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Zdůrazňuje se tvořivá složka činnosti soudu: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účelem procesu je </a:t>
            </a:r>
            <a:r>
              <a:rPr lang="cs-CZ" b="1" dirty="0" smtClean="0"/>
              <a:t>tvorba</a:t>
            </a:r>
            <a:r>
              <a:rPr lang="cs-CZ" dirty="0" smtClean="0"/>
              <a:t> práva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Potlačení intelektuální (poznávací) složky činnosti soudu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Koncepce nadřazující hmotné právo právu procesnímu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Zdůrazňují </a:t>
            </a:r>
            <a:r>
              <a:rPr lang="cs-CZ" sz="2800" b="1" smtClean="0"/>
              <a:t>kognitivní</a:t>
            </a:r>
            <a:r>
              <a:rPr lang="cs-CZ" sz="2800" smtClean="0"/>
              <a:t> aspekty procesu: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cílem civilního procesu je poznání existence či neexistence právního vztahu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smtClean="0"/>
              <a:t>Popírají mocenskou povahu soudního rozhodnutí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úprava budoucího chování stran nevyplývá z rozsudku, ale z objektivního práva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právní následky tak nemusí být v rozsudku výslovně stanoveny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Koncepce rovnocenných vzájemných vazeb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sz="2800" dirty="0" smtClean="0"/>
              <a:t>OPH </a:t>
            </a:r>
            <a:r>
              <a:rPr lang="cs-CZ" sz="2800" dirty="0" smtClean="0"/>
              <a:t>(soukromé právo) a </a:t>
            </a:r>
            <a:r>
              <a:rPr lang="cs-CZ" sz="2800" dirty="0" smtClean="0"/>
              <a:t>CPP </a:t>
            </a:r>
          </a:p>
          <a:p>
            <a:pPr lvl="1" eaLnBrk="1" hangingPunct="1"/>
            <a:r>
              <a:rPr lang="cs-CZ" dirty="0" smtClean="0"/>
              <a:t>jsou </a:t>
            </a:r>
            <a:r>
              <a:rPr lang="cs-CZ" b="1" dirty="0" smtClean="0"/>
              <a:t>relativně samostatná a rovnocenná odvětví</a:t>
            </a:r>
          </a:p>
          <a:p>
            <a:pPr lvl="1" eaLnBrk="1" hangingPunct="1"/>
            <a:r>
              <a:rPr lang="cs-CZ" dirty="0" smtClean="0"/>
              <a:t>jejich předmětem jsou dvě odlišné oblasti lidské činnosti</a:t>
            </a:r>
          </a:p>
          <a:p>
            <a:pPr eaLnBrk="1" hangingPunct="1"/>
            <a:r>
              <a:rPr lang="cs-CZ" sz="2800" dirty="0" smtClean="0"/>
              <a:t>Mezi těmito odvětvími existují vzájemné </a:t>
            </a:r>
            <a:r>
              <a:rPr lang="cs-CZ" sz="2800" b="1" dirty="0" smtClean="0"/>
              <a:t>funkční vazby</a:t>
            </a:r>
            <a:r>
              <a:rPr lang="cs-CZ" sz="2800" dirty="0" smtClean="0"/>
              <a:t>, vyplývající z jejich vzájemné podmíněnosti:</a:t>
            </a:r>
          </a:p>
          <a:p>
            <a:pPr lvl="1" eaLnBrk="1" hangingPunct="1"/>
            <a:r>
              <a:rPr lang="cs-CZ" dirty="0" smtClean="0"/>
              <a:t>existence CPP je odůvodněna </a:t>
            </a:r>
            <a:r>
              <a:rPr lang="cs-CZ" b="1" dirty="0" smtClean="0"/>
              <a:t>poskytováním ochrany</a:t>
            </a:r>
            <a:r>
              <a:rPr lang="cs-CZ" dirty="0" smtClean="0"/>
              <a:t> hmotným subjektivním právům</a:t>
            </a:r>
          </a:p>
          <a:p>
            <a:pPr lvl="1" eaLnBrk="1" hangingPunct="1"/>
            <a:r>
              <a:rPr lang="cs-CZ" dirty="0" smtClean="0"/>
              <a:t>existence OPH není možná bez </a:t>
            </a:r>
            <a:r>
              <a:rPr lang="cs-CZ" b="1" dirty="0" smtClean="0"/>
              <a:t>mocenského donucujícího působení CPP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7772400" cy="1362456"/>
          </a:xfrm>
        </p:spPr>
        <p:txBody>
          <a:bodyPr/>
          <a:lstStyle/>
          <a:p>
            <a:r>
              <a:rPr lang="cs-CZ" dirty="0"/>
              <a:t>Kriterium třídění hmotného a procesního práva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4221088"/>
            <a:ext cx="7772400" cy="1509712"/>
          </a:xfrm>
        </p:spPr>
        <p:txBody>
          <a:bodyPr/>
          <a:lstStyle/>
          <a:p>
            <a:r>
              <a:rPr lang="cs-CZ" dirty="0" smtClean="0"/>
              <a:t>Část II.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kritérium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Povaha právního předpisu</a:t>
            </a:r>
          </a:p>
          <a:p>
            <a:pPr lvl="1"/>
            <a:r>
              <a:rPr lang="cs-CZ" dirty="0" smtClean="0"/>
              <a:t>všechna pravidla </a:t>
            </a:r>
            <a:r>
              <a:rPr lang="cs-CZ" dirty="0" smtClean="0"/>
              <a:t>obsažená v OZ jsou </a:t>
            </a:r>
            <a:r>
              <a:rPr lang="cs-CZ" dirty="0" smtClean="0"/>
              <a:t>hmotněprávní</a:t>
            </a:r>
            <a:endParaRPr lang="cs-CZ" dirty="0" smtClean="0"/>
          </a:p>
          <a:p>
            <a:pPr lvl="1"/>
            <a:r>
              <a:rPr lang="cs-CZ" dirty="0"/>
              <a:t>všechna pravidla </a:t>
            </a:r>
            <a:r>
              <a:rPr lang="cs-CZ" dirty="0" smtClean="0"/>
              <a:t>v OSŘ jsou </a:t>
            </a:r>
            <a:r>
              <a:rPr lang="cs-CZ" dirty="0" smtClean="0"/>
              <a:t>procesní</a:t>
            </a:r>
            <a:endParaRPr lang="cs-CZ" dirty="0" smtClean="0"/>
          </a:p>
          <a:p>
            <a:r>
              <a:rPr lang="cs-CZ" dirty="0" smtClean="0"/>
              <a:t>Obecně </a:t>
            </a:r>
            <a:r>
              <a:rPr lang="cs-CZ" b="1" dirty="0" smtClean="0"/>
              <a:t>odmítnuto</a:t>
            </a:r>
          </a:p>
          <a:p>
            <a:pPr lvl="1"/>
            <a:r>
              <a:rPr lang="cs-CZ" dirty="0" smtClean="0"/>
              <a:t>i hmotněprávní předpis může obsahovat procesní pravidla</a:t>
            </a:r>
          </a:p>
          <a:p>
            <a:pPr lvl="1"/>
            <a:r>
              <a:rPr lang="cs-CZ" dirty="0" smtClean="0"/>
              <a:t>u některých předpisů nelze určit jejich povahu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Obsahové kritérium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Předmět právního regulování </a:t>
            </a:r>
            <a:r>
              <a:rPr lang="cs-CZ" dirty="0" smtClean="0"/>
              <a:t>– lidské chování</a:t>
            </a:r>
          </a:p>
          <a:p>
            <a:r>
              <a:rPr lang="cs-CZ" dirty="0" smtClean="0"/>
              <a:t>Hmotné právo</a:t>
            </a:r>
          </a:p>
          <a:p>
            <a:pPr lvl="1"/>
            <a:r>
              <a:rPr lang="cs-CZ" dirty="0" smtClean="0"/>
              <a:t>normy upravující lidské chování v životních oblastech, v nichž právní subjekty vystupují přímo, bez prostřednictví soudních orgánů</a:t>
            </a:r>
          </a:p>
          <a:p>
            <a:pPr lvl="1"/>
            <a:r>
              <a:rPr lang="cs-CZ" dirty="0" smtClean="0"/>
              <a:t>vztahy mezi FO a PO, jejich vzájemná </a:t>
            </a:r>
            <a:r>
              <a:rPr lang="cs-CZ" dirty="0" smtClean="0"/>
              <a:t>práva </a:t>
            </a:r>
            <a:r>
              <a:rPr lang="cs-CZ" dirty="0" smtClean="0"/>
              <a:t>a povinnosti</a:t>
            </a:r>
          </a:p>
          <a:p>
            <a:r>
              <a:rPr lang="cs-CZ" dirty="0" smtClean="0"/>
              <a:t>Procesní právo</a:t>
            </a:r>
          </a:p>
          <a:p>
            <a:pPr lvl="1"/>
            <a:r>
              <a:rPr lang="cs-CZ" dirty="0" smtClean="0"/>
              <a:t>normy regulující lidské chování v řízení zaměřeném na poskytování soudní ochrany před soudními orgány</a:t>
            </a:r>
          </a:p>
          <a:p>
            <a:pPr lvl="1"/>
            <a:r>
              <a:rPr lang="cs-CZ" dirty="0" smtClean="0"/>
              <a:t>způsob uplatnění, ochrany a vynucení splnění subjektivních práv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1 - § 13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Každý, kdo se domáhá právní ochrany, může důvodně očekávat, že jeho právní případ bude rozhodnut obdobně jako jiný právní případ, který již byl rozhodnut a který se s jeho právním případem shoduje v podstatných znacích; byl-li právní případ rozhodnut jinak, má každý, kdo se domáhá právní ochrany, právo na přesvědčivé vysvětlení důvodu této odchylky.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2 - § 1040 a § 1041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§ 1040 odst. 1: Kdo věc neprávem zadržuje, může být vlastníkem žalován, aby ji vydal.</a:t>
            </a:r>
          </a:p>
          <a:p>
            <a:endParaRPr lang="cs-CZ" dirty="0" smtClean="0"/>
          </a:p>
          <a:p>
            <a:r>
              <a:rPr lang="cs-CZ" dirty="0" smtClean="0"/>
              <a:t>§ 1041 odst. 1: Kdo se domáhá, aby mu věc byla vydána, musí ji popsat takovými znaky, kterými se rozeznává od jiných věcí téhož druhu.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civilního práva procesního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III.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diferenciace hmotného a procesního práva</a:t>
            </a:r>
          </a:p>
          <a:p>
            <a:endParaRPr lang="cs-CZ" dirty="0" smtClean="0"/>
          </a:p>
          <a:p>
            <a:r>
              <a:rPr lang="cs-CZ" dirty="0" smtClean="0"/>
              <a:t>Kritérium třídění hmotného a procesního práva</a:t>
            </a:r>
          </a:p>
          <a:p>
            <a:endParaRPr lang="cs-CZ" dirty="0" smtClean="0"/>
          </a:p>
          <a:p>
            <a:r>
              <a:rPr lang="cs-CZ" dirty="0" smtClean="0"/>
              <a:t>Prameny civilního práva procesního</a:t>
            </a:r>
          </a:p>
          <a:p>
            <a:endParaRPr lang="cs-CZ" dirty="0" smtClean="0"/>
          </a:p>
          <a:p>
            <a:r>
              <a:rPr lang="cs-CZ" dirty="0" smtClean="0"/>
              <a:t>Interpretace procesních předpisů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Mezinárodní prameny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Úmluva o ochraně lidských práv a základních svobod (č. 209/1992 Sb.)</a:t>
            </a:r>
          </a:p>
          <a:p>
            <a:pPr lvl="1" eaLnBrk="1" hangingPunct="1"/>
            <a:r>
              <a:rPr lang="cs-CZ" smtClean="0"/>
              <a:t>zejm. čl. 6 odst. 1 upravující </a:t>
            </a:r>
            <a:r>
              <a:rPr lang="cs-CZ" b="1" smtClean="0"/>
              <a:t>právo na spravedlivý proces</a:t>
            </a:r>
          </a:p>
          <a:p>
            <a:pPr lvl="1" eaLnBrk="1" hangingPunct="1"/>
            <a:r>
              <a:rPr lang="cs-CZ" smtClean="0"/>
              <a:t>stěžejní význam judikatury Evropského soudu pro lidská práva</a:t>
            </a:r>
          </a:p>
          <a:p>
            <a:pPr eaLnBrk="1" hangingPunct="1"/>
            <a:r>
              <a:rPr lang="cs-CZ" smtClean="0"/>
              <a:t>Mezinárodní pakt o občanských a politických právech (č. 120/1976 Sb., zejm. čl. 14 odst. 1)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Ústavní prameny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Ústava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ejm</a:t>
            </a:r>
            <a:r>
              <a:rPr lang="cs-CZ" dirty="0"/>
              <a:t>. hlava čtvrtá</a:t>
            </a:r>
          </a:p>
          <a:p>
            <a:r>
              <a:rPr lang="cs-CZ" dirty="0"/>
              <a:t>Listina základních práv a svobod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ejm</a:t>
            </a:r>
            <a:r>
              <a:rPr lang="cs-CZ" dirty="0"/>
              <a:t>. hlava pátá</a:t>
            </a:r>
          </a:p>
          <a:p>
            <a:r>
              <a:rPr lang="cs-CZ" dirty="0"/>
              <a:t>Ústavní principy (např. princip proporcionality)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Zákony upravující jednotlivé druhy civilního procesu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99/1963 Sb., občanský soudní řád</a:t>
            </a:r>
          </a:p>
          <a:p>
            <a:r>
              <a:rPr lang="cs-CZ" dirty="0" smtClean="0"/>
              <a:t>Zákon č. 292/2013 Sb., o zvláštních řízeních soudních</a:t>
            </a:r>
          </a:p>
          <a:p>
            <a:r>
              <a:rPr lang="cs-CZ" dirty="0" smtClean="0"/>
              <a:t>Zákon č. 304/2013 Sb., o veřejných rejstřících PO a FO</a:t>
            </a:r>
          </a:p>
          <a:p>
            <a:r>
              <a:rPr lang="cs-CZ" dirty="0" smtClean="0"/>
              <a:t>Zákon č. 120/2001 Sb., o soudních exekutorech a exekuční činnosti (exekuční řád)</a:t>
            </a:r>
          </a:p>
          <a:p>
            <a:r>
              <a:rPr lang="cs-CZ" dirty="0" smtClean="0"/>
              <a:t>Zákon č. 182/2006 Sb., insolvenční zákon</a:t>
            </a:r>
          </a:p>
          <a:p>
            <a:r>
              <a:rPr lang="cs-CZ" dirty="0" smtClean="0"/>
              <a:t>Zákon </a:t>
            </a:r>
            <a:r>
              <a:rPr lang="cs-CZ" dirty="0"/>
              <a:t>č. 216/1994 Sb., o rozhodčím řízení a o výkonu rozhodčích nálezů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Zákony týkající se organizace justice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Zákon č. 6/2002 Sb., o soudech a soudcích</a:t>
            </a:r>
          </a:p>
          <a:p>
            <a:r>
              <a:rPr lang="cs-CZ"/>
              <a:t>Zákon č. 7/2002 Sb., o řízení ve věcech soudců a státních zástupců</a:t>
            </a:r>
          </a:p>
          <a:p>
            <a:r>
              <a:rPr lang="cs-CZ"/>
              <a:t>Zákon č. 358/1992 Sb., o notářích a jejich činnosti (notářský řád)</a:t>
            </a:r>
          </a:p>
          <a:p>
            <a:r>
              <a:rPr lang="cs-CZ"/>
              <a:t>Zákon č. 189/1994 Sb., o vyšších soudních úřednících</a:t>
            </a:r>
          </a:p>
          <a:p>
            <a:r>
              <a:rPr lang="cs-CZ"/>
              <a:t>Zákon č. 85/1996 Sb., o advokacii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whoosh.wav"/>
          </p:stSnd>
        </p:sndAc>
      </p:transition>
    </mc:Choice>
    <mc:Fallback xmlns="">
      <p:transition spd="slow">
        <p:checker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významné zákony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cs-CZ" sz="2800" dirty="0"/>
              <a:t>Zákon č. </a:t>
            </a:r>
            <a:r>
              <a:rPr lang="cs-CZ" sz="2800" dirty="0" smtClean="0"/>
              <a:t>91/2012 </a:t>
            </a:r>
            <a:r>
              <a:rPr lang="cs-CZ" sz="2800" dirty="0"/>
              <a:t>Sb., o mezinárodním právu </a:t>
            </a:r>
            <a:r>
              <a:rPr lang="cs-CZ" sz="2800" dirty="0" smtClean="0"/>
              <a:t>soukromém</a:t>
            </a: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Zákon č. 36/1967 Sb., o znalcích a tlumočnících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Zákon č. 549/1991 Sb., o soudních poplatcích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Zákon č. 119/2001 Sb., kterým se stanoví pravidla pro případy souběžně probíhajících výkonů rozhodnutí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Zákon č. 131/2002 Sb., o rozhodování některých kompetenčních sporů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Zákon č. 629/2004 Sb., o zajištění právní pomoci v </a:t>
            </a:r>
            <a:r>
              <a:rPr lang="cs-CZ" sz="2800" dirty="0" err="1"/>
              <a:t>přeshraničních</a:t>
            </a:r>
            <a:r>
              <a:rPr lang="cs-CZ" sz="2800" dirty="0"/>
              <a:t> sporech v rámci Evropské unie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Podzákonné předpisy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Vyhláška č. 37/1992 Sb., o jednacím řádu pro okresní a krajské soudy</a:t>
            </a:r>
          </a:p>
          <a:p>
            <a:r>
              <a:rPr lang="cs-CZ"/>
              <a:t>[kancelářský řád je pouhou instrukcí ministerstva spravedlnosti – č. 505/2001]</a:t>
            </a:r>
          </a:p>
          <a:p>
            <a:r>
              <a:rPr lang="cs-CZ"/>
              <a:t>Řada dalších nařízení či vyhlášek upravujících jednotlivé dílčí otázky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Právo EU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Primární právo</a:t>
            </a:r>
          </a:p>
          <a:p>
            <a:pPr lvl="1" eaLnBrk="1" hangingPunct="1"/>
            <a:r>
              <a:rPr lang="cs-CZ" dirty="0" smtClean="0"/>
              <a:t>je přímo aplikovatelné a soud je jím vázán stejně jako zákonem</a:t>
            </a:r>
          </a:p>
          <a:p>
            <a:pPr lvl="1" eaLnBrk="1" hangingPunct="1"/>
            <a:r>
              <a:rPr lang="cs-CZ" dirty="0" smtClean="0"/>
              <a:t>např. úprava předběžné otázky v čl. </a:t>
            </a:r>
            <a:r>
              <a:rPr lang="cs-CZ" dirty="0" smtClean="0"/>
              <a:t>267 </a:t>
            </a:r>
            <a:r>
              <a:rPr lang="cs-CZ" dirty="0" smtClean="0"/>
              <a:t>Smlouvy o </a:t>
            </a:r>
            <a:r>
              <a:rPr lang="cs-CZ" dirty="0" smtClean="0"/>
              <a:t>fungování EU</a:t>
            </a:r>
            <a:endParaRPr lang="cs-CZ" dirty="0" smtClean="0"/>
          </a:p>
          <a:p>
            <a:pPr eaLnBrk="1" hangingPunct="1"/>
            <a:r>
              <a:rPr lang="cs-CZ" b="1" dirty="0" smtClean="0"/>
              <a:t>Sekundární právo</a:t>
            </a:r>
          </a:p>
          <a:p>
            <a:pPr lvl="1" eaLnBrk="1" hangingPunct="1"/>
            <a:r>
              <a:rPr lang="cs-CZ" dirty="0" smtClean="0"/>
              <a:t>v civilním procesu jde o nařízení; ta jsou přímo závazná a mají přednost před zákonem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Nařízení I.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dirty="0" smtClean="0"/>
              <a:t>Nařízení č</a:t>
            </a:r>
            <a:r>
              <a:rPr lang="cs-CZ" sz="2000" dirty="0"/>
              <a:t>. 1346/2000, o </a:t>
            </a:r>
            <a:r>
              <a:rPr lang="cs-CZ" sz="2000" b="1" dirty="0"/>
              <a:t>insolvenčních řízeních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Nařízení č</a:t>
            </a:r>
            <a:r>
              <a:rPr lang="cs-CZ" sz="2000" dirty="0"/>
              <a:t>. 2201/2003, </a:t>
            </a:r>
            <a:r>
              <a:rPr lang="cs-CZ" sz="2000" dirty="0" smtClean="0"/>
              <a:t>o </a:t>
            </a:r>
            <a:r>
              <a:rPr lang="cs-CZ" sz="2000" b="1" dirty="0" smtClean="0"/>
              <a:t>příslušnosti a uznávání a výkonu rozhodnutí</a:t>
            </a:r>
            <a:r>
              <a:rPr lang="cs-CZ" sz="2000" dirty="0" smtClean="0"/>
              <a:t> ve věcech manželských a ve věcech rodičovské zodpovědnosti (</a:t>
            </a:r>
            <a:r>
              <a:rPr lang="cs-CZ" sz="2000" dirty="0"/>
              <a:t>tzv. Brusel II. bis)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Nařízení č</a:t>
            </a:r>
            <a:r>
              <a:rPr lang="cs-CZ" sz="2000" dirty="0"/>
              <a:t>. </a:t>
            </a:r>
            <a:r>
              <a:rPr lang="cs-CZ" sz="2000" dirty="0" smtClean="0"/>
              <a:t>1393/2007, </a:t>
            </a:r>
            <a:r>
              <a:rPr lang="cs-CZ" sz="2000" b="1" dirty="0" smtClean="0"/>
              <a:t>o doručování </a:t>
            </a:r>
            <a:r>
              <a:rPr lang="cs-CZ" sz="2000" dirty="0" smtClean="0"/>
              <a:t>soudních a mimosoudních písemností ve věcech občanských a obchodních v členských státech 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 smtClean="0"/>
              <a:t>Nařízení č</a:t>
            </a:r>
            <a:r>
              <a:rPr lang="cs-CZ" sz="2000" dirty="0"/>
              <a:t>. </a:t>
            </a:r>
            <a:r>
              <a:rPr lang="cs-CZ" sz="2000" dirty="0" smtClean="0"/>
              <a:t>1215/2012</a:t>
            </a:r>
            <a:r>
              <a:rPr lang="cs-CZ" sz="2000" b="1" dirty="0" smtClean="0"/>
              <a:t>, o příslušnosti a uznávání a výkonu</a:t>
            </a:r>
            <a:r>
              <a:rPr lang="cs-CZ" sz="2000" dirty="0" smtClean="0"/>
              <a:t> soudních rozhodnutí v občanských a obchodních věcech</a:t>
            </a:r>
            <a:endParaRPr 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Nařízení II.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sz="2600" dirty="0" smtClean="0"/>
              <a:t>Nařízení č</a:t>
            </a:r>
            <a:r>
              <a:rPr lang="cs-CZ" sz="2600" dirty="0"/>
              <a:t>. 1206/2001, o spolupráci soudů členských států při </a:t>
            </a:r>
            <a:r>
              <a:rPr lang="cs-CZ" sz="2600" b="1" dirty="0"/>
              <a:t>dokazování</a:t>
            </a:r>
            <a:r>
              <a:rPr lang="cs-CZ" sz="2600" dirty="0"/>
              <a:t> v občanskoprávních a obchodněprávních řízeních</a:t>
            </a:r>
          </a:p>
          <a:p>
            <a:pPr>
              <a:lnSpc>
                <a:spcPct val="80000"/>
              </a:lnSpc>
            </a:pPr>
            <a:r>
              <a:rPr lang="cs-CZ" sz="2600" dirty="0" smtClean="0"/>
              <a:t>Nařízení č</a:t>
            </a:r>
            <a:r>
              <a:rPr lang="cs-CZ" sz="2600" dirty="0"/>
              <a:t>. 743/2002, o založení obecného rámce pro činnosti Společenství usnadňující justiční </a:t>
            </a:r>
            <a:r>
              <a:rPr lang="cs-CZ" sz="2600" b="1" dirty="0"/>
              <a:t>spolupráci</a:t>
            </a:r>
            <a:r>
              <a:rPr lang="cs-CZ" sz="2600" dirty="0"/>
              <a:t> v civilních věcech</a:t>
            </a:r>
          </a:p>
          <a:p>
            <a:pPr>
              <a:lnSpc>
                <a:spcPct val="80000"/>
              </a:lnSpc>
            </a:pPr>
            <a:r>
              <a:rPr lang="cs-CZ" sz="2600" dirty="0" smtClean="0"/>
              <a:t>Nařízení č</a:t>
            </a:r>
            <a:r>
              <a:rPr lang="cs-CZ" sz="2600" dirty="0"/>
              <a:t>. 805/2004, </a:t>
            </a:r>
            <a:r>
              <a:rPr lang="cs-CZ" sz="2600" dirty="0" smtClean="0"/>
              <a:t>kterým se zavádí </a:t>
            </a:r>
            <a:r>
              <a:rPr lang="cs-CZ" sz="2600" b="1" dirty="0" smtClean="0"/>
              <a:t>evropský exekuční titul</a:t>
            </a:r>
            <a:r>
              <a:rPr lang="cs-CZ" sz="2600" dirty="0" smtClean="0"/>
              <a:t> pro </a:t>
            </a:r>
            <a:r>
              <a:rPr lang="cs-CZ" sz="2600" dirty="0"/>
              <a:t>nesporné </a:t>
            </a:r>
            <a:r>
              <a:rPr lang="cs-CZ" sz="2600" dirty="0" smtClean="0"/>
              <a:t>nároky</a:t>
            </a: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 smtClean="0"/>
              <a:t>Nařízení č</a:t>
            </a:r>
            <a:r>
              <a:rPr lang="cs-CZ" sz="2600" dirty="0"/>
              <a:t>. </a:t>
            </a:r>
            <a:r>
              <a:rPr lang="cs-CZ" sz="2600" dirty="0" smtClean="0"/>
              <a:t>1896/2006, </a:t>
            </a:r>
            <a:r>
              <a:rPr lang="cs-CZ" sz="2600" dirty="0"/>
              <a:t>kterým se zavádí řízení o </a:t>
            </a:r>
            <a:r>
              <a:rPr lang="cs-CZ" sz="2600" b="1" dirty="0"/>
              <a:t>evropském platebním rozkazu </a:t>
            </a:r>
            <a:endParaRPr lang="cs-CZ" sz="2600" b="1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Nařízení č. 861/2007, kterým se zavádí evropské řízení o </a:t>
            </a:r>
            <a:r>
              <a:rPr lang="cs-CZ" sz="2600" b="1" dirty="0" smtClean="0"/>
              <a:t>drobných nárocích</a:t>
            </a:r>
            <a:endParaRPr lang="cs-CZ" sz="2600" b="1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procesních předpisů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IV.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08920"/>
            <a:ext cx="7772400" cy="1362456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Vývoj diferenciace hmotného a procesního práva</a:t>
            </a:r>
          </a:p>
        </p:txBody>
      </p:sp>
      <p:sp>
        <p:nvSpPr>
          <p:cNvPr id="39938" name="Zástupný symbol pro text 3"/>
          <p:cNvSpPr>
            <a:spLocks noGrp="1"/>
          </p:cNvSpPr>
          <p:nvPr>
            <p:ph type="body" idx="1"/>
          </p:nvPr>
        </p:nvSpPr>
        <p:spPr>
          <a:xfrm>
            <a:off x="539552" y="4221088"/>
            <a:ext cx="7772400" cy="1509713"/>
          </a:xfrm>
        </p:spPr>
        <p:txBody>
          <a:bodyPr/>
          <a:lstStyle/>
          <a:p>
            <a:pPr eaLnBrk="1" hangingPunct="1"/>
            <a:r>
              <a:rPr lang="cs-CZ" dirty="0" smtClean="0"/>
              <a:t>Část 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K některým interpretačním metodám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Důraz na výklad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ústavně konformní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teleologický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Jazykový výklad je jenom prvotním přiblížením se obsahu právní normy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Počátky teorie procesního práva</a:t>
            </a:r>
            <a:endParaRPr lang="cs-CZ" sz="40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Počátky vzniku teorie procesního práva jsou spojeny s </a:t>
            </a:r>
            <a:r>
              <a:rPr lang="cs-CZ" sz="2800" b="1" dirty="0" smtClean="0"/>
              <a:t>C. F. </a:t>
            </a:r>
            <a:r>
              <a:rPr lang="cs-CZ" sz="2800" b="1" dirty="0" err="1" smtClean="0"/>
              <a:t>von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Savignym</a:t>
            </a:r>
            <a:r>
              <a:rPr lang="cs-CZ" sz="2800" b="1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pol</a:t>
            </a:r>
            <a:r>
              <a:rPr lang="cs-CZ" sz="2800" dirty="0" smtClean="0"/>
              <a:t>. 19. stol.)</a:t>
            </a:r>
            <a:endParaRPr lang="cs-CZ" sz="2800" b="1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Snažil se přizpůsobit římské právo moderní době (tzv. </a:t>
            </a:r>
            <a:r>
              <a:rPr lang="cs-CZ" sz="2800" dirty="0" err="1" smtClean="0"/>
              <a:t>historickoprávní</a:t>
            </a:r>
            <a:r>
              <a:rPr lang="cs-CZ" sz="2800" dirty="0" smtClean="0"/>
              <a:t> škola)</a:t>
            </a:r>
          </a:p>
          <a:p>
            <a:pPr>
              <a:lnSpc>
                <a:spcPct val="90000"/>
              </a:lnSpc>
            </a:pPr>
            <a:r>
              <a:rPr lang="cs-CZ" sz="2800" b="1" dirty="0" smtClean="0"/>
              <a:t>Procesní </a:t>
            </a:r>
            <a:r>
              <a:rPr lang="cs-CZ" sz="2800" b="1" dirty="0"/>
              <a:t>právo </a:t>
            </a:r>
            <a:r>
              <a:rPr lang="cs-CZ" sz="2800" b="1" dirty="0" smtClean="0"/>
              <a:t>je ještě </a:t>
            </a:r>
            <a:r>
              <a:rPr lang="cs-CZ" sz="2800" b="1" dirty="0"/>
              <a:t>zcela pohlceno právem hmotným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Hmotněprávní pojetí se promítá kupř. do</a:t>
            </a:r>
            <a:endParaRPr lang="cs-CZ" sz="2800" dirty="0"/>
          </a:p>
          <a:p>
            <a:pPr lvl="1">
              <a:lnSpc>
                <a:spcPct val="90000"/>
              </a:lnSpc>
            </a:pPr>
            <a:r>
              <a:rPr lang="cs-CZ" dirty="0" smtClean="0"/>
              <a:t>žaloby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předmětu sporu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procesních podmínek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atd.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Učení o právním </a:t>
            </a:r>
            <a:r>
              <a:rPr lang="cs-CZ" dirty="0" smtClean="0"/>
              <a:t>nároku (dualistická teorie)</a:t>
            </a:r>
            <a:endParaRPr lang="cs-CZ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dirty="0" smtClean="0"/>
              <a:t>B. </a:t>
            </a:r>
            <a:r>
              <a:rPr lang="cs-CZ" sz="2800" b="1" dirty="0" err="1" smtClean="0"/>
              <a:t>Windscheid</a:t>
            </a:r>
            <a:r>
              <a:rPr lang="cs-CZ" sz="2800" dirty="0" smtClean="0"/>
              <a:t> rozlišil 2 složky žalobního práva</a:t>
            </a:r>
          </a:p>
          <a:p>
            <a:pPr lvl="1"/>
            <a:r>
              <a:rPr lang="cs-CZ" dirty="0" smtClean="0"/>
              <a:t>materiální</a:t>
            </a:r>
          </a:p>
          <a:p>
            <a:pPr lvl="1"/>
            <a:r>
              <a:rPr lang="cs-CZ" dirty="0" smtClean="0"/>
              <a:t>procesní</a:t>
            </a:r>
          </a:p>
          <a:p>
            <a:r>
              <a:rPr lang="cs-CZ" sz="2800" dirty="0" smtClean="0"/>
              <a:t>Materiální složka</a:t>
            </a:r>
          </a:p>
          <a:p>
            <a:pPr lvl="1"/>
            <a:r>
              <a:rPr lang="cs-CZ" dirty="0" smtClean="0"/>
              <a:t>právní nárok plynoucí ze subjektivního hmotného práva</a:t>
            </a:r>
          </a:p>
          <a:p>
            <a:pPr lvl="1"/>
            <a:r>
              <a:rPr lang="cs-CZ" dirty="0" smtClean="0"/>
              <a:t>soukromoprávní povaha</a:t>
            </a:r>
          </a:p>
          <a:p>
            <a:r>
              <a:rPr lang="cs-CZ" sz="2800" dirty="0" smtClean="0"/>
              <a:t>Procesní složka</a:t>
            </a:r>
          </a:p>
          <a:p>
            <a:pPr lvl="1"/>
            <a:r>
              <a:rPr lang="cs-CZ" dirty="0" smtClean="0"/>
              <a:t>veřejnoprávní nárok na soudní ochranu</a:t>
            </a:r>
          </a:p>
          <a:p>
            <a:pPr lvl="1"/>
            <a:r>
              <a:rPr lang="cs-CZ" dirty="0" smtClean="0"/>
              <a:t>předpokladem jeho vzniku je ale existence materiálního nároku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Teorie abstraktního žalobního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O. </a:t>
            </a:r>
            <a:r>
              <a:rPr lang="cs-CZ" b="1" dirty="0" err="1" smtClean="0"/>
              <a:t>Bülow</a:t>
            </a:r>
            <a:r>
              <a:rPr lang="cs-CZ" b="1" dirty="0" smtClean="0"/>
              <a:t>, K. H. </a:t>
            </a:r>
            <a:r>
              <a:rPr lang="cs-CZ" b="1" dirty="0" err="1" smtClean="0"/>
              <a:t>Degenkolb</a:t>
            </a:r>
            <a:endParaRPr lang="cs-CZ" b="1" dirty="0" smtClean="0"/>
          </a:p>
          <a:p>
            <a:r>
              <a:rPr lang="cs-CZ" dirty="0" smtClean="0"/>
              <a:t>Odpoutává se zcela od </a:t>
            </a:r>
            <a:r>
              <a:rPr lang="cs-CZ" dirty="0" err="1" smtClean="0"/>
              <a:t>hmotněprávního</a:t>
            </a:r>
            <a:r>
              <a:rPr lang="cs-CZ" dirty="0" smtClean="0"/>
              <a:t> pojetí žalobního práva</a:t>
            </a:r>
          </a:p>
          <a:p>
            <a:r>
              <a:rPr lang="cs-CZ" dirty="0" smtClean="0"/>
              <a:t>Žalobní právo je</a:t>
            </a:r>
          </a:p>
          <a:p>
            <a:pPr lvl="1"/>
            <a:r>
              <a:rPr lang="cs-CZ" dirty="0" smtClean="0"/>
              <a:t>veřejnoprávní povahy</a:t>
            </a:r>
          </a:p>
          <a:p>
            <a:pPr lvl="1"/>
            <a:r>
              <a:rPr lang="cs-CZ" dirty="0" smtClean="0"/>
              <a:t>právo na poskytnutí ochrany státem</a:t>
            </a:r>
          </a:p>
          <a:p>
            <a:pPr lvl="1"/>
            <a:r>
              <a:rPr lang="cs-CZ" b="1" dirty="0" smtClean="0"/>
              <a:t>nezávislé</a:t>
            </a:r>
            <a:r>
              <a:rPr lang="cs-CZ" dirty="0" smtClean="0"/>
              <a:t> na existenci hmotného práva</a:t>
            </a:r>
          </a:p>
          <a:p>
            <a:r>
              <a:rPr lang="cs-CZ" dirty="0" smtClean="0"/>
              <a:t>Nejednotně řešeno, vůči komu žalobní právo směřuje (stát, soud, soudce, žalovaný)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Nárok </a:t>
            </a:r>
            <a:r>
              <a:rPr lang="cs-CZ" sz="4000" dirty="0"/>
              <a:t>na právní ochranu </a:t>
            </a:r>
            <a:r>
              <a:rPr lang="cs-CZ" sz="4000" dirty="0" smtClean="0"/>
              <a:t>(konkrétní žalobní právo)</a:t>
            </a:r>
            <a:endParaRPr lang="cs-CZ" sz="4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b="1" dirty="0"/>
              <a:t>A. </a:t>
            </a:r>
            <a:r>
              <a:rPr lang="cs-CZ" sz="2800" b="1" dirty="0" err="1"/>
              <a:t>Wach</a:t>
            </a:r>
            <a:r>
              <a:rPr lang="cs-CZ" sz="2800" b="1" dirty="0"/>
              <a:t>, K. </a:t>
            </a:r>
            <a:r>
              <a:rPr lang="cs-CZ" sz="2800" b="1" dirty="0" err="1"/>
              <a:t>Hellwig</a:t>
            </a:r>
            <a:endParaRPr lang="cs-CZ" sz="2800" b="1" dirty="0"/>
          </a:p>
          <a:p>
            <a:r>
              <a:rPr lang="cs-CZ" sz="2800" dirty="0"/>
              <a:t>Žalobce se obrací na soud s žádostí o vydání </a:t>
            </a:r>
            <a:r>
              <a:rPr lang="cs-CZ" sz="2800" b="1" dirty="0"/>
              <a:t>příznivého</a:t>
            </a:r>
            <a:r>
              <a:rPr lang="cs-CZ" sz="2800" dirty="0"/>
              <a:t> meritorního rozhodnutí</a:t>
            </a:r>
          </a:p>
          <a:p>
            <a:r>
              <a:rPr lang="cs-CZ" sz="2800" dirty="0"/>
              <a:t>Nárok na právní ochranu  </a:t>
            </a:r>
            <a:r>
              <a:rPr lang="cs-CZ" sz="2800" i="1" dirty="0"/>
              <a:t>(</a:t>
            </a:r>
            <a:r>
              <a:rPr lang="cs-CZ" sz="2800" i="1" dirty="0" err="1"/>
              <a:t>Rechtsschutzanspruch</a:t>
            </a:r>
            <a:r>
              <a:rPr lang="cs-CZ" sz="2800" i="1" dirty="0"/>
              <a:t>)</a:t>
            </a:r>
          </a:p>
          <a:p>
            <a:pPr lvl="1"/>
            <a:r>
              <a:rPr lang="cs-CZ" dirty="0"/>
              <a:t>přísluší žalobci, je-li žaloba důvodná</a:t>
            </a:r>
          </a:p>
          <a:p>
            <a:pPr lvl="1"/>
            <a:r>
              <a:rPr lang="cs-CZ" dirty="0"/>
              <a:t>přísluší žalovanému, je-li žaloba nedůvodná</a:t>
            </a:r>
          </a:p>
          <a:p>
            <a:r>
              <a:rPr lang="cs-CZ" sz="2800" dirty="0"/>
              <a:t>Předpoklady vzniku nároku na právní ochranu byly </a:t>
            </a:r>
          </a:p>
          <a:p>
            <a:pPr lvl="1"/>
            <a:r>
              <a:rPr lang="cs-CZ" dirty="0"/>
              <a:t>procesní (např. pravomoc soud)</a:t>
            </a:r>
          </a:p>
          <a:p>
            <a:pPr lvl="1"/>
            <a:r>
              <a:rPr lang="cs-CZ" dirty="0"/>
              <a:t>materiální (subjektivní hmotněprávní nárok)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Konečná fáze diferenciace hmotného a procesního práva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 smtClean="0"/>
              <a:t>Úplné osamostatnění</a:t>
            </a:r>
            <a:r>
              <a:rPr lang="cs-CZ" dirty="0" smtClean="0"/>
              <a:t> civilního práva procesního</a:t>
            </a:r>
          </a:p>
          <a:p>
            <a:pPr lvl="1" eaLnBrk="1" hangingPunct="1"/>
            <a:r>
              <a:rPr lang="cs-CZ" dirty="0" smtClean="0"/>
              <a:t>ochrana subjektivního práva se stává funkcí právního odvětví – civilního práva procesního</a:t>
            </a:r>
          </a:p>
          <a:p>
            <a:pPr eaLnBrk="1" hangingPunct="1"/>
            <a:r>
              <a:rPr lang="cs-CZ" dirty="0" smtClean="0"/>
              <a:t>Procesní normy, instituty, pojmy a zásady </a:t>
            </a:r>
          </a:p>
          <a:p>
            <a:pPr lvl="1" eaLnBrk="1" hangingPunct="1"/>
            <a:r>
              <a:rPr lang="cs-CZ" dirty="0" smtClean="0"/>
              <a:t>ani nepřímo </a:t>
            </a:r>
            <a:r>
              <a:rPr lang="cs-CZ" b="1" dirty="0" smtClean="0"/>
              <a:t>neobsahují žádné hmotněprávní prvky</a:t>
            </a:r>
          </a:p>
          <a:p>
            <a:pPr lvl="1" eaLnBrk="1" hangingPunct="1"/>
            <a:r>
              <a:rPr lang="cs-CZ" dirty="0" smtClean="0"/>
              <a:t>jejich vymezení má </a:t>
            </a:r>
            <a:r>
              <a:rPr lang="cs-CZ" b="1" u="sng" dirty="0" smtClean="0"/>
              <a:t>ryze</a:t>
            </a:r>
            <a:r>
              <a:rPr lang="cs-CZ" u="sng" dirty="0" smtClean="0"/>
              <a:t> </a:t>
            </a:r>
            <a:r>
              <a:rPr lang="cs-CZ" b="1" u="sng" dirty="0" smtClean="0"/>
              <a:t>procesní povahu</a:t>
            </a:r>
          </a:p>
          <a:p>
            <a:pPr eaLnBrk="1" hangingPunct="1"/>
            <a:r>
              <a:rPr lang="cs-CZ" dirty="0" smtClean="0"/>
              <a:t>Subjektivní hmotné právo </a:t>
            </a:r>
          </a:p>
          <a:p>
            <a:pPr lvl="1" eaLnBrk="1" hangingPunct="1"/>
            <a:r>
              <a:rPr lang="cs-CZ" dirty="0" smtClean="0"/>
              <a:t>není obsahem civilního procesu (jako v předchozích vývojových fázích</a:t>
            </a:r>
            <a:r>
              <a:rPr lang="cs-CZ" dirty="0" smtClean="0"/>
              <a:t>)</a:t>
            </a:r>
            <a:endParaRPr lang="cs-CZ" dirty="0" smtClean="0"/>
          </a:p>
          <a:p>
            <a:pPr lvl="1" eaLnBrk="1" hangingPunct="1"/>
            <a:r>
              <a:rPr lang="cs-CZ" dirty="0" smtClean="0"/>
              <a:t>ale </a:t>
            </a:r>
            <a:r>
              <a:rPr lang="cs-CZ" b="1" dirty="0" smtClean="0"/>
              <a:t>předmětem</a:t>
            </a:r>
            <a:r>
              <a:rPr lang="cs-CZ" dirty="0" smtClean="0"/>
              <a:t> poznání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Praktický význam - příklady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/>
              <a:t>Procesní jednání stran </a:t>
            </a:r>
            <a:r>
              <a:rPr lang="cs-CZ" smtClean="0"/>
              <a:t>nelze posuzovat podle ustanovení občanského zákoníku o náležitostech právních úkonů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Dále např.: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procesní podmínky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předmět sporu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důkazní břemeno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právní moc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žaloba a žalobní právo atd.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767</TotalTime>
  <Words>1242</Words>
  <Application>Microsoft Office PowerPoint</Application>
  <PresentationFormat>Předvádění na obrazovce (4:3)</PresentationFormat>
  <Paragraphs>178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Trebuchet MS</vt:lpstr>
      <vt:lpstr>Wingdings 3</vt:lpstr>
      <vt:lpstr>Faseta</vt:lpstr>
      <vt:lpstr>Civilní právo procesní</vt:lpstr>
      <vt:lpstr>Přehled přednášky</vt:lpstr>
      <vt:lpstr>Vývoj diferenciace hmotného a procesního práva</vt:lpstr>
      <vt:lpstr>Počátky teorie procesního práva</vt:lpstr>
      <vt:lpstr>Učení o právním nároku (dualistická teorie)</vt:lpstr>
      <vt:lpstr>Teorie abstraktního žalobního práva</vt:lpstr>
      <vt:lpstr>Nárok na právní ochranu (konkrétní žalobní právo)</vt:lpstr>
      <vt:lpstr>Konečná fáze diferenciace hmotného a procesního práva</vt:lpstr>
      <vt:lpstr>Praktický význam - příklady</vt:lpstr>
      <vt:lpstr>Současné názory na vztah hmotného a procesního práva</vt:lpstr>
      <vt:lpstr>Koncepce nadřazující procesní právo právu hmotnému</vt:lpstr>
      <vt:lpstr>Koncepce nadřazující hmotné právo právu procesnímu</vt:lpstr>
      <vt:lpstr>Koncepce rovnocenných vzájemných vazeb</vt:lpstr>
      <vt:lpstr>Kriterium třídění hmotného a procesního práva</vt:lpstr>
      <vt:lpstr>Formální kritérium</vt:lpstr>
      <vt:lpstr>Obsahové kritérium</vt:lpstr>
      <vt:lpstr>Příklad č. 1 - § 13 OZ</vt:lpstr>
      <vt:lpstr>Příklad č. 2 - § 1040 a § 1041 OZ</vt:lpstr>
      <vt:lpstr>Prameny civilního práva procesního</vt:lpstr>
      <vt:lpstr>Mezinárodní prameny</vt:lpstr>
      <vt:lpstr>Ústavní prameny</vt:lpstr>
      <vt:lpstr>Zákony upravující jednotlivé druhy civilního procesu</vt:lpstr>
      <vt:lpstr>Zákony týkající se organizace justice</vt:lpstr>
      <vt:lpstr>Další významné zákony</vt:lpstr>
      <vt:lpstr>Podzákonné předpisy</vt:lpstr>
      <vt:lpstr>Právo EU</vt:lpstr>
      <vt:lpstr>Nařízení I.</vt:lpstr>
      <vt:lpstr>Nařízení II.</vt:lpstr>
      <vt:lpstr>Interpretace procesních předpisů</vt:lpstr>
      <vt:lpstr>K některým interpretačním metodám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Lavický</dc:creator>
  <cp:lastModifiedBy>JUDr. Petr Lavický, Ph.D.</cp:lastModifiedBy>
  <cp:revision>32</cp:revision>
  <dcterms:created xsi:type="dcterms:W3CDTF">2014-02-24T18:36:52Z</dcterms:created>
  <dcterms:modified xsi:type="dcterms:W3CDTF">2015-02-24T09:46:31Z</dcterms:modified>
</cp:coreProperties>
</file>