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  <p:sldMasterId id="2147483708" r:id="rId5"/>
  </p:sldMasterIdLst>
  <p:sldIdLst>
    <p:sldId id="327" r:id="rId6"/>
    <p:sldId id="257" r:id="rId7"/>
    <p:sldId id="258" r:id="rId8"/>
    <p:sldId id="273" r:id="rId9"/>
    <p:sldId id="304" r:id="rId10"/>
    <p:sldId id="277" r:id="rId11"/>
    <p:sldId id="278" r:id="rId12"/>
    <p:sldId id="263" r:id="rId13"/>
    <p:sldId id="276" r:id="rId14"/>
    <p:sldId id="281" r:id="rId15"/>
    <p:sldId id="272" r:id="rId16"/>
    <p:sldId id="329" r:id="rId17"/>
    <p:sldId id="313" r:id="rId18"/>
    <p:sldId id="305" r:id="rId19"/>
    <p:sldId id="306" r:id="rId20"/>
    <p:sldId id="308" r:id="rId21"/>
    <p:sldId id="302" r:id="rId22"/>
    <p:sldId id="316" r:id="rId23"/>
    <p:sldId id="318" r:id="rId24"/>
    <p:sldId id="284" r:id="rId25"/>
    <p:sldId id="285" r:id="rId26"/>
    <p:sldId id="287" r:id="rId27"/>
    <p:sldId id="320" r:id="rId28"/>
    <p:sldId id="321" r:id="rId29"/>
    <p:sldId id="331" r:id="rId30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003399"/>
    <a:srgbClr val="996633"/>
    <a:srgbClr val="CC9900"/>
    <a:srgbClr val="663300"/>
    <a:srgbClr val="006699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8D984E-513A-4EE3-AA9E-8E096985183E}" v="33" dt="2020-04-28T06:25:12.3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6" autoAdjust="0"/>
    <p:restoredTop sz="94652" autoAdjust="0"/>
  </p:normalViewPr>
  <p:slideViewPr>
    <p:cSldViewPr>
      <p:cViewPr varScale="1">
        <p:scale>
          <a:sx n="154" d="100"/>
          <a:sy n="154" d="100"/>
        </p:scale>
        <p:origin x="1938" y="22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041F93-246B-45B3-A02C-E79CB45FA977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F4B7-A710-44DE-8109-C4F711853D15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BAE4A-C372-41A6-A6B4-F2B0337A64A3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041F93-246B-45B3-A02C-E79CB45FA977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1139-4C31-4401-803D-1430367DBF91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063E-F231-489F-9269-EACF19C1FF4B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F65F-DDCC-4407-8EC7-895C371C2C1C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730-3651-4FE9-AFDD-12BEE2ED9E94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1CAF-7C7A-425E-AD59-30472EC6E78E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CF05D-8FF4-4635-B234-E213762A2D6A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89B5-B94B-48FA-90B1-72227B9AC969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F4B7-A710-44DE-8109-C4F711853D15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BAE4A-C372-41A6-A6B4-F2B0337A64A3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1139-4C31-4401-803D-1430367DBF91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063E-F231-489F-9269-EACF19C1FF4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F65F-DDCC-4407-8EC7-895C371C2C1C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730-3651-4FE9-AFDD-12BEE2ED9E9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1CAF-7C7A-425E-AD59-30472EC6E78E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CF05D-8FF4-4635-B234-E213762A2D6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89B5-B94B-48FA-90B1-72227B9AC969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1191020-B649-4D24-8E50-41D46C94D6F6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1191020-B649-4D24-8E50-41D46C94D6F6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4a"/><Relationship Id="rId3" Type="http://schemas.microsoft.com/office/2007/relationships/media" Target="../media/media24.m4a"/><Relationship Id="rId7" Type="http://schemas.microsoft.com/office/2007/relationships/media" Target="../media/media26.m4a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5" Type="http://schemas.microsoft.com/office/2007/relationships/media" Target="../media/media25.m4a"/><Relationship Id="rId10" Type="http://schemas.openxmlformats.org/officeDocument/2006/relationships/image" Target="../media/image2.png"/><Relationship Id="rId4" Type="http://schemas.openxmlformats.org/officeDocument/2006/relationships/audio" Target="../media/media24.m4a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audio" Target="../media/media31.m4a"/><Relationship Id="rId5" Type="http://schemas.microsoft.com/office/2007/relationships/media" Target="../media/media31.m4a"/><Relationship Id="rId4" Type="http://schemas.openxmlformats.org/officeDocument/2006/relationships/audio" Target="../media/media30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m4a"/><Relationship Id="rId3" Type="http://schemas.microsoft.com/office/2007/relationships/media" Target="../media/media33.m4a"/><Relationship Id="rId7" Type="http://schemas.microsoft.com/office/2007/relationships/media" Target="../media/media35.m4a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audio" Target="../media/media34.m4a"/><Relationship Id="rId5" Type="http://schemas.microsoft.com/office/2007/relationships/media" Target="../media/media34.m4a"/><Relationship Id="rId10" Type="http://schemas.openxmlformats.org/officeDocument/2006/relationships/image" Target="../media/image2.png"/><Relationship Id="rId4" Type="http://schemas.openxmlformats.org/officeDocument/2006/relationships/audio" Target="../media/media33.m4a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9.m4a"/><Relationship Id="rId3" Type="http://schemas.microsoft.com/office/2007/relationships/media" Target="../media/media37.m4a"/><Relationship Id="rId7" Type="http://schemas.microsoft.com/office/2007/relationships/media" Target="../media/media39.m4a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audio" Target="../media/media38.m4a"/><Relationship Id="rId5" Type="http://schemas.microsoft.com/office/2007/relationships/media" Target="../media/media38.m4a"/><Relationship Id="rId10" Type="http://schemas.openxmlformats.org/officeDocument/2006/relationships/image" Target="../media/image2.png"/><Relationship Id="rId4" Type="http://schemas.openxmlformats.org/officeDocument/2006/relationships/audio" Target="../media/media37.m4a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3.m4a"/><Relationship Id="rId13" Type="http://schemas.openxmlformats.org/officeDocument/2006/relationships/slideLayout" Target="../slideLayouts/slideLayout2.xml"/><Relationship Id="rId3" Type="http://schemas.microsoft.com/office/2007/relationships/media" Target="../media/media41.m4a"/><Relationship Id="rId7" Type="http://schemas.microsoft.com/office/2007/relationships/media" Target="../media/media43.m4a"/><Relationship Id="rId12" Type="http://schemas.openxmlformats.org/officeDocument/2006/relationships/audio" Target="../media/media45.m4a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audio" Target="../media/media42.m4a"/><Relationship Id="rId11" Type="http://schemas.microsoft.com/office/2007/relationships/media" Target="../media/media45.m4a"/><Relationship Id="rId5" Type="http://schemas.microsoft.com/office/2007/relationships/media" Target="../media/media42.m4a"/><Relationship Id="rId10" Type="http://schemas.openxmlformats.org/officeDocument/2006/relationships/audio" Target="../media/media44.m4a"/><Relationship Id="rId4" Type="http://schemas.openxmlformats.org/officeDocument/2006/relationships/audio" Target="../media/media41.m4a"/><Relationship Id="rId9" Type="http://schemas.microsoft.com/office/2007/relationships/media" Target="../media/media44.m4a"/><Relationship Id="rId1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9.m4a"/><Relationship Id="rId13" Type="http://schemas.microsoft.com/office/2007/relationships/media" Target="../media/media52.m4a"/><Relationship Id="rId18" Type="http://schemas.openxmlformats.org/officeDocument/2006/relationships/audio" Target="../media/media54.m4a"/><Relationship Id="rId26" Type="http://schemas.openxmlformats.org/officeDocument/2006/relationships/audio" Target="../media/media58.m4a"/><Relationship Id="rId3" Type="http://schemas.microsoft.com/office/2007/relationships/media" Target="../media/media47.m4a"/><Relationship Id="rId21" Type="http://schemas.microsoft.com/office/2007/relationships/media" Target="../media/media56.m4a"/><Relationship Id="rId7" Type="http://schemas.microsoft.com/office/2007/relationships/media" Target="../media/media49.m4a"/><Relationship Id="rId12" Type="http://schemas.openxmlformats.org/officeDocument/2006/relationships/audio" Target="../media/media51.m4a"/><Relationship Id="rId17" Type="http://schemas.microsoft.com/office/2007/relationships/media" Target="../media/media54.m4a"/><Relationship Id="rId25" Type="http://schemas.microsoft.com/office/2007/relationships/media" Target="../media/media58.m4a"/><Relationship Id="rId2" Type="http://schemas.openxmlformats.org/officeDocument/2006/relationships/audio" Target="../media/media46.m4a"/><Relationship Id="rId16" Type="http://schemas.openxmlformats.org/officeDocument/2006/relationships/audio" Target="../media/media53.m4a"/><Relationship Id="rId20" Type="http://schemas.openxmlformats.org/officeDocument/2006/relationships/audio" Target="../media/media55.m4a"/><Relationship Id="rId29" Type="http://schemas.microsoft.com/office/2007/relationships/media" Target="../media/media60.m4a"/><Relationship Id="rId1" Type="http://schemas.microsoft.com/office/2007/relationships/media" Target="../media/media46.m4a"/><Relationship Id="rId6" Type="http://schemas.openxmlformats.org/officeDocument/2006/relationships/audio" Target="../media/media48.m4a"/><Relationship Id="rId11" Type="http://schemas.microsoft.com/office/2007/relationships/media" Target="../media/media51.m4a"/><Relationship Id="rId24" Type="http://schemas.openxmlformats.org/officeDocument/2006/relationships/audio" Target="../media/media57.m4a"/><Relationship Id="rId32" Type="http://schemas.openxmlformats.org/officeDocument/2006/relationships/image" Target="../media/image2.png"/><Relationship Id="rId5" Type="http://schemas.microsoft.com/office/2007/relationships/media" Target="../media/media48.m4a"/><Relationship Id="rId15" Type="http://schemas.microsoft.com/office/2007/relationships/media" Target="../media/media53.m4a"/><Relationship Id="rId23" Type="http://schemas.microsoft.com/office/2007/relationships/media" Target="../media/media57.m4a"/><Relationship Id="rId28" Type="http://schemas.openxmlformats.org/officeDocument/2006/relationships/audio" Target="../media/media59.m4a"/><Relationship Id="rId10" Type="http://schemas.openxmlformats.org/officeDocument/2006/relationships/audio" Target="../media/media50.m4a"/><Relationship Id="rId19" Type="http://schemas.microsoft.com/office/2007/relationships/media" Target="../media/media55.m4a"/><Relationship Id="rId31" Type="http://schemas.openxmlformats.org/officeDocument/2006/relationships/slideLayout" Target="../slideLayouts/slideLayout2.xml"/><Relationship Id="rId4" Type="http://schemas.openxmlformats.org/officeDocument/2006/relationships/audio" Target="../media/media47.m4a"/><Relationship Id="rId9" Type="http://schemas.microsoft.com/office/2007/relationships/media" Target="../media/media50.m4a"/><Relationship Id="rId14" Type="http://schemas.openxmlformats.org/officeDocument/2006/relationships/audio" Target="../media/media52.m4a"/><Relationship Id="rId22" Type="http://schemas.openxmlformats.org/officeDocument/2006/relationships/audio" Target="../media/media56.m4a"/><Relationship Id="rId27" Type="http://schemas.microsoft.com/office/2007/relationships/media" Target="../media/media59.m4a"/><Relationship Id="rId30" Type="http://schemas.openxmlformats.org/officeDocument/2006/relationships/audio" Target="../media/media60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62.m4a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2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6.m4a"/><Relationship Id="rId3" Type="http://schemas.microsoft.com/office/2007/relationships/media" Target="../media/media64.m4a"/><Relationship Id="rId7" Type="http://schemas.microsoft.com/office/2007/relationships/media" Target="../media/media66.m4a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audio" Target="../media/media65.m4a"/><Relationship Id="rId5" Type="http://schemas.microsoft.com/office/2007/relationships/media" Target="../media/media65.m4a"/><Relationship Id="rId10" Type="http://schemas.openxmlformats.org/officeDocument/2006/relationships/image" Target="../media/image2.png"/><Relationship Id="rId4" Type="http://schemas.openxmlformats.org/officeDocument/2006/relationships/audio" Target="../media/media64.m4a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68.m4a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8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2.m4a"/><Relationship Id="rId3" Type="http://schemas.microsoft.com/office/2007/relationships/media" Target="../media/media70.m4a"/><Relationship Id="rId7" Type="http://schemas.microsoft.com/office/2007/relationships/media" Target="../media/media72.m4a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audio" Target="../media/media71.m4a"/><Relationship Id="rId5" Type="http://schemas.microsoft.com/office/2007/relationships/media" Target="../media/media71.m4a"/><Relationship Id="rId10" Type="http://schemas.openxmlformats.org/officeDocument/2006/relationships/image" Target="../media/image2.png"/><Relationship Id="rId4" Type="http://schemas.openxmlformats.org/officeDocument/2006/relationships/audio" Target="../media/media70.m4a"/><Relationship Id="rId9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audio" Target="../media/media75.m4a"/><Relationship Id="rId5" Type="http://schemas.microsoft.com/office/2007/relationships/media" Target="../media/media75.m4a"/><Relationship Id="rId4" Type="http://schemas.openxmlformats.org/officeDocument/2006/relationships/audio" Target="../media/media74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9.m4a"/><Relationship Id="rId3" Type="http://schemas.microsoft.com/office/2007/relationships/media" Target="../media/media77.m4a"/><Relationship Id="rId7" Type="http://schemas.microsoft.com/office/2007/relationships/media" Target="../media/media79.m4a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6" Type="http://schemas.openxmlformats.org/officeDocument/2006/relationships/audio" Target="../media/media78.m4a"/><Relationship Id="rId5" Type="http://schemas.microsoft.com/office/2007/relationships/media" Target="../media/media78.m4a"/><Relationship Id="rId10" Type="http://schemas.openxmlformats.org/officeDocument/2006/relationships/image" Target="../media/image2.png"/><Relationship Id="rId4" Type="http://schemas.openxmlformats.org/officeDocument/2006/relationships/audio" Target="../media/media77.m4a"/><Relationship Id="rId9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6" Type="http://schemas.openxmlformats.org/officeDocument/2006/relationships/audio" Target="../media/media82.m4a"/><Relationship Id="rId5" Type="http://schemas.microsoft.com/office/2007/relationships/media" Target="../media/media82.m4a"/><Relationship Id="rId4" Type="http://schemas.openxmlformats.org/officeDocument/2006/relationships/audio" Target="../media/media81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84.m4a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4.m4a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microsoft.com/office/2007/relationships/media" Target="../media/media9.m4a"/><Relationship Id="rId18" Type="http://schemas.openxmlformats.org/officeDocument/2006/relationships/audio" Target="../media/media11.m4a"/><Relationship Id="rId3" Type="http://schemas.microsoft.com/office/2007/relationships/media" Target="../media/media4.m4a"/><Relationship Id="rId21" Type="http://schemas.openxmlformats.org/officeDocument/2006/relationships/slideLayout" Target="../slideLayouts/slideLayout2.xml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17" Type="http://schemas.microsoft.com/office/2007/relationships/media" Target="../media/media11.m4a"/><Relationship Id="rId2" Type="http://schemas.openxmlformats.org/officeDocument/2006/relationships/audio" Target="../media/media3.m4a"/><Relationship Id="rId16" Type="http://schemas.openxmlformats.org/officeDocument/2006/relationships/audio" Target="../media/media10.m4a"/><Relationship Id="rId20" Type="http://schemas.openxmlformats.org/officeDocument/2006/relationships/audio" Target="../media/media12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5" Type="http://schemas.microsoft.com/office/2007/relationships/media" Target="../media/media5.m4a"/><Relationship Id="rId15" Type="http://schemas.microsoft.com/office/2007/relationships/media" Target="../media/media10.m4a"/><Relationship Id="rId10" Type="http://schemas.openxmlformats.org/officeDocument/2006/relationships/audio" Target="../media/media7.m4a"/><Relationship Id="rId19" Type="http://schemas.microsoft.com/office/2007/relationships/media" Target="../media/media12.m4a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audio" Target="../media/media9.m4a"/><Relationship Id="rId2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3" Type="http://schemas.microsoft.com/office/2007/relationships/media" Target="../media/media14.m4a"/><Relationship Id="rId7" Type="http://schemas.microsoft.com/office/2007/relationships/media" Target="../media/media16.m4a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5" Type="http://schemas.microsoft.com/office/2007/relationships/media" Target="../media/media15.m4a"/><Relationship Id="rId10" Type="http://schemas.openxmlformats.org/officeDocument/2006/relationships/image" Target="../media/image2.png"/><Relationship Id="rId4" Type="http://schemas.openxmlformats.org/officeDocument/2006/relationships/audio" Target="../media/media14.m4a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4a"/><Relationship Id="rId13" Type="http://schemas.openxmlformats.org/officeDocument/2006/relationships/slideLayout" Target="../slideLayouts/slideLayout2.xml"/><Relationship Id="rId3" Type="http://schemas.microsoft.com/office/2007/relationships/media" Target="../media/media18.m4a"/><Relationship Id="rId7" Type="http://schemas.microsoft.com/office/2007/relationships/media" Target="../media/media20.m4a"/><Relationship Id="rId12" Type="http://schemas.openxmlformats.org/officeDocument/2006/relationships/audio" Target="../media/media22.m4a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11" Type="http://schemas.microsoft.com/office/2007/relationships/media" Target="../media/media22.m4a"/><Relationship Id="rId5" Type="http://schemas.microsoft.com/office/2007/relationships/media" Target="../media/media19.m4a"/><Relationship Id="rId10" Type="http://schemas.openxmlformats.org/officeDocument/2006/relationships/audio" Target="../media/media21.m4a"/><Relationship Id="rId4" Type="http://schemas.openxmlformats.org/officeDocument/2006/relationships/audio" Target="../media/media18.m4a"/><Relationship Id="rId9" Type="http://schemas.microsoft.com/office/2007/relationships/media" Target="../media/media21.m4a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187624"/>
            <a:ext cx="8229600" cy="8568952"/>
          </a:xfrm>
        </p:spPr>
        <p:txBody>
          <a:bodyPr/>
          <a:lstStyle/>
          <a:p>
            <a:r>
              <a:rPr lang="sk-SK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  <a:br>
              <a:rPr lang="sk-SK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32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Správa</a:t>
            </a:r>
            <a:r>
              <a:rPr lang="sk-SK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2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policie</a:t>
            </a:r>
            <a:br>
              <a:rPr lang="sk-SK" sz="32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BM406K Vybrané otázky veřejné správy a správního práva I</a:t>
            </a:r>
            <a:br>
              <a:rPr lang="cs-CZ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altLang="cs-CZ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přednáška 30. 4. 2021</a:t>
            </a:r>
            <a:br>
              <a:rPr lang="cs-CZ" altLang="cs-CZ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Petr </a:t>
            </a:r>
            <a:r>
              <a:rPr lang="cs-CZ" altLang="cs-CZ" sz="1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Havlan</a:t>
            </a:r>
            <a:br>
              <a:rPr lang="cs-CZ" altLang="cs-CZ" sz="1800" dirty="0">
                <a:solidFill>
                  <a:schemeClr val="tx1"/>
                </a:solidFill>
                <a:effectLst/>
              </a:rPr>
            </a:b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04656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159746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340768"/>
            <a:ext cx="8229600" cy="48574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formy realizace bezpečnostní správy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správní akty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veřejnoprávní smlouvy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faktické úkony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formy typické právě pro bezpečnostní správu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  <a:tabLst>
                <a:tab pos="228600" algn="l"/>
                <a:tab pos="990600" algn="l"/>
              </a:tabLst>
            </a:pPr>
            <a:r>
              <a:rPr lang="cs-CZ" sz="19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neformální správní úkony s bezprostředními právními následky pro adresáty veřejnosprávního působení (</a:t>
            </a:r>
            <a:r>
              <a:rPr lang="cs-CZ" sz="17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fyzické, popř. právnické osoby</a:t>
            </a:r>
            <a:r>
              <a:rPr lang="cs-CZ" sz="19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druhy: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faktické pokyny - </a:t>
            </a:r>
            <a:r>
              <a:rPr lang="cs-CZ" sz="15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zpravidla ústní správní úkony mající podobu na místě uděleného příkazu nebo zákazu (např. pokyn dopravního policisty)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bezprostřední zásahy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správní úkony spočívající v reálné činnosti vyvolané naléhavostí situace (zejm. slouží k odvracení nebezpečí, resp. jsou podmíněny ohrožením nebo poškozením právem chráněného zájmu); možné pouze na základě výslovného zákonného zmocnění (např. služební zákrok policie s použitím tzv. donucovacích prostředků) </a:t>
            </a:r>
          </a:p>
          <a:p>
            <a:pPr lvl="2">
              <a:buFont typeface="Wingdings" panose="05000000000000000000" pitchFamily="2" charset="2"/>
              <a:buChar char="§"/>
              <a:tabLst>
                <a:tab pos="228600" algn="l"/>
                <a:tab pos="990600" algn="l"/>
              </a:tabLst>
            </a:pPr>
            <a:r>
              <a:rPr lang="cs-CZ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exekuční úkony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vynucují se jimi již existující právní povinnosti adresátů veřejnosprávního působení, které nebyly (v rozporu se zákonem) splněny dobrovolně (viz exekuce podle správního řádu)</a:t>
            </a:r>
          </a:p>
          <a:p>
            <a:pPr lvl="2">
              <a:tabLst>
                <a:tab pos="228600" algn="l"/>
                <a:tab pos="990600" algn="l"/>
                <a:tab pos="1980565" algn="l"/>
              </a:tabLst>
            </a:pPr>
            <a:r>
              <a:rPr lang="cs-CZ" sz="17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zajišťovací úkony - </a:t>
            </a:r>
            <a:r>
              <a:rPr lang="cs-CZ" sz="15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úkony zajišťující nějaký správní proces (předvolání, předvedení atd.)                                                 </a:t>
            </a:r>
          </a:p>
          <a:p>
            <a:pPr marL="0" indent="0">
              <a:buNone/>
              <a:tabLst>
                <a:tab pos="228600" algn="l"/>
                <a:tab pos="990600" algn="l"/>
                <a:tab pos="1980565" algn="l"/>
              </a:tabLst>
            </a:pPr>
            <a:r>
              <a:rPr lang="cs-CZ" sz="15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cs-C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500" b="1" i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BF2853-61D7-458D-B5E8-7D39CD11C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63737" y="2780928"/>
            <a:ext cx="609600" cy="432048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1690B2-F8D0-40C0-92F3-44510EFA0D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84168" y="3501008"/>
            <a:ext cx="609600" cy="360040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BA97A1-4D61-4F55-9525-5E00A298B2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58937" y="4248975"/>
            <a:ext cx="609600" cy="432048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34886E-2511-43BB-AAFB-6A04219EFD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20088" y="4225783"/>
            <a:ext cx="609600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3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8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656184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  <a:br>
              <a:rPr lang="cs-CZ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435280" cy="47853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souhrn činností policejních orgánů, jimž zákon ukládá úkoly ochrany ve věcech (vnitřní) bezpečnosti a veřejného pořádku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 ČR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jednotný ozbrojený bezpečnostní sbor sloužící veřejnosti (zásadně)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celém území ČR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jejím úkolem je chránit bezpečnost osob a majetku 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veřejný pořádek, předcházet trestné činnosti, plnit 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úkoly podle trestního řádu a další úkoly na úseku vnitřního pořádku a bezpečnosti svěřené jí zákony, přímo použitelnými předpisy EU a mezinárodními smlouvami,  které jsou součástí právního řádu ČR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Obecní policie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orgán obce, který zabezpečuje místní záležitosti veřejného pořádku v rámci působnosti obce a plní další úkoly, pokud mu je svěří zákon o obecní policii nebo zvláštní zákon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443BCA7-2F39-42BE-A9B3-66C775A7E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9208" y="5661248"/>
            <a:ext cx="609600" cy="6096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9DDAC1-9DF0-4668-A3C1-C03AE23528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4149080"/>
            <a:ext cx="609600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87FF00-03E8-4C36-89C8-5C4DB6F80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63E1B9-FF62-414A-BDD4-9E6E2E5C1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orgány Policie ČR</a:t>
            </a:r>
          </a:p>
          <a:p>
            <a:pPr>
              <a:buNone/>
            </a:pP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Policejní prezidium ČR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jeho čele stojí policejní prezident, který odpovídá za</a:t>
            </a:r>
            <a:b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činnost policie ministrovi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řídí činnost policie</a:t>
            </a:r>
          </a:p>
          <a:p>
            <a:pPr marL="457200" lvl="1" indent="0">
              <a:buNone/>
            </a:pPr>
            <a:endParaRPr lang="cs-CZ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útvary policie s celostátní působnost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zřizuje ministr</a:t>
            </a:r>
          </a:p>
          <a:p>
            <a:pPr marL="457200" lvl="1" indent="0">
              <a:buNone/>
            </a:pP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krajská ředitelství policie </a:t>
            </a: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útvary zřízené v rámci krajského ředitelství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zřizuje policejní prezident</a:t>
            </a:r>
          </a:p>
          <a:p>
            <a:pPr lvl="1"/>
            <a:endParaRPr lang="cs-CZ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4CD990-F2F6-44D1-BD7A-40D691D4F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45686" y="5661248"/>
            <a:ext cx="609600" cy="6096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707C53-11C1-4BB5-9DD2-370938DBD1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80112" y="3501008"/>
            <a:ext cx="609600" cy="504056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47396B-260B-4B8A-BDF8-B24AF3F82D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70427" y="4437112"/>
            <a:ext cx="609600" cy="53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2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5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820472" cy="47853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úkoly Policie ČR vykonávají: </a:t>
            </a:r>
          </a:p>
          <a:p>
            <a:pPr>
              <a:buNone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(zákon č. 273/2008 Sb., o Policii České republiky)</a:t>
            </a:r>
          </a:p>
          <a:p>
            <a:pPr>
              <a:buNone/>
            </a:pP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policisté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(příslušníci policie)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vykonávají službu ve služebním poměru podle zákona o služebním poměru příslušníků bezpečnostních sborů (zákon č. 361/2003 Sb.),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 ve služebním stejnokroji nebo v občanském oděvu v závislosti na povaze konkrétní činnosti a potřebě efektivního plnění úkolů policie</a:t>
            </a:r>
          </a:p>
          <a:p>
            <a:pPr marL="457200" lvl="1" indent="0">
              <a:buNone/>
            </a:pP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zaměstnanci policie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tito tzv civilní zaměstnanci jsou v pracovním poměru podle zákoníku práce (zákon č. 262/2006 Sb.)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6A49A1-6F37-4FA5-B2D6-95FE8F50D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47864" y="5589240"/>
            <a:ext cx="609600" cy="6096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C17616-0B67-4C88-B433-19CA43C45F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55976" y="3645024"/>
            <a:ext cx="609600" cy="609600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6FE901-EB96-458F-B8D2-FBA406F424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0" y="5589240"/>
            <a:ext cx="609600" cy="609600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03F47A-FF70-456B-BFC0-AC1CBB5CB28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6136" y="5589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6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820472" cy="47853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policista 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o služebním poměru příslušníků bezpečnostních sborů upravuje 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právní poměry fyzických osob, které v bezpečnostním sboru vykonávají službu (dále jen "příslušník"), jejich odměňování, řízení ve věcech služebního poměru a organizační věci služby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konkrétně zejména: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předpoklady k přijetí do služebního poměru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skončení služebního poměru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odpovědnost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trestněprávní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ustanovení o trestných činech vojenských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správněprávní</a:t>
            </a:r>
            <a:r>
              <a:rPr lang="cs-CZ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jednání, která mají znaky („běžného“) přestupku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disciplinární, tj. za kázeňské přestupky    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cs-CZ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cs-CZ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cs-CZ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043636-8525-47CB-A466-DD6FA9471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64088" y="3203712"/>
            <a:ext cx="609600" cy="450576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46133FB-C0CE-41E6-B11E-E720F2EB21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67944" y="3573016"/>
            <a:ext cx="609600" cy="450576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2A4130-8970-47BD-A0FE-B95607FE74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80112" y="5373216"/>
            <a:ext cx="609600" cy="432048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B20DB6E-D294-48AE-9CA8-110389E971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57256" y="51571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5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4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686800" cy="478539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povinnosti policistů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(zejména)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dodržovat zákony a další obecně závazné právní předpisy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plnit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úkoly uložené právními předpisy 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rozkazy a pokyny nadřízených </a:t>
            </a: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(vedoucích příslušníků)</a:t>
            </a:r>
            <a:br>
              <a:rPr lang="cs-CZ" sz="1400" b="1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provést služební zákrok nebo služební úkon, popřípadě </a:t>
            </a:r>
            <a:b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provést jiná opatření (</a:t>
            </a: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zejména vyrozumět nejbližší policejní </a:t>
            </a:r>
            <a:b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útvar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jestliže je spáchán trestný čin nebo přestu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provádění služebního zákroku nebo služebního úkonu</a:t>
            </a:r>
            <a:b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spojeného se zásahem do práv nebo svobod je povinen poučit</a:t>
            </a:r>
            <a:b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osoby a užít odpovídající výzvy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prokázat stanoveným způsobem svou příslušnost ke sboru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dodržovat pravidla služební zdvořilosti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zachovávat mlčenlivost o skutečnostech, o nichž se </a:t>
            </a:r>
            <a:b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dozvěděl při plnění úkolů </a:t>
            </a:r>
          </a:p>
          <a:p>
            <a:pPr lvl="1"/>
            <a:endParaRPr lang="cs-CZ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389B8E-0D58-4A3A-9A18-90001B384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20272" y="3429000"/>
            <a:ext cx="609600" cy="448816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295FFEA-B982-4E0B-9192-5FE7867B9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61053" y="3436470"/>
            <a:ext cx="609600" cy="448816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11A3E23-F328-46AC-A1BB-F6ABE1CB428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61520" y="4293096"/>
            <a:ext cx="609600" cy="432048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BB7F42-21AA-452C-8A47-67C69582E4A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148064" y="4293096"/>
            <a:ext cx="609600" cy="432048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973728-C166-40FF-966C-D1398A41687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51920" y="5457242"/>
            <a:ext cx="609600" cy="465584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D4448F2-C7C8-4AEF-91D9-652C3447ED5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28184" y="2492896"/>
            <a:ext cx="609600" cy="448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0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6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0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435280" cy="471338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oprávnění policistů 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(zejména)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požadovat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vysvětlení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prokázání totožnosti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omezit možnost volného pohybu osoby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zajistit osobu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odejmout věc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odebrat zbraň a provést osobní prohlídku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použít technický prostředek k zabránění odjezdu vozidla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zajistit, odstranit a zničit věc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vstoupit do obydlí, jiného prostoru nebo na pozemek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zastavit dopravní prostředek a provést jeho prohlídku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vykázat osobu ze společného obydlí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činit úkony související s řízením o přestupcích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použít donucovací prostředky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použít zbraň</a:t>
            </a:r>
          </a:p>
          <a:p>
            <a:pPr marL="0" indent="0">
              <a:buNone/>
            </a:pPr>
            <a:endParaRPr lang="pl-PL" sz="20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2425" lvl="1" indent="0">
              <a:buNone/>
            </a:pPr>
            <a:endParaRPr lang="cs-CZ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DBDC81-6DBB-4F38-95F5-32E0280B2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2388154" y="1912630"/>
            <a:ext cx="609600" cy="396044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04181BE-E31C-422F-8CCE-D14B551C43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284167" y="2204864"/>
            <a:ext cx="609600" cy="432048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868069-197D-46B3-868B-5359FBFCE0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240299" y="2492896"/>
            <a:ext cx="609600" cy="432048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975AD9-EE3C-4D01-B1F4-47B79045727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2492322" y="2781460"/>
            <a:ext cx="609600" cy="39604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FE8CBDD-3ADE-4B4E-9E11-BDDDFCEBB6F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387601" y="3328367"/>
            <a:ext cx="609600" cy="432049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5F5AD1-1FB6-48E1-99AF-436281E8A4F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588224" y="4221088"/>
            <a:ext cx="609600" cy="405702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8EE137-A9EA-4881-81D6-5E2B75E1869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660232" y="4561703"/>
            <a:ext cx="609600" cy="405702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7C4445-64B9-44AC-8C16-4AE977C5B54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2492322" y="3134064"/>
            <a:ext cx="609600" cy="396044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B8B8F01-6246-4338-803B-8FF39A270D5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962400" y="3933056"/>
            <a:ext cx="609600" cy="465584"/>
          </a:xfrm>
          <a:prstGeom prst="rect">
            <a:avLst/>
          </a:prstGeom>
        </p:spPr>
      </p:pic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4E126D-3AA1-4037-AD43-16661A177EBA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904423" y="4836482"/>
            <a:ext cx="609600" cy="432049"/>
          </a:xfrm>
          <a:prstGeom prst="rect">
            <a:avLst/>
          </a:prstGeom>
        </p:spPr>
      </p:pic>
      <p:pic>
        <p:nvPicPr>
          <p:cNvPr id="1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1674539-87A0-4E5A-AA2B-67C790987481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67977" y="5094722"/>
            <a:ext cx="609600" cy="465584"/>
          </a:xfrm>
          <a:prstGeom prst="rect">
            <a:avLst/>
          </a:prstGeom>
        </p:spPr>
      </p:pic>
      <p:pic>
        <p:nvPicPr>
          <p:cNvPr id="1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7E726E-0826-4AF7-A931-DFB2D8A285E5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139952" y="5327514"/>
            <a:ext cx="609600" cy="465584"/>
          </a:xfrm>
          <a:prstGeom prst="rect">
            <a:avLst/>
          </a:prstGeom>
        </p:spPr>
      </p:pic>
      <p:pic>
        <p:nvPicPr>
          <p:cNvPr id="1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FA2A87-FF61-45C4-8E9D-602174495DB1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764123" y="5322658"/>
            <a:ext cx="609600" cy="468052"/>
          </a:xfrm>
          <a:prstGeom prst="rect">
            <a:avLst/>
          </a:prstGeom>
        </p:spPr>
      </p:pic>
      <p:pic>
        <p:nvPicPr>
          <p:cNvPr id="2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3AE523-A520-41BA-B90C-495ED5D6BE67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2339752" y="5687234"/>
            <a:ext cx="609600" cy="410154"/>
          </a:xfrm>
          <a:prstGeom prst="rect">
            <a:avLst/>
          </a:prstGeom>
        </p:spPr>
      </p:pic>
      <p:pic>
        <p:nvPicPr>
          <p:cNvPr id="2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8351D1-0313-46A1-A8D9-EB2794E8115C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068820" y="5655846"/>
            <a:ext cx="609600" cy="472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8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3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84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67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75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1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09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44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49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69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81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38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516" y="1340768"/>
            <a:ext cx="8712968" cy="478539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obecní policie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cs-CZ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orgánem obce</a:t>
            </a:r>
            <a:r>
              <a:rPr lang="cs-CZ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který slouží k zabezpečování </a:t>
            </a:r>
            <a:r>
              <a:rPr lang="cs-CZ" sz="21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místních </a:t>
            </a:r>
            <a:r>
              <a:rPr lang="cs-CZ" sz="2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záležitostí veřejného pořádku </a:t>
            </a:r>
            <a:r>
              <a:rPr lang="cs-CZ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rámci působnosti obce a plnění dalších úkoly, pokud jí je svěří zákon o obecní policii nebo zvláštní zákon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fakultativním orgánem, který zřizuje a zrušuje obecní zastupitelstvo obecně závaznou vyhláškou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řídí ji starosta nebo jiný člen zastupitelstva obce pověřený zastupitelstvem obce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přispívá k ochraně a bezpečnosti osob a majetku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dohlíží na dodržování pravidel občanského soužití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dohlíží na dodržování obecně závazných vyhlášek obce a nařízení obce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podílí  se (ve stanoveném rozsahu) na dohledu na bezpečnost a plynulost provozu na pozemních komunikacích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podílí se na dodržování právních předpisů o ochraně veřejného pořádku a v rozsahu svých povinností a oprávnění činí opatření k jeho obnovení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podílí se na prevenci kriminality v obci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provádí dohled nad dodržováním čistoty na veřejných prostranstvích v obci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odhaluje přestupky, jejichž projednávání je v působnosti obce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poskytuje za účelem zpracování statistických údajů ministerstvu vnitra na požádání</a:t>
            </a:r>
            <a:b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údaje o obecní policii</a:t>
            </a: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76B702-6B94-4C49-8458-011D7DC8C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2492896"/>
            <a:ext cx="609600" cy="465584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9E0E01-BBDA-4054-8122-62A213541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5976" y="2060848"/>
            <a:ext cx="609600" cy="406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00141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obecní policii tvoří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zaměstnanci obce, tedy osoby 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 pracovním poměru k obci,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zařazení do obecní policie, tj.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strážníci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čekatelé</a:t>
            </a: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(„na strážníka“)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osoby, které nejsou čekatelem nebo strážníkem </a:t>
            </a:r>
          </a:p>
          <a:p>
            <a:pPr>
              <a:buNone/>
            </a:pPr>
            <a:endParaRPr lang="cs-CZ" sz="2600" b="1" dirty="0">
              <a:solidFill>
                <a:schemeClr val="tx1"/>
              </a:solidFill>
              <a:latin typeface="+mn-lt"/>
            </a:endParaRPr>
          </a:p>
          <a:p>
            <a:pPr>
              <a:buNone/>
            </a:pPr>
            <a:r>
              <a:rPr lang="cs-CZ" sz="2600" b="1" dirty="0">
                <a:solidFill>
                  <a:schemeClr val="tx1"/>
                </a:solidFill>
                <a:latin typeface="+mn-lt"/>
              </a:rPr>
              <a:t>strážník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musí být občanem ČR, který je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bezúhonný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spolehlivý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starší 18 let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zdravotně způsobilý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dosáhl středního vzdělání s maturitní zkouškou 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 osvědčení o splnění stanovených odborných předpokladů 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prokazuje se stejnokrojem a odznakem obecní policie, mimo pracovní dobu odznakem; popř. prohlášením obecní (městská) policie, nelze-li krátkodobě jinak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A14F8D-5332-422F-971C-47DFACDDE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88224" y="2060848"/>
            <a:ext cx="609600" cy="504056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EBB7A8-95D0-4A27-B51F-62CFDC6AD4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44008" y="3068960"/>
            <a:ext cx="609600" cy="448816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9CBDF3-3016-4B82-8C39-0135CF231F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32240" y="4653136"/>
            <a:ext cx="609600" cy="504056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96F32E6-4469-41AC-86A4-BC954091C40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67744" y="4005064"/>
            <a:ext cx="609600" cy="324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478539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povinnosti strážníka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provádění zákroků a úkonů k plnění úkolů obecní policie je povinen dbát cti, vážnosti a důstojnosti osob i své vlastní a nepřipustit, aby osobám v souvislosti s touto činností vznikla bezdůvodná újma a případný zásah do jejich práv a svobod překročil míru nezbytnou k dosažení účelu sledovaného zákrokem nebo úkonem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povinen poučit osoby o jejich právech, provádí-li zákrok nebo úkon spojený se zásahem do jejich práv nebo svobod, pokud to povaha a okolnosti zákroku nebo úkonu dovolují; v opačném případě je poučí okamžitě, jakmile to okolnosti dovolí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povinen poskytnout pomoc v rozsahu svých oprávnění a povinností podle zákona o obecní policii nebo zvláštního zákona každému, kdo o ni požádá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pracovní době je povinen v mezích zákona o obecní policii nebo zvláštního zákona provést zákrok nebo úkon, nebo učinit jiné opatření, je-li páchán trestný čin nebo přestupek anebo je-li důvodné podezření z jejich páchání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mimo pracovní dobu je povinen v mezích zákona o obecní policii provést zákrok, popřípadě učinit jiné opatření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(zejména vyrozumět nejbližší útvar policie), 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je-li páchán trestný čin nebo přestupek, kterým je bezprostředně ohrožen život, zdraví nebo majetek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16BD30D-842B-421E-BCC8-ADB81C068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7664" y="5516563"/>
            <a:ext cx="609600" cy="6096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006E1D-1E6C-4D5E-AD7D-867C0626C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1920" y="57325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Obsah a cíl přednášky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sz="2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vybrané orgány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vybrané prameny právní úpravy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ústavní zákon o bezpečnosti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vybrané mimořádné stavy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formy realizace bezpečnostní správy</a:t>
            </a:r>
          </a:p>
          <a:p>
            <a:r>
              <a:rPr lang="cs-CZ" sz="2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 ČR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obecní policie</a:t>
            </a:r>
          </a:p>
          <a:p>
            <a:r>
              <a:rPr lang="cs-CZ" sz="2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Krizové řízení</a:t>
            </a:r>
          </a:p>
          <a:p>
            <a:r>
              <a:rPr lang="cs-CZ" sz="2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Integrovaný záchranný systém</a:t>
            </a:r>
          </a:p>
          <a:p>
            <a:pPr marL="0" indent="0">
              <a:buNone/>
            </a:pPr>
            <a:endParaRPr lang="cs-CZ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Cíl: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cílem této přednášky je, aby studenti byli s to vymezit a v tom podstatném přiblížit pojmy bezpečnostní správa, včetně krizového řízení a integrovaného záchranného systému, a správa policie.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Krizové 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rozumí</a:t>
            </a: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souhrn řídících činností orgánů krizového řízení zaměřených na   analýzu a vyhodnocení bezpečnostních rizik a plánování, organizování, realizaci a kontrolu činností prováděných v souvislosti 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přípravou na krizové situace a jejich řešením,      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ochranou kritické infrastruktury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krizové situace:</a:t>
            </a: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mimořádná událost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zákona o integrovaném záchranném systému</a:t>
            </a: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narušení kritické infrastruktury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jiné nebezpečí, </a:t>
            </a:r>
          </a:p>
          <a:p>
            <a:pPr marL="457200" lvl="1" indent="0">
              <a:buNone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nichž je vyhlášen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krizový stav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krizové s</a:t>
            </a: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tavy: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 nebezpečí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nouzový stav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 ohrožení státu</a:t>
            </a:r>
          </a:p>
          <a:p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D2F639-2533-4349-AE7B-03E55951B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77200" y="2733642"/>
            <a:ext cx="609600" cy="537592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A764ED1-39B2-452D-AC4C-E3F6F0741C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863181"/>
            <a:ext cx="609600" cy="444187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ACC8CFA-8EC4-4B46-A945-DDD3AFAF8B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40152" y="2733642"/>
            <a:ext cx="609600" cy="360040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8000CE-48E6-4737-A8F8-C26B85B1214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75856" y="5301208"/>
            <a:ext cx="609600" cy="566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0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Krizové řízení</a:t>
            </a:r>
            <a:endParaRPr lang="cs-CZ" sz="3200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478539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 nebezpečí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 vyhlašuje jako </a:t>
            </a:r>
            <a:r>
              <a:rPr lang="cs-CZ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bezodkladné opatření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jsou-li ohroženy životy, zdraví, majetek, životní prostředí, pokud nedosahuje intenzita ohrožení značného rozsahu, a není možné odvrátit ohrožení běžnou činností správních úřadů, orgánů krajů a obcí, složek integrovaného záchranného systému nebo subjektů kritické infrastruktury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vyhlašuje</a:t>
            </a:r>
            <a:r>
              <a:rPr lang="cs-CZ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hejtman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kraje (v Praze primátor hlavního města Prahy); hejtman, který stav nebezpečí vyhlásil, o tom neprodleně </a:t>
            </a:r>
            <a:r>
              <a:rPr lang="cs-CZ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informuje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vládu, Ministerstvo vnitra, sousední kraje a pokud mohou být krizovou situací dotčeny, též další kraje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lze vyhlásit na dobu </a:t>
            </a:r>
            <a:r>
              <a:rPr lang="cs-CZ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nejvýše 30 dnů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tuto dobu může hejtman prodloužit jen se souhlasem vlády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rozhodnutí o stavu nebezpečí se vyhlašuje ve Věstníku právních předpisů kraje; rozhodnutí nabývá účinnosti okamžikem, který se v něm stanoví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nelze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vyhlásit z důvodu stávky vedené na ochranu práv a oprávněných hospodářských a sociálních zájmů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končí 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uplynutím doby, na kterou byl vyhlášen, pokud hejtman nebo vláda nerozhodnou o jeho zrušení před uplynutím této doby; vláda stav nebezpečí zruší též, pokud nejsou splněny podmínky pro jeho vyhlášení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F4C9CB-9D66-49C0-A604-E703E9343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2132856"/>
            <a:ext cx="609600" cy="504056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A79B6A-2A94-4D4C-B567-8380B80E1C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11760" y="3645024"/>
            <a:ext cx="609600" cy="36004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3D7F85-11E6-4AB8-99BC-73D3CABD054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95936" y="5805264"/>
            <a:ext cx="609600" cy="464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Krizové řízení</a:t>
            </a:r>
            <a:endParaRPr lang="cs-CZ" sz="32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9786"/>
            <a:ext cx="8435280" cy="492941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hospodářská opatření pro krizové stavy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zákon o </a:t>
            </a: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hospodářských opatřeních pro krizové stavy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upravuje přípravu těchto opatření a jejich přijetí po vyhlášení krizových stavů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stanoví pravomoc vlády, správní úřadů a orgánů územních samosprávných celků při jejich přípravě a přijetí 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stanoví též práva a povinnosti fyzických a právnických osob při přípravě a přijetí hospodářských opatření pro krizové stavy</a:t>
            </a:r>
            <a:endParaRPr lang="cs-CZ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1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hospodářské opatření </a:t>
            </a:r>
            <a:r>
              <a:rPr lang="cs-CZ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 krizové stavy je organizační, materiální nebo finanční opatření </a:t>
            </a:r>
            <a:r>
              <a:rPr lang="cs-CZ" sz="21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přijímané orgány veřejné správy v krizových stavech pro zabezpečení </a:t>
            </a:r>
            <a:r>
              <a:rPr lang="cs-CZ" sz="21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nezbytné dodávky </a:t>
            </a:r>
            <a:r>
              <a:rPr lang="cs-CZ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výrobků, prací a služeb, bez níž nelze zajistit překonání krizových stavů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sytém hospodářských opatření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nouzového hospodářství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hospodářské mobilizace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použití státních hmotných rezerv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výstavba a údržba infrastru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regulační opatření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8B6294-93D6-4903-8928-6FC0915BD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77200" y="1556792"/>
            <a:ext cx="609600" cy="46558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24D3EE-ABC5-41D0-B3A9-136B65BEA6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89819" y="4293096"/>
            <a:ext cx="609600" cy="288032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469231-91E5-49FB-A41F-CA5B4773491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59560" y="4590186"/>
            <a:ext cx="609600" cy="288032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BB03BB-ECC2-4DB4-9A3F-1759DE73A64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99792" y="5301208"/>
            <a:ext cx="609600" cy="381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2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r>
              <a:rPr lang="cs-CZ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Integrovaný záchranný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IZS</a:t>
            </a: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rozumí koordinovaný postup jeho složek při přípravě na mimořádné události a při provádění záchranných a likvidačních prací;</a:t>
            </a:r>
          </a:p>
          <a:p>
            <a:pPr marL="0" indent="0">
              <a:buNone/>
            </a:pP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složky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Hasičský záchranný sbor ČR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jednotky požární ochrany zařazené do plošného pokrytí kraje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poskytovatelé zdravotnické záchranné služby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 ČR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ostatní složky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vyčleněné síly a prostředky ozbrojených sil; ostatní ozbrojené bezpečnostní sbory; ostatní záchranné sbory; orgány ochrany veřejného zdraví; havarijní, pohotovostní, odborné a jiné služby; zařízení civilní ochrany; neziskové organizace a sdružení občanů, která lze využít k záchranným a likvidačním pracím</a:t>
            </a: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0C4E92-870D-4331-BAFB-8AE8E7865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00192" y="5589240"/>
            <a:ext cx="609600" cy="46558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4C03510-585C-4EA9-B88B-62A86DC00F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60232" y="2276872"/>
            <a:ext cx="609600" cy="465584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FE6F28-BF36-432E-A503-879F256170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52320" y="2276872"/>
            <a:ext cx="609600" cy="465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cs-CZ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Integrovaný záchranný systém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orgány </a:t>
            </a:r>
            <a:r>
              <a:rPr lang="cs-CZ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spjaté s fungováním IZS (zejména)</a:t>
            </a:r>
          </a:p>
          <a:p>
            <a:pPr marL="0" indent="0">
              <a:buNone/>
            </a:pPr>
            <a:endParaRPr lang="cs-CZ" sz="200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operační a informační střediska IZS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jsou to s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tálé orgány pro koordinaci složek IZS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Ministerstvo vnitra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řídí, koordinuje, kontroluje a vytváří koncepce na daném úseku</a:t>
            </a:r>
          </a:p>
          <a:p>
            <a:pPr lvl="1"/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orgány obcí a krajů</a:t>
            </a: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C48CE5-0654-40FA-9DCE-1BAAB20C2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6056" y="2276872"/>
            <a:ext cx="609600" cy="46558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C09A73-BB23-4AE2-A87D-DCC2161B20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7944" y="48691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D95380-3451-4E7D-8B9C-3BEF4CF6B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Prameny ke studiu</a:t>
            </a:r>
            <a:endParaRPr lang="cs-CZ" sz="32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2B38A3-9BB2-4529-B737-B3F085AA6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Jurníková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a kol. </a:t>
            </a:r>
            <a:r>
              <a:rPr lang="cs-CZ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Správní právo. Zvláštní část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600" b="0" i="1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Studijní text pro bakaláře. 1. vydání. </a:t>
            </a:r>
            <a:r>
              <a:rPr lang="cs-CZ" sz="1600" b="0" i="0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Brno: Masarykova univerzita, 2013, s. 68 a násl.</a:t>
            </a:r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Jurníková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a kol. </a:t>
            </a:r>
            <a:r>
              <a:rPr lang="cs-CZ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Správní právo : zvláštní část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600" b="0" i="1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600" b="0" i="0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 vydání. Brno: Masarykova univerzita, 2010, s. 66 a násl.</a:t>
            </a:r>
          </a:p>
          <a:p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9084E6F-3526-408F-83C1-4920E3BB3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lang="cs-CZ" altLang="cs-CZ" sz="1000" u="sng" dirty="0">
                <a:solidFill>
                  <a:srgbClr val="3399FF"/>
                </a:solidFill>
              </a:rPr>
            </a:br>
            <a:endParaRPr kumimoji="0" lang="cs-CZ" altLang="cs-CZ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8415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196752"/>
            <a:ext cx="864096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bezpečnostní správa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účelově vybudovaný systém orgánů veřejné správy pověřených zajišťováním bezpečnosti a veřejného pořádku, popř. obrany státu, a jejich činnost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ochrana společnosti a jednotlivců před nebezpečím ohrožujícím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 státu, jeho institucí, jakož i nerušený výkon funkcí státu 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(vnitřní pořádek a bezpečnost ve státě)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život, zdraví, svobodu, lidskou důstojnost a čest jednotlivce</a:t>
            </a:r>
          </a:p>
          <a:p>
            <a:pPr marL="457200" lvl="1" indent="0">
              <a:buNone/>
            </a:pP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veřejný pořádek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ochrana pravidel chování lidí na veřejnosti, </a:t>
            </a:r>
            <a:b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jejichž zachování je nutnou podmínkou spořádaného společenského soužití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261616" y="1340768"/>
            <a:ext cx="8363272" cy="44930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obecně</a:t>
            </a:r>
            <a:endParaRPr lang="cs-CZ" sz="2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 státu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zajištění svrchovanosti, územní celistvosti, ochrany demokratických základů státu, ochrany životů, zdraví a majetkových hodnot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svrchovanost (suverenita) státu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znamená </a:t>
            </a: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nezávislost státní</a:t>
            </a:r>
            <a:b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moci na jakékoli jiné moci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to v mezinárodních i vnitřních vztazích; předpokládá, že stát ovládá své území a obyvatelstvo, a to aniž by měl „nad sebou“ někoho vyššího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územní celistvost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předpokládá, že stát disponuje jednotnou a jedinou soustavou státních orgánů (moci zákonodárné, výkonné a soudní) a nečlení se na územní jednotky, která by sami měly charakter státu  </a:t>
            </a:r>
          </a:p>
          <a:p>
            <a:pPr marL="457200" lvl="1" indent="0">
              <a:buNone/>
            </a:pP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členění bezpečnosti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vnitřní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vnější </a:t>
            </a:r>
            <a:r>
              <a:rPr lang="cs-CZ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6A5D8E-24BD-44EB-A0BA-2F6F3634C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2132856"/>
            <a:ext cx="609600" cy="6096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FE0CBD-5993-4EC2-9D51-D051320226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712" y="52124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vybrané orgány  BS</a:t>
            </a:r>
          </a:p>
          <a:p>
            <a:pPr>
              <a:buNone/>
            </a:pP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parlament</a:t>
            </a: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vláda</a:t>
            </a:r>
            <a:endParaRPr lang="cs-CZ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prezident</a:t>
            </a: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Bezpečnostní rada státu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ministerstvo vnitra</a:t>
            </a: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ministerstvo obrany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 ČR</a:t>
            </a:r>
            <a:endParaRPr lang="cs-CZ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Bezpečnostní informační služba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Armáda ČR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obce a kraje  </a:t>
            </a:r>
            <a:b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BDB850-B51D-4D38-BC49-FDBC9D502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79712" y="2365463"/>
            <a:ext cx="609600" cy="36991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061384-AA5A-4589-B89C-8229F8EA5F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79712" y="3038045"/>
            <a:ext cx="609600" cy="369912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DEB972-C26A-4E6A-AE44-FCD09D05D1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08561" y="2682408"/>
            <a:ext cx="609600" cy="369912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C90482-AC19-4D74-9D67-6B8CF052B4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707904" y="3299868"/>
            <a:ext cx="609600" cy="412008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0AA11A-B243-4FE3-B443-3F0A45C52EA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203848" y="4005064"/>
            <a:ext cx="609600" cy="412008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5579611-B14B-40A1-90BC-45E603DED2E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086395" y="3657177"/>
            <a:ext cx="609600" cy="412008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357320-2668-45FD-950C-454E23CB6FC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018161" y="4312198"/>
            <a:ext cx="609600" cy="412008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BC1C96-1FE8-48FA-B68D-EAD47F20BCF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647255" y="4653136"/>
            <a:ext cx="609600" cy="412008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0429C1-B2AE-4BCD-A65B-823DE6527F13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160503" y="4994973"/>
            <a:ext cx="609600" cy="412009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9DEB75-B40E-48DC-B5C8-8264E444FE3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195736" y="5406982"/>
            <a:ext cx="609600" cy="368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5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6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7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2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2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  <a:endParaRPr lang="cs-CZ" sz="3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340768"/>
            <a:ext cx="8568952" cy="47853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2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prameny právní úpravy</a:t>
            </a:r>
            <a:endParaRPr lang="cs-CZ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ústavní zákon č. 110/1998 Sb., o bezpečnosti ČR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vnitřní bezpečnost (</a:t>
            </a: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zejména</a:t>
            </a: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273/2008 Sb., o Policii ČR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361/2003 Sb., o služebním poměru příslušníků bezpečnostních sborů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553/1991 Sb., o obecní policii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240/2000 Sb., o krizovém řízení a o změně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některých zákonů (krizový zákon)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241/2000 Sb., o hospodářských opatřeních pro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krizové stavy a o změně některých souvisejících zákonů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239/2000 Sb., o integrovaném záchranném 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systému a o změně některých zákonů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153/1994 Sb., o zpravodajských službách ČR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412/2005 Sb., o ochraně utajovaných informací 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 bezpečnostní způsobilosti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0768"/>
            <a:ext cx="8363272" cy="478539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vnější bezpečnost  - obrana (</a:t>
            </a: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zejména</a:t>
            </a: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219/1999 Sb., o zbrojených silách ČR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4349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2000" b="0" i="0" dirty="0">
                <a:solidFill>
                  <a:srgbClr val="4349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ákon č. 45/2016 Sb.,</a:t>
            </a:r>
            <a:r>
              <a:rPr lang="cs-CZ" sz="2000" b="0" i="1" dirty="0">
                <a:solidFill>
                  <a:srgbClr val="4349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dirty="0">
                <a:solidFill>
                  <a:srgbClr val="4349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službě vojáků v záloze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221/1999 Sb., o vojácích z povolání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222/1999 Sb., o zajišťování obrany ČR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585/2004 Sb., o branné povinnosti a jejím </a:t>
            </a:r>
            <a:b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zajišťování (branný zákon)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  <a:endParaRPr lang="cs-CZ" sz="3200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0768"/>
            <a:ext cx="8435280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ústavní zákon č. 110/1998 Sb., o bezpečnosti ČR</a:t>
            </a:r>
          </a:p>
          <a:p>
            <a:pPr marL="0" indent="0">
              <a:buNone/>
            </a:pPr>
            <a:endParaRPr lang="cs-CZ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vymezuje základní povinnost státu zajišťovat bezpečnost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(tj. svrchovanost, územní celistvost a ochranu demokratických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základů státu, životů, zdraví a majetkových hodnot)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konstatuje, že bezpečnost státu zajišťují ozbrojené síly, ozbrojené bezpečnostní sbory, záchranné sbory a havarijní služby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vymezuje tzv. „mimořádné stavy“ a jejich základní souvislosti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zakotvuje Bezpečnostní rady státu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A6EEEE-4F81-4666-9301-62D6418B4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32240" y="2852936"/>
            <a:ext cx="609600" cy="504056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A5FC42-DFCB-462D-B0E1-31BDBFAC94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44541" y="3897052"/>
            <a:ext cx="609600" cy="504056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CEEC92D-E26D-4DC1-B6C8-40C40A1EE6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54141" y="4631758"/>
            <a:ext cx="609600" cy="504056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95C685-976B-46C7-A463-4918A182D2A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32040" y="5373216"/>
            <a:ext cx="609600" cy="537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791815"/>
          </a:xfrm>
        </p:spPr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vybrané mimořádné stavy </a:t>
            </a:r>
            <a:r>
              <a:rPr lang="cs-CZ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endParaRPr lang="cs-CZ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nouzový stav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připadá v úvahu při živelních pohromách, ekologických nebo průmyslových haváriích, nehodách nebo jiném nebezpečí, které ve značném rozsahu ohrožuje životy, zdraví nebo majetkové hodnoty anebo vnitřní pořádek a bezpečnost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lze vyhlásit jen s uvedením důvodů,  na určitém území a na dobu určitou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vyhlašuje vláda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pravomoci orgánů veřejné správy a možné povinnosti právnických a fyzických osob při nouzovém stavu stanoví krizový zákon; která práva se omezují a které povinnosti a v jakém rozsahu se ukládají stanoví vláda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1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 ohrožení státu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připadá v úvahu při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bezprostředním ohrožení svrchovanosti státu nebo územní celistvosti státu anebo jeho demokratických základů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vyhlašuje parlament na návrh vlády </a:t>
            </a:r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58299A-D1D3-47D0-805C-EB3A03983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99792" y="1556792"/>
            <a:ext cx="576064" cy="393576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4BB980-8AC4-4E50-8DE7-E3E7801EDB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06839" y="2348880"/>
            <a:ext cx="609600" cy="432048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21E952-8345-483E-BD08-E335397E07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84368" y="2636912"/>
            <a:ext cx="609600" cy="393577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EE058D-B97F-446A-A90D-045F192207C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771800" y="2924944"/>
            <a:ext cx="609600" cy="354518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BD3436-B0A3-4F17-BE52-6F7467C878A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70310" y="5267672"/>
            <a:ext cx="609600" cy="46558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3381578-AC0A-48AD-96AE-8A59A503565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9632" y="4005064"/>
            <a:ext cx="609600" cy="393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0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8FE5651468A3D4B90D1EC95A79DCF21" ma:contentTypeVersion="8" ma:contentTypeDescription="Vytvoří nový dokument" ma:contentTypeScope="" ma:versionID="078a4411c600e6aea0efaf418810ee58">
  <xsd:schema xmlns:xsd="http://www.w3.org/2001/XMLSchema" xmlns:xs="http://www.w3.org/2001/XMLSchema" xmlns:p="http://schemas.microsoft.com/office/2006/metadata/properties" xmlns:ns3="567f2e8e-f82b-4e20-adde-3167ac8dcb2e" targetNamespace="http://schemas.microsoft.com/office/2006/metadata/properties" ma:root="true" ma:fieldsID="22ecaa7ab0ed6baa232a2d7db481d6a9" ns3:_="">
    <xsd:import namespace="567f2e8e-f82b-4e20-adde-3167ac8dcb2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f2e8e-f82b-4e20-adde-3167ac8dcb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B6FA96-4992-401B-A92C-FA60A76B73B1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567f2e8e-f82b-4e20-adde-3167ac8dcb2e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2199B5C-E062-45F7-A0C5-DCCA0120B3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D7357C-CACA-4453-AB37-8125F2D869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7f2e8e-f82b-4e20-adde-3167ac8dcb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7928</TotalTime>
  <Words>2398</Words>
  <Application>Microsoft Office PowerPoint</Application>
  <PresentationFormat>Předvádění na obrazovce (4:3)</PresentationFormat>
  <Paragraphs>272</Paragraphs>
  <Slides>25</Slides>
  <Notes>0</Notes>
  <HiddenSlides>0</HiddenSlides>
  <MMClips>84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25</vt:i4>
      </vt:variant>
    </vt:vector>
  </HeadingPairs>
  <TitlesOfParts>
    <vt:vector size="33" baseType="lpstr">
      <vt:lpstr>Arial</vt:lpstr>
      <vt:lpstr>Century Gothic</vt:lpstr>
      <vt:lpstr>Courier New</vt:lpstr>
      <vt:lpstr>Palatino Linotype</vt:lpstr>
      <vt:lpstr>Times New Roman</vt:lpstr>
      <vt:lpstr>Wingdings</vt:lpstr>
      <vt:lpstr>Exekutivní</vt:lpstr>
      <vt:lpstr>1_Exekutivní</vt:lpstr>
      <vt:lpstr>Bezpečnostní správa Správa policie BM406K Vybrané otázky veřejné správy a správního práva I 3. přednáška 30. 4. 2021 Petr Havlan </vt:lpstr>
      <vt:lpstr>Obsah a cíl přednášky</vt:lpstr>
      <vt:lpstr>Bezpečnostní správa</vt:lpstr>
      <vt:lpstr>Bezpečnostní správa</vt:lpstr>
      <vt:lpstr>Bezpečnostní správa</vt:lpstr>
      <vt:lpstr>Bezpečnostní správa</vt:lpstr>
      <vt:lpstr>Bezpečnostní správa</vt:lpstr>
      <vt:lpstr>Bezpečnostní správa</vt:lpstr>
      <vt:lpstr>Bezpečnostní správa</vt:lpstr>
      <vt:lpstr>Bezpečnostní správa</vt:lpstr>
      <vt:lpstr>Správa policie </vt:lpstr>
      <vt:lpstr>Správa policie</vt:lpstr>
      <vt:lpstr>Správa policie</vt:lpstr>
      <vt:lpstr>Správa policie</vt:lpstr>
      <vt:lpstr>Správa policie</vt:lpstr>
      <vt:lpstr>Správa policie</vt:lpstr>
      <vt:lpstr>Správa policie</vt:lpstr>
      <vt:lpstr>Správa policie</vt:lpstr>
      <vt:lpstr>Správa policie</vt:lpstr>
      <vt:lpstr>Krizové řízení</vt:lpstr>
      <vt:lpstr>Krizové řízení</vt:lpstr>
      <vt:lpstr>Krizové řízení</vt:lpstr>
      <vt:lpstr>Integrovaný záchranný systém</vt:lpstr>
      <vt:lpstr>Integrovaný záchranný systém</vt:lpstr>
      <vt:lpstr>Prameny ke studiu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Rtep</cp:lastModifiedBy>
  <cp:revision>859</cp:revision>
  <cp:lastPrinted>2021-04-19T13:32:01Z</cp:lastPrinted>
  <dcterms:created xsi:type="dcterms:W3CDTF">2010-05-23T14:28:12Z</dcterms:created>
  <dcterms:modified xsi:type="dcterms:W3CDTF">2021-04-29T09:10:20Z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0x01010008FE5651468A3D4B90D1EC95A79DCF21</vt:lpwstr>
  </property>
</Properties>
</file>