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34"/>
  </p:notesMasterIdLst>
  <p:handoutMasterIdLst>
    <p:handoutMasterId r:id="rId35"/>
  </p:handoutMasterIdLst>
  <p:sldIdLst>
    <p:sldId id="256" r:id="rId7"/>
    <p:sldId id="303" r:id="rId8"/>
    <p:sldId id="317" r:id="rId9"/>
    <p:sldId id="304" r:id="rId10"/>
    <p:sldId id="305" r:id="rId11"/>
    <p:sldId id="307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8" r:id="rId20"/>
    <p:sldId id="302" r:id="rId21"/>
    <p:sldId id="281" r:id="rId22"/>
    <p:sldId id="319" r:id="rId23"/>
    <p:sldId id="284" r:id="rId24"/>
    <p:sldId id="288" r:id="rId25"/>
    <p:sldId id="291" r:id="rId26"/>
    <p:sldId id="292" r:id="rId27"/>
    <p:sldId id="294" r:id="rId28"/>
    <p:sldId id="296" r:id="rId29"/>
    <p:sldId id="293" r:id="rId30"/>
    <p:sldId id="298" r:id="rId31"/>
    <p:sldId id="299" r:id="rId32"/>
    <p:sldId id="321" r:id="rId33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57F4C-3CC5-4A3A-83C5-4BCC98BB9554}" v="9" dt="2020-04-28T05:08:13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54" d="100"/>
          <a:sy n="154" d="100"/>
        </p:scale>
        <p:origin x="214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12DF39F-1EFE-4E67-A1B6-F4F2E328F9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54461F9-11ED-447E-98E1-782BCA676CE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418CC-B8EC-4B45-95C9-D398FCC8B802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 dirty="0">
                <a:latin typeface="Arial" charset="0"/>
                <a:cs typeface="+mn-cs"/>
              </a:endParaRPr>
            </a:p>
          </p:txBody>
        </p:sp>
        <p:pic>
          <p:nvPicPr>
            <p:cNvPr id="6" name="Picture 22" descr="titl 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71BD8-1B97-4D20-A18B-59B5184FD23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548F-FD5C-46BD-9E4B-1C478DC48C8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955F-B853-47F4-A065-3613BEAD7AD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13BC6-280A-42E4-B817-AFC920CBB7A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E9790-CB38-4A01-B7E4-589ACE01B1D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9E968-720E-43EE-AC71-57E81DF880D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6FC8-F9B0-4DD2-BB6C-8223EAAA52F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C8AAB-0336-49E5-9930-39EEF2199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C74C-0555-46A9-8312-0D9EAF5526E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A3827-4594-4F88-93DD-CD08085EE04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ADA7-11E4-4D9F-B959-1F6868948D5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22A4-80C3-4FA8-ABD2-C3B1E124CF7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C9FBC-2858-47C5-B252-16A4EE0B000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5E097-DB2E-4ADF-8BBC-B82177EF48F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F322-B236-4656-A75E-6EACD663643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972CA-7086-4FA1-8757-593A61E4A47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E33A6-9108-4937-B42D-2675D18C684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F518-7D9C-41CE-8A07-98650EAD85C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6C179-4533-4C29-9BEF-00563AAD76B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BF4F-07F5-4CE2-A87D-1B6224E78D2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227C5-0BCE-4E98-8B07-8BFF1886FE7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00321-8B15-423C-A3CF-15ED9B077BD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AF908-63CD-4AAA-9EC0-2A75EB9FF27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5A42-00DC-48F6-94DD-EE3B6B11D8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C64A5-C2CE-4BD7-943B-C5311678ECC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5312D-A2EC-49FF-8082-4C003447281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4314-87E6-4E9F-8C64-E95F722D4F0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AA477-2FD8-492A-B1B0-65D398A71E1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9DE79-D671-4A71-ADD5-31FEC5562CA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3F282-9EA6-49FE-9509-8CB553CA8EE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CE99-7DA6-4DC5-AD67-FE3915B2B2A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A6E45-12A9-4220-986A-1E684A8127E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66CCF-57D5-47AC-AF1C-5323555EDC9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1033" name="Picture 21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B600AE23-BE87-413D-A604-5D1656DBB1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854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2056" name="Picture 5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B6D8D5D5-D0CB-42AD-B121-9E4C2EAC586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059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3080" name="Picture 5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31BFFE86-A656-4C9B-9497-A408E1EED97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3" Type="http://schemas.microsoft.com/office/2007/relationships/media" Target="../media/media45.m4a"/><Relationship Id="rId7" Type="http://schemas.microsoft.com/office/2007/relationships/media" Target="../media/media47.m4a"/><Relationship Id="rId12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openxmlformats.org/officeDocument/2006/relationships/slideLayout" Target="../slideLayouts/slideLayout2.xml"/><Relationship Id="rId5" Type="http://schemas.microsoft.com/office/2007/relationships/media" Target="../media/media46.m4a"/><Relationship Id="rId10" Type="http://schemas.openxmlformats.org/officeDocument/2006/relationships/audio" Target="../media/media48.m4a"/><Relationship Id="rId4" Type="http://schemas.openxmlformats.org/officeDocument/2006/relationships/audio" Target="../media/media45.m4a"/><Relationship Id="rId9" Type="http://schemas.microsoft.com/office/2007/relationships/media" Target="../media/media48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2.m4a"/><Relationship Id="rId3" Type="http://schemas.microsoft.com/office/2007/relationships/media" Target="../media/media50.m4a"/><Relationship Id="rId7" Type="http://schemas.microsoft.com/office/2007/relationships/media" Target="../media/media52.m4a"/><Relationship Id="rId12" Type="http://schemas.openxmlformats.org/officeDocument/2006/relationships/image" Target="../media/image4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11" Type="http://schemas.openxmlformats.org/officeDocument/2006/relationships/slideLayout" Target="../slideLayouts/slideLayout2.xml"/><Relationship Id="rId5" Type="http://schemas.microsoft.com/office/2007/relationships/media" Target="../media/media51.m4a"/><Relationship Id="rId10" Type="http://schemas.openxmlformats.org/officeDocument/2006/relationships/audio" Target="../media/media53.m4a"/><Relationship Id="rId4" Type="http://schemas.openxmlformats.org/officeDocument/2006/relationships/audio" Target="../media/media50.m4a"/><Relationship Id="rId9" Type="http://schemas.microsoft.com/office/2007/relationships/media" Target="../media/media5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7.m4a"/><Relationship Id="rId13" Type="http://schemas.openxmlformats.org/officeDocument/2006/relationships/slideLayout" Target="../slideLayouts/slideLayout2.xml"/><Relationship Id="rId3" Type="http://schemas.microsoft.com/office/2007/relationships/media" Target="../media/media55.m4a"/><Relationship Id="rId7" Type="http://schemas.microsoft.com/office/2007/relationships/media" Target="../media/media57.m4a"/><Relationship Id="rId12" Type="http://schemas.openxmlformats.org/officeDocument/2006/relationships/audio" Target="../media/media59.m4a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audio" Target="../media/media56.m4a"/><Relationship Id="rId11" Type="http://schemas.microsoft.com/office/2007/relationships/media" Target="../media/media59.m4a"/><Relationship Id="rId5" Type="http://schemas.microsoft.com/office/2007/relationships/media" Target="../media/media56.m4a"/><Relationship Id="rId10" Type="http://schemas.openxmlformats.org/officeDocument/2006/relationships/audio" Target="../media/media58.m4a"/><Relationship Id="rId4" Type="http://schemas.openxmlformats.org/officeDocument/2006/relationships/audio" Target="../media/media55.m4a"/><Relationship Id="rId9" Type="http://schemas.microsoft.com/office/2007/relationships/media" Target="../media/media58.m4a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4a"/><Relationship Id="rId3" Type="http://schemas.microsoft.com/office/2007/relationships/media" Target="../media/media62.m4a"/><Relationship Id="rId7" Type="http://schemas.microsoft.com/office/2007/relationships/media" Target="../media/media64.m4a"/><Relationship Id="rId12" Type="http://schemas.openxmlformats.org/officeDocument/2006/relationships/image" Target="../media/image4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11" Type="http://schemas.openxmlformats.org/officeDocument/2006/relationships/slideLayout" Target="../slideLayouts/slideLayout2.xml"/><Relationship Id="rId5" Type="http://schemas.microsoft.com/office/2007/relationships/media" Target="../media/media63.m4a"/><Relationship Id="rId10" Type="http://schemas.openxmlformats.org/officeDocument/2006/relationships/audio" Target="../media/media65.m4a"/><Relationship Id="rId4" Type="http://schemas.openxmlformats.org/officeDocument/2006/relationships/audio" Target="../media/media62.m4a"/><Relationship Id="rId9" Type="http://schemas.microsoft.com/office/2007/relationships/media" Target="../media/media6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0.m4a"/><Relationship Id="rId13" Type="http://schemas.openxmlformats.org/officeDocument/2006/relationships/slideLayout" Target="../slideLayouts/slideLayout2.xml"/><Relationship Id="rId3" Type="http://schemas.microsoft.com/office/2007/relationships/media" Target="../media/media68.m4a"/><Relationship Id="rId7" Type="http://schemas.microsoft.com/office/2007/relationships/media" Target="../media/media70.m4a"/><Relationship Id="rId12" Type="http://schemas.openxmlformats.org/officeDocument/2006/relationships/audio" Target="../media/media72.m4a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audio" Target="../media/media69.m4a"/><Relationship Id="rId11" Type="http://schemas.microsoft.com/office/2007/relationships/media" Target="../media/media72.m4a"/><Relationship Id="rId5" Type="http://schemas.microsoft.com/office/2007/relationships/media" Target="../media/media69.m4a"/><Relationship Id="rId10" Type="http://schemas.openxmlformats.org/officeDocument/2006/relationships/audio" Target="../media/media71.m4a"/><Relationship Id="rId4" Type="http://schemas.openxmlformats.org/officeDocument/2006/relationships/audio" Target="../media/media68.m4a"/><Relationship Id="rId9" Type="http://schemas.microsoft.com/office/2007/relationships/media" Target="../media/media71.m4a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3.m4a"/><Relationship Id="rId13" Type="http://schemas.microsoft.com/office/2007/relationships/media" Target="../media/media86.m4a"/><Relationship Id="rId3" Type="http://schemas.microsoft.com/office/2007/relationships/media" Target="../media/media81.m4a"/><Relationship Id="rId7" Type="http://schemas.microsoft.com/office/2007/relationships/media" Target="../media/media83.m4a"/><Relationship Id="rId12" Type="http://schemas.openxmlformats.org/officeDocument/2006/relationships/audio" Target="../media/media85.m4a"/><Relationship Id="rId17" Type="http://schemas.openxmlformats.org/officeDocument/2006/relationships/image" Target="../media/image4.png"/><Relationship Id="rId2" Type="http://schemas.openxmlformats.org/officeDocument/2006/relationships/audio" Target="../media/media80.m4a"/><Relationship Id="rId16" Type="http://schemas.openxmlformats.org/officeDocument/2006/relationships/notesSlide" Target="../notesSlides/notesSlide1.xml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11" Type="http://schemas.microsoft.com/office/2007/relationships/media" Target="../media/media85.m4a"/><Relationship Id="rId5" Type="http://schemas.microsoft.com/office/2007/relationships/media" Target="../media/media82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4.m4a"/><Relationship Id="rId4" Type="http://schemas.openxmlformats.org/officeDocument/2006/relationships/audio" Target="../media/media81.m4a"/><Relationship Id="rId9" Type="http://schemas.microsoft.com/office/2007/relationships/media" Target="../media/media84.m4a"/><Relationship Id="rId14" Type="http://schemas.openxmlformats.org/officeDocument/2006/relationships/audio" Target="../media/media86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0.m4a"/><Relationship Id="rId3" Type="http://schemas.microsoft.com/office/2007/relationships/media" Target="../media/media88.m4a"/><Relationship Id="rId7" Type="http://schemas.microsoft.com/office/2007/relationships/media" Target="../media/media90.m4a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audio" Target="../media/media89.m4a"/><Relationship Id="rId5" Type="http://schemas.microsoft.com/office/2007/relationships/media" Target="../media/media89.m4a"/><Relationship Id="rId10" Type="http://schemas.openxmlformats.org/officeDocument/2006/relationships/image" Target="../media/image4.png"/><Relationship Id="rId4" Type="http://schemas.openxmlformats.org/officeDocument/2006/relationships/audio" Target="../media/media88.m4a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slideLayout" Target="../slideLayouts/slideLayout2.xml"/><Relationship Id="rId5" Type="http://schemas.microsoft.com/office/2007/relationships/media" Target="../media/media9.m4a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slideLayout" Target="../slideLayouts/slideLayout2.xml"/><Relationship Id="rId5" Type="http://schemas.microsoft.com/office/2007/relationships/media" Target="../media/media14.m4a"/><Relationship Id="rId10" Type="http://schemas.openxmlformats.org/officeDocument/2006/relationships/audio" Target="../media/media16.m4a"/><Relationship Id="rId4" Type="http://schemas.openxmlformats.org/officeDocument/2006/relationships/audio" Target="../media/media13.m4a"/><Relationship Id="rId9" Type="http://schemas.microsoft.com/office/2007/relationships/media" Target="../media/media1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microsoft.com/office/2007/relationships/media" Target="../media/media23.m4a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2" Type="http://schemas.openxmlformats.org/officeDocument/2006/relationships/audio" Target="../media/media17.m4a"/><Relationship Id="rId16" Type="http://schemas.openxmlformats.org/officeDocument/2006/relationships/image" Target="../media/image4.png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1.m4a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audio" Target="../media/media2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slideLayout" Target="../slideLayouts/slideLayout2.xml"/><Relationship Id="rId5" Type="http://schemas.microsoft.com/office/2007/relationships/media" Target="../media/media26.m4a"/><Relationship Id="rId10" Type="http://schemas.openxmlformats.org/officeDocument/2006/relationships/audio" Target="../media/media28.m4a"/><Relationship Id="rId4" Type="http://schemas.openxmlformats.org/officeDocument/2006/relationships/audio" Target="../media/media25.m4a"/><Relationship Id="rId9" Type="http://schemas.microsoft.com/office/2007/relationships/media" Target="../media/media2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microsoft.com/office/2007/relationships/media" Target="../media/media35.m4a"/><Relationship Id="rId18" Type="http://schemas.openxmlformats.org/officeDocument/2006/relationships/audio" Target="../media/media37.m4a"/><Relationship Id="rId3" Type="http://schemas.microsoft.com/office/2007/relationships/media" Target="../media/media30.m4a"/><Relationship Id="rId21" Type="http://schemas.microsoft.com/office/2007/relationships/media" Target="../media/media39.m4a"/><Relationship Id="rId7" Type="http://schemas.microsoft.com/office/2007/relationships/media" Target="../media/media32.m4a"/><Relationship Id="rId12" Type="http://schemas.openxmlformats.org/officeDocument/2006/relationships/audio" Target="../media/media34.m4a"/><Relationship Id="rId17" Type="http://schemas.microsoft.com/office/2007/relationships/media" Target="../media/media37.m4a"/><Relationship Id="rId2" Type="http://schemas.openxmlformats.org/officeDocument/2006/relationships/audio" Target="../media/media29.m4a"/><Relationship Id="rId16" Type="http://schemas.openxmlformats.org/officeDocument/2006/relationships/audio" Target="../media/media36.m4a"/><Relationship Id="rId20" Type="http://schemas.openxmlformats.org/officeDocument/2006/relationships/audio" Target="../media/media38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microsoft.com/office/2007/relationships/media" Target="../media/media34.m4a"/><Relationship Id="rId24" Type="http://schemas.openxmlformats.org/officeDocument/2006/relationships/image" Target="../media/image4.png"/><Relationship Id="rId5" Type="http://schemas.microsoft.com/office/2007/relationships/media" Target="../media/media31.m4a"/><Relationship Id="rId15" Type="http://schemas.microsoft.com/office/2007/relationships/media" Target="../media/media36.m4a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33.m4a"/><Relationship Id="rId19" Type="http://schemas.microsoft.com/office/2007/relationships/media" Target="../media/media38.m4a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audio" Target="../media/media35.m4a"/><Relationship Id="rId22" Type="http://schemas.openxmlformats.org/officeDocument/2006/relationships/audio" Target="../media/media3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6077179-E28C-4221-9789-32DE7E31696F}" type="slidenum">
              <a:rPr lang="cs-CZ" smtClean="0"/>
              <a:pPr algn="ctr">
                <a:defRPr/>
              </a:pPr>
              <a:t>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2116" y="3111415"/>
            <a:ext cx="5688012" cy="3594185"/>
          </a:xfrm>
        </p:spPr>
        <p:txBody>
          <a:bodyPr/>
          <a:lstStyle/>
          <a:p>
            <a:pPr algn="ctr" eaLnBrk="1" hangingPunct="1"/>
            <a:r>
              <a:rPr lang="cs-CZ" u="sng" dirty="0">
                <a:solidFill>
                  <a:schemeClr val="tx1"/>
                </a:solidFill>
              </a:rPr>
              <a:t>Správa kultury </a:t>
            </a:r>
            <a:br>
              <a:rPr lang="cs-CZ" u="sng" dirty="0">
                <a:solidFill>
                  <a:schemeClr val="tx1"/>
                </a:solidFill>
              </a:rPr>
            </a:br>
            <a:r>
              <a:rPr lang="cs-CZ" sz="3000" u="sng" dirty="0">
                <a:solidFill>
                  <a:schemeClr val="tx1"/>
                </a:solidFill>
              </a:rPr>
              <a:t>se zvláštním zaměřením </a:t>
            </a:r>
            <a:br>
              <a:rPr lang="cs-CZ" sz="3000" u="sng" dirty="0">
                <a:solidFill>
                  <a:schemeClr val="tx1"/>
                </a:solidFill>
              </a:rPr>
            </a:br>
            <a:r>
              <a:rPr lang="cs-CZ" sz="3000" u="sng" dirty="0">
                <a:solidFill>
                  <a:schemeClr val="tx1"/>
                </a:solidFill>
              </a:rPr>
              <a:t>na úsek památkové péče</a:t>
            </a:r>
            <a:br>
              <a:rPr lang="cs-CZ" u="sng" dirty="0">
                <a:solidFill>
                  <a:schemeClr val="tx1"/>
                </a:solidFill>
              </a:rPr>
            </a:br>
            <a:br>
              <a:rPr lang="sk-SK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BM406K Vybrané otázky veřejné správy a správního práva I</a:t>
            </a: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přednáška 30. 4. 2021</a:t>
            </a:r>
            <a:b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cs-CZ" altLang="cs-CZ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Havlan</a:t>
            </a:r>
            <a:br>
              <a:rPr lang="cs-CZ" altLang="cs-CZ" sz="2400" dirty="0">
                <a:solidFill>
                  <a:schemeClr val="tx1"/>
                </a:solidFill>
                <a:effectLst/>
              </a:rPr>
            </a:br>
            <a:br>
              <a:rPr lang="cs-CZ" dirty="0">
                <a:solidFill>
                  <a:schemeClr val="tx1"/>
                </a:solidFill>
              </a:rPr>
            </a:br>
            <a:endParaRPr lang="cs-CZ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8F3A80-1851-4696-9DC2-74938B4B331B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36123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základní povinnosti vlastníka kulturní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zachovávat a udržovat  památku v dobrém stavu, a to na vlastní náklad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chránit památku před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ohrožením, poškozením, znehodnocením nebo odcizením, a to opět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vlastní náklad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užívat památku odpovídajícím způsobem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oznamovat změny v užívání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respektovat p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rávo státu na přednostní koupi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mít závazné stanovisko k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provedení údržby, opravy, rekonstrukce, restaurování nebo jiné úpravy památky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03FA98-10C9-4B19-B3A9-0EC12FE95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0058" y="3298336"/>
            <a:ext cx="609600" cy="45668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48CAD-FE4C-4656-AB14-FDDF262E96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8072" y="3927040"/>
            <a:ext cx="609600" cy="49351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D72F34-6019-4BF4-8F77-67999C3610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4301" y="4576201"/>
            <a:ext cx="609600" cy="456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30F850-9536-4BA2-93EE-C4DE3C428DB9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finanční pomoc vlastníkovi kulturní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vlastník by neměl nést veškeré náklady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11 odst. 4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„Vyvlastnění nebo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nucené omezení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vlastnického práva je možné ve veřejném zájmu, a to na základě zákona a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za náhradu.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přímá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(to znamená prostředky z veřejných rozpočtů čili poskytnutí finančního příspěvku na žádost; jde o FP nenárokovou)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nepřímá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(bezplatná odborná pomoc prostřednictvím Národního památkového ústavu, a to zejména při obnově památky; dále jsou možná daňová zvýhodnění)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C60AE4-1C10-45A1-AEC9-55369913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00" y="3937518"/>
            <a:ext cx="609600" cy="416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D7CED8-BAC4-43F5-AFC0-442D599BC6AD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opatření při porušení povinností vlastníka kulturní památky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uložení opatření k nápravě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provedení opatření na náklad vlastníka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uložení pokuty při spáchání přestupku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ložení  určitého způsobu nakládání a památkou, popřípadě nucené svěření památky do úschovy odborné organizaci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vyvlastnění nemovité památky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9AC587-DA12-4385-8D12-DBF31C21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381122"/>
            <a:ext cx="609600" cy="44569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1C08F3-EC95-4FCE-9841-403F6A32B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85536" y="2764721"/>
            <a:ext cx="609600" cy="44891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E665AB-F55F-4CEE-B7B8-DB9E3D7A0E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9154" y="3119190"/>
            <a:ext cx="609600" cy="44891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FF0AFA-88ED-4CCA-8075-552C84E228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43888" y="3636682"/>
            <a:ext cx="609600" cy="498061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39A9EC-B79E-4A6E-8545-89F31A163F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0644" y="4134743"/>
            <a:ext cx="609600" cy="552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7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8F5C73-8A6D-4215-A026-11CB38B24D54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725487"/>
            <a:ext cx="7827963" cy="1477665"/>
          </a:xfrm>
        </p:spPr>
        <p:txBody>
          <a:bodyPr/>
          <a:lstStyle/>
          <a:p>
            <a:pPr lvl="1" algn="ctr" eaLnBrk="1" hangingPunct="1"/>
            <a:br>
              <a:rPr lang="cs-CZ" dirty="0">
                <a:solidFill>
                  <a:srgbClr val="7030A0"/>
                </a:solidFill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archeologických výzkumů a nálezů</a:t>
            </a:r>
            <a:br>
              <a:rPr lang="cs-CZ" dirty="0">
                <a:solidFill>
                  <a:srgbClr val="7030A0"/>
                </a:solidFill>
              </a:rPr>
            </a:br>
            <a:endParaRPr 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právní úprava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20/1987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Sb.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specifická oblast, kde nelze použít obvyklá měřítka ochrany kulturních památek a památkových území</a:t>
            </a:r>
          </a:p>
          <a:p>
            <a:pPr marL="457200" lvl="1" indent="0" eaLnBrk="1" hangingPunct="1"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archeologické výzkumy</a:t>
            </a:r>
          </a:p>
          <a:p>
            <a:pPr lvl="2" eaLnBrk="1" hangingPunct="1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provádí Archeologický ústav Akademie věd a další subjekty – </a:t>
            </a:r>
          </a:p>
          <a:p>
            <a:pPr marL="914400" lvl="2" indent="0" eaLnBrk="1" hangingPunct="1">
              <a:buNone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tzv. oprávněné organizace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(např. vysoké školy, muzea, ale i fyzické osoby,</a:t>
            </a:r>
          </a:p>
          <a:p>
            <a:pPr marL="914400" lvl="2" indent="0" eaLnBrk="1" hangingPunct="1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mají-li, zákonem stanovené, potřebné předpoklady) </a:t>
            </a:r>
          </a:p>
          <a:p>
            <a:pPr lvl="2" eaLnBrk="1" hangingPunct="1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 provádění archeologických výzkumů se vyžaduje:</a:t>
            </a:r>
          </a:p>
          <a:p>
            <a:pPr lvl="3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dohoda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 vlastníkem (správcem, uživatelem) nemovitosti</a:t>
            </a:r>
          </a:p>
          <a:p>
            <a:pPr lvl="3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má-li se provádět stavební činnost na území s archeologickými nálezy, je třeba tento záměr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oznámit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aby mohl být proveden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záchranný archeologický výzkum</a:t>
            </a:r>
          </a:p>
          <a:p>
            <a:pPr marL="1371600" lvl="3" indent="0" eaLnBrk="1" hangingPunct="1">
              <a:buNone/>
              <a:defRPr/>
            </a:pPr>
            <a:r>
              <a:rPr lang="cs-CZ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plán území s archeologickými nálezy</a:t>
            </a:r>
          </a:p>
          <a:p>
            <a:pPr marL="1371600" lvl="3" indent="0" eaLnBrk="1" hangingPunct="1">
              <a:buNone/>
              <a:defRPr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cs-CZ" sz="1600" i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AF62F9-9639-46BD-B1AE-E333DB30E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3200" y="3989287"/>
            <a:ext cx="609600" cy="41961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FE7B12-732A-4E65-95C5-F707A4F258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05700" y="4587341"/>
            <a:ext cx="609600" cy="44748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5BADAC-4C71-4231-8C45-0E4DEBEBFC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2212" y="5418892"/>
            <a:ext cx="609600" cy="38048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E8658E-26B8-45C6-841B-4DADFB2FF7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11812" y="5413303"/>
            <a:ext cx="609600" cy="38048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8F73BE-143C-4C0B-86DB-EA0478B3E9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16612" y="5771054"/>
            <a:ext cx="609600" cy="384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579B3F-A60A-41E8-8409-F8B8BE5302D5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846894"/>
            <a:ext cx="7827963" cy="1054932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archeologických výzkumů a nálezů</a:t>
            </a:r>
            <a:endParaRPr lang="cs-CZ" sz="3200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29987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archeologický nález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věc (soubor věcí)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jde o věc naplňující tyto zákonné znaky: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je dokladem nebo pozůstatkem života člověka a jeho činnosti od počátku jeho vývoje do novověku  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zachovala se zpravidla pod zemí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může být na návrh Archeologického ústavu Akademie věd prohlášen za kulturní památku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 nálezu, který nebyl učiněn při provádění archeologických výzkumů, musí být učiněno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oznámení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Archeologickému ústavu nebo nejbližšímu muzeu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nález i naleziště musí být ponechány beze změny až do prohlídky a do následného opatření k ochraně nálezu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právo na odměnu, náhradu nutných nákladů a náhradu za majetkovou újmu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vlastnictví movitého nálezu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021928-A809-4C3C-A8E6-A4B552CEA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2085" y="4504493"/>
            <a:ext cx="609600" cy="43623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B3DDE9-88A6-4DDD-8964-7FB0F1CD7E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8665" y="5034926"/>
            <a:ext cx="609600" cy="438789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8B9696-A2A1-4C6C-B7B3-37F69A1E6C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1685" y="5347909"/>
            <a:ext cx="419357" cy="389694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F6462-D145-47C3-B32C-ABADD2E4DD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0" y="5347908"/>
            <a:ext cx="527776" cy="38969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AE3B06-4F42-4865-B114-404B47E63B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96405" y="5621412"/>
            <a:ext cx="609600" cy="46026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64007A-90CC-451C-B579-F8A7438A19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94917" y="5656698"/>
            <a:ext cx="609600" cy="38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84DE19-2A9F-40B5-B3F6-5B9699FB1DBF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9568" y="725487"/>
            <a:ext cx="7827963" cy="1563581"/>
          </a:xfrm>
        </p:spPr>
        <p:txBody>
          <a:bodyPr/>
          <a:lstStyle/>
          <a:p>
            <a:pPr algn="ctr" eaLnBrk="1" hangingPunct="1"/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prodeje a vývozu předmětů kulturní hodnoty</a:t>
            </a:r>
            <a:br>
              <a:rPr lang="cs-CZ" sz="2900" dirty="0">
                <a:solidFill>
                  <a:srgbClr val="7030A0"/>
                </a:solidFill>
              </a:rPr>
            </a:br>
            <a:endParaRPr lang="cs-CZ" sz="2900" dirty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zásadní změna situace po roce 1989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otevření hranic, privatizace obchodní sítě, restituce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potřeba řešit problematiku obchodu s předměty kulturní hodnoty a jejich přeshraničního pohybu</a:t>
            </a:r>
          </a:p>
          <a:p>
            <a:pPr marL="0" indent="0" eaLnBrk="1" hangingPunct="1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právní úprava -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71/1994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Sb., o prodeji a vývozu předmětů</a:t>
            </a:r>
          </a:p>
          <a:p>
            <a:pPr marL="0" indent="0" eaLnBrk="1" hangingPunct="1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kulturní hodnoty</a:t>
            </a:r>
          </a:p>
          <a:p>
            <a:pPr marL="0" indent="0" eaLnBrk="1" hangingPunct="1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předměty kulturní hodnoty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/>
              <a:t>přírodniny nebo lidské výtvory nebo jejich soubory, které jsou významné pro historii, literaturu, umění nebo vědu, splňující zákonná kritéria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cs-CZ" sz="1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chrana poskytovaná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zákonem č. 71/1994 Sb. se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netýká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cs-CZ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prodeje a vývozu kulturních památek a národních kulturních památek; evidovaných sbírek muzejní povahy a sbírkových předmětů, které jsou jejich součástmi (viz z. č. 122/2000 Sb.); archiválií (viz z. č. 499/2004 Sb.); originálů uměleckých děl žijících autorů  a předmětů dovezených do ČR a propuštěných do celního režimu dočasného použití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B23361-F37E-4905-A6A9-37E427E3C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731" y="4688600"/>
            <a:ext cx="609600" cy="456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9D3B16-E189-4079-BA41-789DB77FD946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264204"/>
            <a:ext cx="7827963" cy="558459"/>
          </a:xfrm>
        </p:spPr>
        <p:txBody>
          <a:bodyPr/>
          <a:lstStyle/>
          <a:p>
            <a:pPr algn="ctr" eaLnBrk="1" hangingPunct="1"/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prodeje a vývozu předmětů kulturní hodnoty</a:t>
            </a:r>
            <a:endParaRPr lang="cs-CZ" sz="2900" dirty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osvědčení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podmiňuje vývoz předmětů kulturní hodnoty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vydávají je tzv. odborné organizace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(muzea, galerie, knihovny, pracoviště Národního památkového ústavu)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a popř. Ministerstvo kultury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děje se tak na žádost vlastníka předmětu kulturní hodnoty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lhůty pro vydání a dobu platnosti stanoví zákon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nevydá se, zejména jde-li o kulturní památku nebo 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sbírku muzejní povahy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před vývozem předmětu kulturní hodnoty je předkládá vývozce celnímu úřadu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musí jím být opatřeny také předměty kulturní hodnoty z oboru archeologie a sakrální a kultovní povahy </a:t>
            </a:r>
            <a:r>
              <a:rPr lang="cs-CZ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nabízené k prodeji</a:t>
            </a:r>
          </a:p>
          <a:p>
            <a:pPr marL="914400" lvl="2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dohled a sankce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dohled provádí Ministerstvo kultury a celní orgány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 </a:t>
            </a:r>
            <a:endParaRPr lang="cs-CZ" sz="1600" dirty="0"/>
          </a:p>
          <a:p>
            <a:pPr marL="914400" lvl="2" indent="0" eaLnBrk="1" hangingPunct="1">
              <a:buNone/>
            </a:pPr>
            <a:endParaRPr lang="cs-CZ" sz="1700" dirty="0"/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464495-0245-4E80-BDAC-0FD91B171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2322770"/>
            <a:ext cx="609600" cy="438277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B72F57-3341-47C4-8581-E6F948D24F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51833" y="3212930"/>
            <a:ext cx="609600" cy="43214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BBDDF6-19F1-4D3E-A88E-1EB21F8B10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3378" y="3504381"/>
            <a:ext cx="609600" cy="45362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4F474F-D890-4466-B048-EE3B53C2FD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2185" y="5006393"/>
            <a:ext cx="609600" cy="43827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136E2C-E9EB-4779-A2E3-25F3B94331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4659" y="5949940"/>
            <a:ext cx="609600" cy="377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80B9E-ACAF-4231-A3D8-BA8283F8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muzeí a galerií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BB688-9EAF-4B34-AB03-9021D28C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právní úprava -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122/2000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Sb., o ochraně sbírek muzejní povahy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zakotvuje zvláštní režim ochrany předmětů movitého kulturního dědictví tvořících </a:t>
            </a:r>
            <a:r>
              <a:rPr lang="cs-CZ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sbírky muzejní povahy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sbírka muzejní povahy –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zákonné znaky: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sbírka, která je ve své celistvosti významná pro prehistorii, historii, umění, literaturu, techniku, přírodní nebo společenské vědy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tvoří ji soubor sbírkových předmětů shromážděných lidskou činností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 se za to, že je věcí hromadnou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D28447-3E9B-46EB-BFA2-41FE00948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FEF65C-8B28-4EF9-91F9-007A118EA8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8422A4-80C3-4FA8-ABD2-C3B1E124CF72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97AF9B-634E-4D8D-A7D4-0418E845A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3685" y="4455399"/>
            <a:ext cx="609600" cy="4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0BCB93-8579-4B4F-8907-282C78FE4F4F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muzeí a galerií</a:t>
            </a:r>
            <a:endParaRPr lang="cs-CZ" sz="3200" dirty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centrální evidence sbírek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vede ji Ministerstvo kultury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představuje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veřejnosti přístupný informační systémem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ýká se pouze sbírek, která se trvale nacházejí na území České republiky a které obsahují nejméně 5 sbírkových předmětů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zápisy z moci úřední nebo na žádost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zápis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obsahuje identifikaci sbírky          a jejího vlastníka (správce)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 zapsané sbírky platí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zvláštní režim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jejich ochrany a nakládání s nimi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povinnosti vlastníka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práva vlastníka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kontrola a sankce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kontrolu provádí Ministerstvo kultury a popř. i celní orgány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 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1A9B15-0BB3-4EF4-BF57-230C744D2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25829" y="3429000"/>
            <a:ext cx="609600" cy="36923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D91D95-5FBE-4CE7-945B-D5BBA6AE28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7906" y="3755280"/>
            <a:ext cx="464717" cy="36923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901D22-891F-4D80-A389-248603BF7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02367" y="4283564"/>
            <a:ext cx="609600" cy="376909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8ED1FE-3C5F-4B58-8EBD-DB539FABCC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12610" y="4533798"/>
            <a:ext cx="609600" cy="36923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3ED4EA-12DF-40BF-A753-6A093C1CFB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3139" y="5105911"/>
            <a:ext cx="609600" cy="418333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94C967-5A42-4AD7-8788-C2C81D9A8A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17410" y="5436637"/>
            <a:ext cx="609600" cy="43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2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1ADF6A-7068-4B2F-B662-C9AD2A1BC9D5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knihoven</a:t>
            </a:r>
            <a:endParaRPr lang="cs-CZ" sz="3200" dirty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961292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/>
              <a:t>      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právní úp</a:t>
            </a:r>
            <a:r>
              <a:rPr lang="cs-CZ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rava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zejména zákon č.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257/2001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Sb., o knihovnách </a:t>
            </a:r>
          </a:p>
          <a:p>
            <a:pPr marL="0" indent="0" eaLnBrk="1" hangingPunct="1"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          a podmínkách provozování knihovnických a informačních služeb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upravuje </a:t>
            </a:r>
            <a:r>
              <a:rPr lang="cs-CZ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systém knihoven poskytujících veřejné knihovnické a informační služby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jeho hlavním účelem je zajištění práva na svobodný přístup k informacím </a:t>
            </a:r>
          </a:p>
          <a:p>
            <a:pPr marL="914400" lvl="2" indent="0" eaLnBrk="1" hangingPunct="1"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(viz čl. 17 LZPS)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a to na bezplatném (resp. neziskovém) principu</a:t>
            </a: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knihovna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je zařízení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 němž jsou způsobem zaručujícím rovný přístup všem bez rozdílu poskytovány veřejné knihovnické a informační služby vymezené zákonem </a:t>
            </a:r>
            <a:r>
              <a:rPr lang="cs-CZ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č.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257/2001 Sb.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 je zapsáno v evidenci knihoven</a:t>
            </a:r>
            <a:endParaRPr 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veřejné knihovnické a informační služby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spočívají zejména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 zpřístupňování knihovních dokumentů z knihovního fondu knihovny nebo prostřednictvím meziknihovních služeb z knihovního fondu jiné knihovny a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 zprostředkování informací z vnějších informačních zdrojů, zejména informací z veřejné správy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0663AF-514E-4D6F-B8C7-9B9AF44F7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8720" y="2879674"/>
            <a:ext cx="609600" cy="39531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4483A3-6FA2-409B-8D51-15F383900A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522" y="5880112"/>
            <a:ext cx="609600" cy="30940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1A2356-7A48-414B-A9C6-60EE4E828D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5256" y="5849245"/>
            <a:ext cx="609600" cy="453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DC3AC2-B951-4CF8-90E0-EC8597639401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 a cíl přednášky</a:t>
            </a:r>
            <a:endParaRPr lang="cs-CZ" sz="3200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Správa na úseku památkové péče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Správa na ostatních úsecích kultury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archeologické výzkumy a nálezy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prodej a vývoz předmětů kulturní hodnoty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muzea a galerie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knihovny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vydávání periodického a neperiodického tisku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rozhlasové a televizní vysílání</a:t>
            </a:r>
          </a:p>
          <a:p>
            <a:pPr eaLnBrk="1" hangingPunct="1"/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50C7D0-9531-4B7B-B7E3-7275C593164F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knihoven</a:t>
            </a:r>
            <a:endParaRPr lang="cs-CZ" sz="3200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       systém knihoven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tvoří: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Národní knihovna ČR, Knihovna a tiskárna pro nevidomé K. E.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Macana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Moravská zemská knihovna v Brně -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státem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resp. 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Ministerstvem kultury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krajské knihovny -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 krajem, 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jeho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příslušným orgánem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základní knihovny,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 zpravidla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obcí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resp. příslušným orgánem obce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specializované knihovny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(tzn. knihovny se specializovaným fondem)</a:t>
            </a:r>
          </a:p>
          <a:p>
            <a:pPr marL="914400" lvl="2" indent="0" eaLnBrk="1" hangingPunct="1">
              <a:buNone/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evidence knihoven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veřejnosti přístupný informační systém, který vede 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Ministerstvo kultury </a:t>
            </a:r>
          </a:p>
          <a:p>
            <a:pPr marL="914400" lvl="2" indent="0" eaLnBrk="1" hangingPunct="1">
              <a:buNone/>
            </a:pPr>
            <a:endParaRPr lang="cs-CZ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porušení povinností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0" dirty="0">
                <a:effectLst/>
                <a:latin typeface="Arial" panose="020B0604020202020204" pitchFamily="34" charset="0"/>
              </a:rPr>
              <a:t>opatření k nápravě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</a:t>
            </a:r>
            <a:endParaRPr lang="cs-CZ" sz="1600" i="0" dirty="0">
              <a:effectLst/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i="0" dirty="0">
              <a:effectLst/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FD55F0-BF48-48E3-987D-4ACD8C71F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7168" y="5263501"/>
            <a:ext cx="609600" cy="46896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782DF6-ACF4-443E-A9A9-6CBB3894E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811" y="5333487"/>
            <a:ext cx="609600" cy="39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2C0247-6E6B-45BE-BB8F-6D1711CBFE9C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68496"/>
            <a:ext cx="7827963" cy="733329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641" y="2133600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právní úprava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46/2000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Sb., o právech a povinnostech při vydávání periodického tisku (tiskový zákon)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37/1995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Sb., o neperiodických publikacích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121/2000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Sb., o právu autorském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periodický tisk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noviny, časopisy a jiné tiskoviny vydávané pod stejným názvem, se stejným obsahovým zaměřením a v jednotné grafické úpravě nejméně dvakrát v kalendářním roce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vydáváním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PT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rozumí 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činnost vydavatele, při které na svůj účet a na svou odpovědnost zajišťuje jeho obsah, vydání a veřejné šíření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64364D-DCED-4D51-B4D2-E6F2CC77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7077" y="2761610"/>
            <a:ext cx="609600" cy="38918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703747-D1CA-45AE-B402-9B81E897E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367" y="5470109"/>
            <a:ext cx="609600" cy="389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B1C1BB-E160-4045-B72E-886D994B19AA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  <a:endParaRPr lang="cs-CZ" sz="3200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evidence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evidenci vede Ministerstvo kultury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identifikace vydavatele (přidělením evidenčního čísla)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důležité pro:</a:t>
            </a:r>
          </a:p>
          <a:p>
            <a:pPr lvl="4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ochranu práv osob poškozených obsahem tisku</a:t>
            </a:r>
          </a:p>
          <a:p>
            <a:pPr lvl="4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statistické účely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povinnosti vydavatele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odpovědnost za obsah tisku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(vyjma pravdivosti reklamy a inzerce, nejde-li </a:t>
            </a:r>
          </a:p>
          <a:p>
            <a:pPr marL="1371600" lvl="3" indent="0" eaLnBrk="1" hangingPunct="1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o reklamu vydavatele)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uvádění identifikace titulů a odpovědných osob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oznámení v naléhavém veřejném zájmu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povinného výtisku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odpovědi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dodatečného sdělení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doplňující informace  </a:t>
            </a:r>
            <a:r>
              <a:rPr lang="cs-CZ" sz="1400" dirty="0"/>
              <a:t>(v rámci poměrně nové regulace tzv. radničních listů)</a:t>
            </a:r>
          </a:p>
          <a:p>
            <a:pPr marL="914400" lvl="2" indent="0" eaLnBrk="1" hangingPunct="1">
              <a:buNone/>
            </a:pPr>
            <a:endParaRPr lang="cs-CZ" sz="16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060918-FF47-4E1C-9A0B-A00705084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99142" y="1993176"/>
            <a:ext cx="609600" cy="36463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509A86-41F1-4D69-ADD4-3FE3EC8C8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46561" y="2389596"/>
            <a:ext cx="609600" cy="49913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AD821F-F6C2-4C77-BB42-B545AAC148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34497" y="4682462"/>
            <a:ext cx="609600" cy="401457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565734-C788-4385-B284-9E7645E694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59463" y="4922133"/>
            <a:ext cx="609600" cy="401458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B33E7-5E07-4589-82A5-17501E85DD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08742" y="5176306"/>
            <a:ext cx="609600" cy="408871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869E77-5C50-4CDA-AC4F-A808585541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34706" y="5439478"/>
            <a:ext cx="609600" cy="401459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68C8C2-FACC-4AB4-BBC9-B859BD4DAA3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96513" y="5641247"/>
            <a:ext cx="384377" cy="408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25BA25-3C52-405A-BB74-1F06A34E69B1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  <a:endParaRPr lang="cs-CZ" sz="3200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36123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neperiodické publikace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jsou rozmnoženiny literárních, vědeckých a uměleckých děl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(tedy veškeré rozmnoženiny podle autorského zákona),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určené k veřejnému šíření,           které jsou vydávány jednorázově, popřípadě nejvýše jednou ročně anebo po částech i častěji, tvoří-li obsahově jeden celek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zákon o neperiodických publikacích se ale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nevztahuje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např. na: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rozmnoženiny audiovizuálních děl;  bankovky, mince, poštovní, platební a kolkové známky, poštovní ceniny, losy a cenné papíry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rozmnoženiny počítačových programů či rozmnoženiny vydané v cizině 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povinnosti vydavatele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zajistit, aby </a:t>
            </a:r>
            <a:r>
              <a:rPr lang="cs-CZ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obsahovala zákonem stanovené údaje;           bez nich nesmí být veřejně šířena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institut povinných výtisků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institut nabídkové povinnosti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40224A-ACFC-4802-9090-37D6802BE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8180" y="2915033"/>
            <a:ext cx="609600" cy="37077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377627-71C3-4329-81A1-E4ED4C48F2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5262" y="4410288"/>
            <a:ext cx="609600" cy="400737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09AB52-1ACE-421A-86A5-83894B3410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11108" y="4903394"/>
            <a:ext cx="609600" cy="345083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CA757-1E1A-4D3B-9393-0A86B46C7F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34706" y="5210232"/>
            <a:ext cx="609600" cy="345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44585B-E9E7-47A4-B9F8-620019263046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4" y="1131674"/>
            <a:ext cx="7827963" cy="770151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3" y="2017712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právní úprava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231/2001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Sb., o provozování rozhlasového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a televizního vysílání</a:t>
            </a:r>
          </a:p>
          <a:p>
            <a:pPr marL="0" indent="0" eaLnBrk="1" hangingPunct="1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rozhlasové a televizní vysílání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RTV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se rozumí 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poskytování pořadů a dalších částí vysílání uspořádaných v rámci programu, včetně služeb přímo souvisejících s programem, provozovatelem vysílání veřejnosti prostřednictvím sítí elektronických komunikací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(v podobě chráněné nebo nechráněné podmíněným přístupem)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za účelem simultánního sledování pořadů a dalších částí vysílání</a:t>
            </a:r>
          </a:p>
          <a:p>
            <a:pPr marL="914400" lvl="2" indent="0" eaLnBrk="1" hangingPunct="1">
              <a:buNone/>
            </a:pPr>
            <a:r>
              <a:rPr lang="cs-CZ" sz="1800" b="1" dirty="0"/>
              <a:t>provozovatelé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800" b="1" dirty="0"/>
              <a:t>s licencí</a:t>
            </a:r>
            <a:r>
              <a:rPr lang="cs-CZ" sz="1800" dirty="0"/>
              <a:t>: </a:t>
            </a:r>
            <a:r>
              <a:rPr lang="cs-CZ" sz="1500" dirty="0"/>
              <a:t>l</a:t>
            </a:r>
            <a:r>
              <a:rPr lang="cs-CZ" sz="15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icenci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uděluje </a:t>
            </a:r>
            <a:r>
              <a:rPr lang="cs-CZ" sz="1500" dirty="0"/>
              <a:t>Rada pro rozhlasové a televizní vysílání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licenčním řízení; licence opravňuje provozovatele vysílání k rozhlasovému a televiznímu vysílání v rozsahu a za podmínek stanovených zákonem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č. 231/2001 Sb.</a:t>
            </a:r>
            <a:r>
              <a:rPr lang="cs-CZ" sz="15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jinými právními předpisy  </a:t>
            </a:r>
          </a:p>
          <a:p>
            <a:pPr marL="914400" lvl="2" indent="0" eaLnBrk="1" hangingPunct="1">
              <a:buNone/>
            </a:pPr>
            <a:endParaRPr lang="cs-CZ" sz="1800" b="1" dirty="0"/>
          </a:p>
          <a:p>
            <a:pPr lvl="3" eaLnBrk="1" hangingPunct="1">
              <a:buFont typeface="Wingdings" panose="05000000000000000000" pitchFamily="2" charset="2"/>
              <a:buChar char="§"/>
            </a:pPr>
            <a:endParaRPr lang="cs-CZ" sz="1400" b="1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FA92C2-547F-4A29-AD14-83DB7D7BA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634" y="5716891"/>
            <a:ext cx="609600" cy="415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A0B5FF-5CB8-483B-A8D3-9408729E6DB4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070306"/>
            <a:ext cx="7827963" cy="83152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  <a:endParaRPr lang="cs-CZ" sz="3200" dirty="0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licence se uděluje na dobu určitou, a to nejdéle na 8 let k rozhlasovému vysílání</a:t>
            </a:r>
          </a:p>
          <a:p>
            <a:pPr marL="1371600" lvl="3" indent="0" algn="just">
              <a:buNone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let k televiznímu vysílání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pl-P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licence je nepřevoditelná na jinou osobu 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žadatel o licenci musí být tuzemský subjekt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licence může pozbýt platnosti nebo může být odejmuta</a:t>
            </a:r>
          </a:p>
          <a:p>
            <a:pPr lvl="3" algn="just">
              <a:buFont typeface="Wingdings" panose="05000000000000000000" pitchFamily="2" charset="2"/>
              <a:buChar char="§"/>
            </a:pP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ze zákona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jde o provozovatele poskytující veřejnou službu (Český rozhlas a Česká televize)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poskytují objektivní, vyvážené, ověřené informace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nezávislí na státu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financováni prostřednictvím zákona č. 348/2005 Sb., o rozhlasových a televizních poplatcích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kontrolovány prostřednictvím Rady Českého rozhlasu a Rady České televize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 registrací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týká se pouze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provozovatelů tzv. převzatého vysílání prostřednictvím sítě elektronických komunikací</a:t>
            </a:r>
            <a:endParaRPr lang="cs-CZ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just">
              <a:buNone/>
            </a:pPr>
            <a:endParaRPr lang="cs-CZ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just">
              <a:buNone/>
            </a:pPr>
            <a:endParaRPr lang="cs-CZ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buFont typeface="Wingdings" panose="05000000000000000000" pitchFamily="2" charset="2"/>
              <a:buChar char="§"/>
            </a:pP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697923-19FB-4505-B7DD-CC34A2374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3106" y="5787694"/>
            <a:ext cx="609600" cy="411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A674AD-2932-440C-9EC7-FB9552676E85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2781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  <a:endParaRPr lang="cs-CZ" sz="3200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základní povinnosti provozovatelů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např.: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provozovat vysílání vlastním jménem, na vlastní účet a na vlastní odpovědnost a nést odpovědnost za obsah vysílání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zajistit, aby vysílané pořady nepodněcovaly k nenávisti z důvodu pohlaví, rasy, barvy pleti, jazyka, víry a náboženství, politického nebo jiného smýšlení, národního nebo sociálního původu, příslušnosti k národnostní nebo etnické menšině, majetku, rodu nebo jiného postavení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zajistit, aby vysílané pořady neobsahovaly podprahová sdělení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nezařazovat do vysílání pořady, které mohou vážně narušit fyzický, psychický nebo mravní vývoj dětí a mladistvých zejména tím, že obsahují pornografii a hrubé samoúčelné násilí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poskytnout v naléhavém veřejném zájmu státním orgánům a orgánům územní samosprávy na jejich žádost nezbytný vysílací čas pro důležitá a neodkladná oznámení v souvislosti s vyhlášením nouzového stavu, stavu ohrožení státu, válečného stavu, stavu kybernetického nebezpečí, nebo opatření na ochranu veřejného zdraví; odpovědnost za obsah těchto oznámení má osoba, které byl vysílací čas poskytnut</a:t>
            </a:r>
          </a:p>
          <a:p>
            <a:pPr marL="0" indent="0" eaLnBrk="1" hangingPunct="1">
              <a:buNone/>
            </a:pP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Rada pro rozhlasové a televizní vysílání</a:t>
            </a:r>
            <a:endParaRPr lang="cs-CZ" sz="1050" b="0" i="0" dirty="0">
              <a:solidFill>
                <a:srgbClr val="333333"/>
              </a:solidFill>
              <a:effectLst/>
              <a:latin typeface="Conv_SourceSansPro-Regular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správní úřad, který vykonává státní správu v dané oblasti, dohlíží na zachovávání a rozvoj plurality programové nabídky a informací v oblasti rozhlasového a televizního vysílání a převzatého vysílání, dbá na jeho obsahovou nezávislost a plní další úkoly stanovené právními předpisy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odpovědná Poslanecké sněmovně (má 13 členů a je jmenována předsedou vlády na návrh PS)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mj. </a:t>
            </a:r>
            <a:r>
              <a:rPr lang="cs-CZ" sz="1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 evidenci provozovatelů, monitoruje vysílání a ukládání sankce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405716-AD95-4CBA-8922-7B4CF1CC9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9774" y="3737583"/>
            <a:ext cx="609600" cy="337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43719-98CE-4F26-9C9C-981B7974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37CBC2-D206-4B3F-B041-CE60AF45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</a:t>
            </a:r>
            <a:r>
              <a:rPr lang="cs-CZ" sz="1800" b="0" i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139 </a:t>
            </a:r>
            <a:r>
              <a:rPr lang="cs-CZ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násl.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 : zvláštní část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vydání. Brno: Masarykova univerzita, 2010, s. 194 a násl.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0EE874-854C-40FE-B769-E4D59A0811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EF34DC-E35D-4699-BE63-D3CAFE27C5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8422A4-80C3-4FA8-ABD2-C3B1E124CF72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73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7B44DF-3F32-4573-BB4D-F68021783862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049411"/>
            <a:ext cx="7827963" cy="968301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br>
              <a:rPr lang="cs-CZ" dirty="0">
                <a:solidFill>
                  <a:srgbClr val="7030A0"/>
                </a:solidFill>
              </a:rPr>
            </a:br>
            <a:endParaRPr lang="cs-CZ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obecná východiska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kulturní bohatství jako ústavně chráněná hodnota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34 odst. 2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„Právo přístupu ke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kulturnímu bohatství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je zaručeno za podmínek stanovených zákonem“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35 odst. 3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„Při výkonu svých práv nikdo nesmí ohrožovat ani poškozovat životní prostředí, přírodní zdroje, druhové bohatství přírody a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kulturní památky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nad míru stanovenou zákonem.“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povinností státu je chránit kulturní památky a vymáhat dodržování zákazu tyto památky neohrožovat a nepoškozovat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konflikt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zájmů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veřejný zájem na ochraně kulturního bohatství vs. ústavně zaručené vlastnické právo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nutnost poměřování při omezování vlastnického práva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2223F-DECE-43F4-9A96-E83E21D16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0575" y="5400483"/>
            <a:ext cx="609600" cy="35312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12FC77-B20F-48C3-861F-9C2DA5797A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5225" y="5667694"/>
            <a:ext cx="609600" cy="37890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A3719D-CAF3-479C-BE3C-C4ECAE0770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3888" y="5577047"/>
            <a:ext cx="609600" cy="53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3AB70C-39A9-49A3-9501-E975F0535F5E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obecná východiska promítnutá do zákonné úpravy</a:t>
            </a:r>
          </a:p>
          <a:p>
            <a:pPr marL="0" indent="0" eaLnBrk="1" hangingPunct="1">
              <a:buNone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20/1987 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o státní památkové péči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kodifikace práva hmotného a procesního na úseku památkové péče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včetně úpravy archeologických výzkumů a nálezů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vyhláška č. 66/1988 Sb., kterou se provádí zákon o státní památkové péči</a:t>
            </a:r>
          </a:p>
          <a:p>
            <a:pPr eaLnBrk="1" hangingPunct="1"/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2ECDE4-1FA2-4DEF-9878-6A5821837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9906" y="4950954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D16F9F-649E-44F6-87B2-FACBD0144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8975" y="2669556"/>
            <a:ext cx="609600" cy="54260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DEF9F7-B88D-45F6-88C8-1B9798EDF5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3675" y="2716862"/>
            <a:ext cx="609600" cy="447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15C67C-1F9D-4E51-9D57-5F06E3E2C44B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kulturní památka - obecně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věc movitá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nemovitá (případně soubor těchto věcí)</a:t>
            </a:r>
          </a:p>
          <a:p>
            <a:pPr marL="457200" lvl="1" indent="0" eaLnBrk="1" hangingPunct="1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jde o věci naplňující tyto zákonné znaky: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mají historickou, uměleckou, vědeckou či technickou hodnotu          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mají přímý vztah k významným osobnostem nebo historickým událostem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prohlášení věci za kulturní památku Ministerstvem kultury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(rozhodnutí o prohlášení za KP)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7B1614-337F-4F05-BEC5-B6B3FD049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7906" y="5014061"/>
            <a:ext cx="609600" cy="435721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BF6D84-6FC6-4FAA-939C-83312C190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3400" y="4129686"/>
            <a:ext cx="609600" cy="49933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3516ED-87DC-4C0B-B014-D3DA2789EF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8475" y="3440603"/>
            <a:ext cx="609600" cy="44460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38D5BB-9603-49D5-8E5E-37D68CBB32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24437" y="5522913"/>
            <a:ext cx="609600" cy="609600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2CCF7-3049-4FB4-9C57-6437E8B3E3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30926" y="5014061"/>
            <a:ext cx="609600" cy="435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6667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63136-EA1C-43D4-9DD5-864D669E8532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řízení o prohlášení věci za kulturní památku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zákon upravuje pouze základní procesní pravidla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Ministerstvo kultury vyrozumí písemně vlastníka o podání návrhu na prohlášení jeho věci nebo stavby za kulturní památku nebo o tom, že hodlá jeho věc nebo stavbu prohlásit za kulturní památku z moci úřední, potažmo na podnět </a:t>
            </a:r>
          </a:p>
          <a:p>
            <a:pPr marL="457200" lvl="1" indent="0" eaLnBrk="1" hangingPunct="1">
              <a:buNone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    a	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umožní mu k návrhu nebo podnětu se vyjádřit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ještě před prohlášením věci nebo stavby za kulturní památku si  Ministerstvo kultury vyžádá vyjádření krajského úřadu a obecního úřadu obce s rozšířenou působností, pokud je již od těchto orgánů neobdrželo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vlastník je povinen od doručení vyrozumění až do rozhodnutí ministerstva kultury chránit svoji věc nebo stavbu před poškozením, zničením nebo odcizením a oznámit ministerstvu kultury každou zamýšlenou i uskutečněnou změnu jejího vlastnictví, správy nebo užívání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rozhodující pro (ne)prohlášení stavby za kulturní památku je zjištění (ne)existence hodnot uvedených v ustanovení § 2 odst. 1 zákona o památkové péči </a:t>
            </a:r>
            <a:endParaRPr lang="cs-CZ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 mimořádně závažných důvodů lze prohlášení věci za kulturní památku také zrušit</a:t>
            </a:r>
          </a:p>
          <a:p>
            <a:pPr marL="457200" lvl="1" indent="0" eaLnBrk="1" hangingPunct="1">
              <a:buNone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ACE285-6507-4C6E-B71E-921FD667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19050" y="3023057"/>
            <a:ext cx="609600" cy="37506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1FFC0A-7DAE-4256-839A-5B55A2DE9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60096" y="3080730"/>
            <a:ext cx="609600" cy="31739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902FB8-CEAB-4C41-A3F5-41BABC4E9E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3030" y="3271614"/>
            <a:ext cx="609600" cy="37652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7D5758-B18F-45A1-9077-B67CF8A097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4250" y="3952171"/>
            <a:ext cx="609600" cy="37506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B8B53B-01E1-416C-85D2-D92ECB0B60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7950" y="5111750"/>
            <a:ext cx="8763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C17F1-0F7D-438D-816A-131D53FB8738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kategorie ochrany památek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kulturní památka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národní kulturní památka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územní formy ochrany památek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rezervace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zóna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ochranná pásma </a:t>
            </a:r>
          </a:p>
          <a:p>
            <a:pPr marL="457200" lvl="1" indent="0" eaLnBrk="1" hangingPunct="1"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60A9E7-24B8-473F-ACD9-ECA358142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41700" y="2374900"/>
            <a:ext cx="609600" cy="45085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10BA0D-D512-4368-B3AC-A1585CC12B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4317" y="3151232"/>
            <a:ext cx="609600" cy="39846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B783A3-8E96-4B2A-AB1E-C20D9A60A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22478" y="3174362"/>
            <a:ext cx="609600" cy="39846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1E0037-5BCC-46FF-81E4-9F9B706024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83780" y="3894292"/>
            <a:ext cx="609600" cy="36164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F493A5-FE2A-43D8-9130-A5CC061B11F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4317" y="4210159"/>
            <a:ext cx="609600" cy="473054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820A6E-DB9C-4485-A536-610D1A8FA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3628" y="4586548"/>
            <a:ext cx="609600" cy="419825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E8B310-5B45-46C0-A943-50F8FBDB47D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84856" y="4990957"/>
            <a:ext cx="787144" cy="41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2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F37EC8-1D30-4924-BB27-13D0DE94B17E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4" y="2133600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evidence kulturních památek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Ústřední seznam kulturních památek ČR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evidence v katastru nemovitostí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Seznam světového kulturního a přírodního dědictví UNESCO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Úmluva o ochraně světového kulturního a přírodního dědictví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přijetí 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„seznam světového dědictví“ jsou stanovena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přísná kritéria a jde o záležitost poměrně nákladnou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9BE1C3-AE22-4360-A59B-FF390FCC7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0988" y="2478555"/>
            <a:ext cx="609600" cy="41473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691FF7-132D-4F84-AF33-08C77DD32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5306" y="2808884"/>
            <a:ext cx="609600" cy="51216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6C60AC-D182-41FD-931F-3AABC689CD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9061" y="3121337"/>
            <a:ext cx="609600" cy="51216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EB56D9-769A-42B7-BAD9-8E42510F88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8740" y="3565272"/>
            <a:ext cx="609600" cy="41473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1FEBFF-DCEF-4B8A-95BE-677E26772AB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15119" y="4191000"/>
            <a:ext cx="609600" cy="425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3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FA4A6C-DDF9-4204-9A07-15EC8C58D969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organizační  struktura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Ministerstvo kultury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inspekce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odborná organizace státní památkové péče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Národní památkový ústav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krajské úřady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obecní úřady obcí s rozšířenou působností 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kraje v samostatné působnosti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obce v samostatné působnosti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96F96A-E44C-4002-A654-FD2EFA96D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737381" y="2392016"/>
            <a:ext cx="609600" cy="41577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778A33-B733-4D34-9F5B-6665DA8CDA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6981" y="2392016"/>
            <a:ext cx="609600" cy="41577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D63ACA-524A-4DC9-8322-374E1E4885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2765548"/>
            <a:ext cx="609600" cy="41577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BB2F36-9DC6-4149-9036-20CC7AB8B1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979716" y="3124200"/>
            <a:ext cx="609600" cy="60960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F726B3-CF06-4ADF-BE81-A7FA23F887D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04344" y="3429000"/>
            <a:ext cx="609600" cy="464181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1C240-CC2B-4014-A7F4-C1F931533C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28972" y="3786154"/>
            <a:ext cx="609600" cy="464181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11E24F-4E09-4D1D-AEBD-8351F3D9F49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370116" y="4155083"/>
            <a:ext cx="609600" cy="464181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F2330-D930-464F-9ACC-FC232408720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60291" y="4572000"/>
            <a:ext cx="609600" cy="418475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B013C0-E8A9-452B-8348-B7D08155D1C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04344" y="4990475"/>
            <a:ext cx="609600" cy="418475"/>
          </a:xfrm>
          <a:prstGeom prst="rect">
            <a:avLst/>
          </a:prstGeom>
        </p:spPr>
      </p:pic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FB5E87-58EF-49B8-9CDE-667B44E6029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87230" y="3429000"/>
            <a:ext cx="609600" cy="464182"/>
          </a:xfrm>
          <a:prstGeom prst="rect">
            <a:avLst/>
          </a:prstGeom>
        </p:spPr>
      </p:pic>
      <p:pic>
        <p:nvPicPr>
          <p:cNvPr id="2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0F48A3-6F68-414B-B8B7-18CD3CB9E02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8079" y="5494185"/>
            <a:ext cx="609600" cy="464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1235D2-E3CD-407F-8D67-D8D636D96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DF3E22-D0D5-48EC-B418-4A55D5CF2E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4D1447-DD48-4949-925D-94E8E44CD7F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5119</TotalTime>
  <Words>2578</Words>
  <Application>Microsoft Office PowerPoint</Application>
  <PresentationFormat>Předvádění na obrazovce (4:3)</PresentationFormat>
  <Paragraphs>281</Paragraphs>
  <Slides>27</Slides>
  <Notes>1</Notes>
  <HiddenSlides>0</HiddenSlides>
  <MMClips>93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Conv_SourceSansPro-Regular</vt:lpstr>
      <vt:lpstr>Tahoma</vt:lpstr>
      <vt:lpstr>Times New Roman</vt:lpstr>
      <vt:lpstr>Wingdings</vt:lpstr>
      <vt:lpstr>Prezentace_MU_CZ</vt:lpstr>
      <vt:lpstr>1_Směsi</vt:lpstr>
      <vt:lpstr>2_Směsi</vt:lpstr>
      <vt:lpstr>Správa kultury  se zvláštním zaměřením  na úsek památkové péče  BM406K Vybrané otázky veřejné správy a správního práva I  4. přednáška 30. 4. 2021 Petr Havlan  </vt:lpstr>
      <vt:lpstr>Obsah a cíl přednášky</vt:lpstr>
      <vt:lpstr>Správa na úseku památkové péče 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 Správa na úseku  archeologických výzkumů a nálezů </vt:lpstr>
      <vt:lpstr>Správa na úseku  archeologických výzkumů a nálezů</vt:lpstr>
      <vt:lpstr>    Správa na úseku  prodeje a vývozu předmětů kulturní hodnoty </vt:lpstr>
      <vt:lpstr>Správa na úseku  prodeje a vývozu předmětů kulturní hodnoty</vt:lpstr>
      <vt:lpstr>Správa na úseku muzeí a galerií</vt:lpstr>
      <vt:lpstr>Správa na úseku muzeí a galerií</vt:lpstr>
      <vt:lpstr>Správa na úseku knihoven</vt:lpstr>
      <vt:lpstr>Správa na úseku knihoven</vt:lpstr>
      <vt:lpstr>Správa na úseku vydávání  periodického a neperiodického tisku</vt:lpstr>
      <vt:lpstr>Správa na úseku vydávání  periodického a neperiodického tisku</vt:lpstr>
      <vt:lpstr>Správa na úseku vydávání  periodického a neperiodického tisku</vt:lpstr>
      <vt:lpstr>Správa na úseku  rozhlasového a televizního vysílání</vt:lpstr>
      <vt:lpstr>Správa na úseku  rozhlasového a televizního vysílání</vt:lpstr>
      <vt:lpstr>Správa na úseku  rozhlasového a televizního vysílání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385</cp:revision>
  <cp:lastPrinted>1601-01-01T00:00:00Z</cp:lastPrinted>
  <dcterms:created xsi:type="dcterms:W3CDTF">2013-10-07T13:49:29Z</dcterms:created>
  <dcterms:modified xsi:type="dcterms:W3CDTF">2021-04-29T11:38:07Z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