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</p:sldMasterIdLst>
  <p:notesMasterIdLst>
    <p:notesMasterId r:id="rId48"/>
  </p:notesMasterIdLst>
  <p:handoutMasterIdLst>
    <p:handoutMasterId r:id="rId49"/>
  </p:handoutMasterIdLst>
  <p:sldIdLst>
    <p:sldId id="461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498" r:id="rId22"/>
    <p:sldId id="499" r:id="rId23"/>
    <p:sldId id="500" r:id="rId24"/>
    <p:sldId id="501" r:id="rId25"/>
    <p:sldId id="502" r:id="rId26"/>
    <p:sldId id="503" r:id="rId27"/>
    <p:sldId id="504" r:id="rId28"/>
    <p:sldId id="505" r:id="rId29"/>
    <p:sldId id="508" r:id="rId30"/>
    <p:sldId id="509" r:id="rId31"/>
    <p:sldId id="510" r:id="rId32"/>
    <p:sldId id="511" r:id="rId33"/>
    <p:sldId id="512" r:id="rId34"/>
    <p:sldId id="513" r:id="rId35"/>
    <p:sldId id="514" r:id="rId36"/>
    <p:sldId id="515" r:id="rId37"/>
    <p:sldId id="516" r:id="rId38"/>
    <p:sldId id="517" r:id="rId39"/>
    <p:sldId id="518" r:id="rId40"/>
    <p:sldId id="519" r:id="rId41"/>
    <p:sldId id="520" r:id="rId42"/>
    <p:sldId id="521" r:id="rId43"/>
    <p:sldId id="522" r:id="rId44"/>
    <p:sldId id="523" r:id="rId45"/>
    <p:sldId id="524" r:id="rId46"/>
    <p:sldId id="525" r:id="rId47"/>
  </p:sldIdLst>
  <p:sldSz cx="9144000" cy="6858000" type="screen4x3"/>
  <p:notesSz cx="6735763" cy="98663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5BD"/>
    <a:srgbClr val="E7C99D"/>
    <a:srgbClr val="80379B"/>
    <a:srgbClr val="A9AAAE"/>
    <a:srgbClr val="68676C"/>
    <a:srgbClr val="DFE1E2"/>
    <a:srgbClr val="F6F6F7"/>
    <a:srgbClr val="DF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3883" autoAdjust="0"/>
  </p:normalViewPr>
  <p:slideViewPr>
    <p:cSldViewPr>
      <p:cViewPr varScale="1">
        <p:scale>
          <a:sx n="68" d="100"/>
          <a:sy n="68" d="100"/>
        </p:scale>
        <p:origin x="12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8B2219D6-4D49-4474-8D43-B1EE7BE44D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57892AB1-0CDE-4B76-8C39-196714D107E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6" name="Rectangle 4">
            <a:extLst>
              <a:ext uri="{FF2B5EF4-FFF2-40B4-BE49-F238E27FC236}">
                <a16:creationId xmlns:a16="http://schemas.microsoft.com/office/drawing/2014/main" id="{EFEEE34F-7F39-4AAD-966F-7A86718BAC5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8597" name="Rectangle 5">
            <a:extLst>
              <a:ext uri="{FF2B5EF4-FFF2-40B4-BE49-F238E27FC236}">
                <a16:creationId xmlns:a16="http://schemas.microsoft.com/office/drawing/2014/main" id="{B0960643-650B-4FFC-8AA7-8D0EF8088D8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4F06D00-FEAA-451F-A29C-73F2D21B64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>
            <a:extLst>
              <a:ext uri="{FF2B5EF4-FFF2-40B4-BE49-F238E27FC236}">
                <a16:creationId xmlns:a16="http://schemas.microsoft.com/office/drawing/2014/main" id="{23BBD20C-F519-4E7A-BB33-93FBA9B832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A44B0CAC-926C-4C9E-9687-E33BB40ED2A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0DB4D089-1547-4BB0-9EF4-B3E78380C6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3" name="Rectangle 5">
            <a:extLst>
              <a:ext uri="{FF2B5EF4-FFF2-40B4-BE49-F238E27FC236}">
                <a16:creationId xmlns:a16="http://schemas.microsoft.com/office/drawing/2014/main" id="{3F2A330D-FA33-4425-B65E-C1B840DC16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34854" name="Rectangle 6">
            <a:extLst>
              <a:ext uri="{FF2B5EF4-FFF2-40B4-BE49-F238E27FC236}">
                <a16:creationId xmlns:a16="http://schemas.microsoft.com/office/drawing/2014/main" id="{9D55C297-D3DA-4D3E-ABEA-07AE7378B4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4855" name="Rectangle 7">
            <a:extLst>
              <a:ext uri="{FF2B5EF4-FFF2-40B4-BE49-F238E27FC236}">
                <a16:creationId xmlns:a16="http://schemas.microsoft.com/office/drawing/2014/main" id="{0743E90C-FE15-4F61-964E-000B3F5C1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3FC9AE-1A07-4A3B-BACB-8A7648DDE7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2117BCF0-89D4-4EBA-BE8B-E565A3773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693415F5-9248-4005-A217-71A53FE18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BB37921A-6369-44F5-A27F-D7C2E566F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36C58B-4607-40DD-80D3-B36DC0EF9092}" type="slidenum">
              <a:rPr lang="cs-CZ" altLang="cs-CZ" sz="1200" smtClean="0"/>
              <a:pPr/>
              <a:t>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5CCD0AD9-6DEE-401A-8832-EA31930B51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3135354D-D12B-49E9-82B3-5872CCB30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E7A46F68-53F0-49CF-AA41-CBC17B294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ED82C4-0903-4E4B-AD33-856F27F50FCD}" type="slidenum">
              <a:rPr lang="cs-CZ" altLang="cs-CZ" sz="1200" smtClean="0"/>
              <a:pPr/>
              <a:t>11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8A2BD8E9-5F1A-401E-9F6F-4B50B9628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1E0A755B-0FD4-4E0F-806D-5F4A04043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>
              <a:latin typeface="Arial" panose="020B0604020202020204" pitchFamily="34" charset="0"/>
            </a:endParaRP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31DFA140-6635-431D-B4AE-5DE10F33F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9FB1DF-5248-47B4-ADBE-A1A0BCEDBB0B}" type="slidenum">
              <a:rPr lang="cs-CZ" altLang="cs-CZ" sz="1200" smtClean="0"/>
              <a:pPr/>
              <a:t>12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E254A48D-D65A-41A7-8F8E-AEC60B3CAA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A3AE7038-A928-4B8A-8012-557FBA56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>
              <a:latin typeface="Arial" panose="020B0604020202020204" pitchFamily="34" charset="0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5284F9A2-B156-4087-89E1-9D4DD13DD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7C722D-12E9-4A2F-A0D4-0BD3933F2F20}" type="slidenum">
              <a:rPr lang="cs-CZ" altLang="cs-CZ" sz="1200" smtClean="0"/>
              <a:pPr/>
              <a:t>13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822AF5C1-82EC-444D-962F-582B0EAF1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425F70B5-4F7A-44E1-BDFC-6B4FC45E1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83349FA1-81E8-4672-88A9-BA1807BEF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FC132E-3CBE-43F1-8782-30D414A7154A}" type="slidenum">
              <a:rPr lang="cs-CZ" altLang="cs-CZ" sz="1200" smtClean="0"/>
              <a:pPr/>
              <a:t>14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776F3B73-CB58-43A0-AD66-3DA545EAB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989ECC3D-DBD7-45B9-ABB9-BB24648A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226E6762-BD86-4A48-8541-00427A0A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3F372F-F4B8-42F1-A418-24BF4FF925E1}" type="slidenum">
              <a:rPr lang="cs-CZ" altLang="cs-CZ" sz="1200" smtClean="0"/>
              <a:pPr/>
              <a:t>15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FABA302C-DD8C-458E-AB79-086AEE7B3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CA193EFE-D9D5-437A-97E4-DFE1FCCE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BBDFE240-2E3E-4A02-AFD6-C5F454519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82C510-C682-440A-95E0-9CDAAA477EDA}" type="slidenum">
              <a:rPr lang="cs-CZ" altLang="cs-CZ" sz="1200" smtClean="0"/>
              <a:pPr/>
              <a:t>16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2488E462-5AFA-487C-A18A-D9E5189EF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587F7BAA-BA2C-4BB2-A2DC-E6B17BC40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2F41580-93E2-4B2A-9CA5-608516B07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31BDB3-1719-456D-AA73-6C876A1D96A6}" type="slidenum">
              <a:rPr lang="cs-CZ" altLang="cs-CZ" sz="1200" smtClean="0"/>
              <a:pPr/>
              <a:t>17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8EA73059-C1E2-4914-8842-B1F8AAE4E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92E90D6D-4A62-4385-8F60-69A133095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FFBF9544-F93B-4AB6-B376-AD96AC192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51449D-E1E5-4084-8795-70B8AB2C4C22}" type="slidenum">
              <a:rPr lang="cs-CZ" altLang="cs-CZ" sz="1200" smtClean="0"/>
              <a:pPr/>
              <a:t>18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BA4DDDDF-74C4-4EC1-8CBE-0840C33CB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07446-6E83-4222-97F2-0F669D75FC5B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E00C170C-F2D4-4FF3-B946-0D9011BF3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E9EB3416-E48C-4FD5-B0CD-3440E69A3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B75A84CD-1490-4DF0-82EE-717AB9121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004EBA-82D6-4B40-9F16-541D8EDDD6CC}" type="slidenum">
              <a:rPr lang="cs-CZ" altLang="cs-CZ" smtClean="0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049B707-08D9-4281-8E49-FA21BCFB0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7C44FFF-69A0-4802-8414-187E30E6A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B8297A44-21FE-4F9D-8017-2E3125FC8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9CF3AD63-FB5D-41A1-9A9F-F6AC95C68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65033276-6A34-4605-B3CB-C1BA64585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F11429-9225-4229-89F5-C74E4455BB3A}" type="slidenum">
              <a:rPr lang="cs-CZ" altLang="cs-CZ" sz="1200" smtClean="0"/>
              <a:pPr/>
              <a:t>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DFEE62DD-12F7-44BF-9602-6DE22CD9A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215D64F7-101D-4C11-B330-DD7D741A5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C91E654F-DBA9-48BE-B799-F1B986BA2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1DA584-6718-43C9-BBA7-D1109B68903A}" type="slidenum">
              <a:rPr lang="cs-CZ" altLang="cs-CZ" sz="1200" smtClean="0"/>
              <a:pPr/>
              <a:t>21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7CF5035-A5FE-4ECC-A05A-2F567A0601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B9CF14-7C0E-4E94-BD21-5F9D6C0D0A97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3ECEE954-E313-42B4-831A-2D5B828010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D646C97E-6BF2-4936-8048-D61FD0740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  <a:defRPr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id="{C9B575A3-76E9-4100-8316-EEBCA6ED65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>
            <a:extLst>
              <a:ext uri="{FF2B5EF4-FFF2-40B4-BE49-F238E27FC236}">
                <a16:creationId xmlns:a16="http://schemas.microsoft.com/office/drawing/2014/main" id="{66D014C3-2A5A-4D0E-9E2A-45E1061F0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id="{4C21FB62-61F7-4284-9895-BC6E34420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0F0439-78E7-4960-9485-653B936367E7}" type="slidenum">
              <a:rPr lang="cs-CZ" altLang="cs-CZ" sz="1200" smtClean="0"/>
              <a:pPr/>
              <a:t>23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04A798FC-AB4C-4E2F-8D62-3C7779568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66F4915F-63D6-445A-AE39-246620B1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ECB98300-96AA-4290-94F1-0D1B704A8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9F925-54AF-4C23-A4A0-03D7A4B1378F}" type="slidenum">
              <a:rPr lang="cs-CZ" altLang="cs-CZ" sz="1200" smtClean="0"/>
              <a:pPr/>
              <a:t>25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16FB7BE9-30C2-4E8E-9F37-C6858D4F7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60FE2B13-8E41-41D4-8F4F-965238B9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605B53B5-5695-4F69-AF4D-4CCD195CC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DE90D4-7466-4476-ACD6-AC791C4D0D59}" type="slidenum">
              <a:rPr lang="cs-CZ" altLang="cs-CZ" sz="1200" smtClean="0"/>
              <a:pPr/>
              <a:t>26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0C8E253B-DF4C-469F-B124-BEE6C02D4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EA2F72-3B31-434C-96AD-4640140A0173}" type="slidenum">
              <a:rPr lang="cs-CZ" altLang="cs-CZ" smtClean="0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267CB74-BD8B-429F-BCCB-268BEE9E8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809034B4-065B-4DA2-9A87-08FD20542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>
            <a:extLst>
              <a:ext uri="{FF2B5EF4-FFF2-40B4-BE49-F238E27FC236}">
                <a16:creationId xmlns:a16="http://schemas.microsoft.com/office/drawing/2014/main" id="{07F40632-CA7B-40B9-B435-EA04F5AB76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Zástupný symbol pro poznámky 2">
            <a:extLst>
              <a:ext uri="{FF2B5EF4-FFF2-40B4-BE49-F238E27FC236}">
                <a16:creationId xmlns:a16="http://schemas.microsoft.com/office/drawing/2014/main" id="{B10C3250-7C75-4C96-9EB7-B065888AD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81924" name="Zástupný symbol pro číslo snímku 3">
            <a:extLst>
              <a:ext uri="{FF2B5EF4-FFF2-40B4-BE49-F238E27FC236}">
                <a16:creationId xmlns:a16="http://schemas.microsoft.com/office/drawing/2014/main" id="{BCD9169D-4169-427C-B064-B572FD743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CC6D5B-1E28-4F21-B568-5FDBE121526C}" type="slidenum">
              <a:rPr lang="cs-CZ" altLang="cs-CZ" sz="1200" smtClean="0"/>
              <a:pPr/>
              <a:t>28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1938110-21D2-45F9-A35D-D32C075998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8C962C-590E-4A20-8836-66BA3477D91E}" type="slidenum">
              <a:rPr lang="cs-CZ" altLang="cs-CZ" smtClean="0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BBF1E6A-6B8E-4694-A685-5C71EA4E7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8DCB2A5E-4B3E-4658-832E-F780BA87A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C95494B0-1413-47FF-9875-764547D076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5C9F0FFF-F386-4139-AFCE-1D43DC14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86020" name="Zástupný symbol pro číslo snímku 3">
            <a:extLst>
              <a:ext uri="{FF2B5EF4-FFF2-40B4-BE49-F238E27FC236}">
                <a16:creationId xmlns:a16="http://schemas.microsoft.com/office/drawing/2014/main" id="{D89BA2F0-8215-4278-B405-65D1DE80E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2A94E5-1C0F-4825-B5DB-5DF85BD4BC15}" type="slidenum">
              <a:rPr lang="cs-CZ" altLang="cs-CZ" sz="1200" smtClean="0"/>
              <a:pPr/>
              <a:t>30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>
            <a:extLst>
              <a:ext uri="{FF2B5EF4-FFF2-40B4-BE49-F238E27FC236}">
                <a16:creationId xmlns:a16="http://schemas.microsoft.com/office/drawing/2014/main" id="{6931CA43-8C21-40BF-BDED-547E3BC74C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7DD0357-3000-4BBE-A9FD-A6623EF93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8068" name="Zástupný symbol pro číslo snímku 3">
            <a:extLst>
              <a:ext uri="{FF2B5EF4-FFF2-40B4-BE49-F238E27FC236}">
                <a16:creationId xmlns:a16="http://schemas.microsoft.com/office/drawing/2014/main" id="{D1FB4A5C-17DB-4EF5-B164-5CC74FF86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6EB44B-29EE-42FF-8167-2181134C2D95}" type="slidenum">
              <a:rPr lang="cs-CZ" altLang="cs-CZ" sz="1200" smtClean="0"/>
              <a:pPr/>
              <a:t>31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785282F8-AB5E-42B3-974E-FF4E290814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CFFA0343-C040-4F0F-8CD3-84FFEF0C0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B8D20C1A-3DD2-4FCD-BA49-5E31F32F4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CBFA19-9C3F-4E46-9D25-0A61980B59D7}" type="slidenum">
              <a:rPr lang="cs-CZ" altLang="cs-CZ" sz="1200" smtClean="0"/>
              <a:pPr/>
              <a:t>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>
            <a:extLst>
              <a:ext uri="{FF2B5EF4-FFF2-40B4-BE49-F238E27FC236}">
                <a16:creationId xmlns:a16="http://schemas.microsoft.com/office/drawing/2014/main" id="{4DB43752-1C4A-4279-B6EE-F31D9073D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Zástupný symbol pro poznámky 2">
            <a:extLst>
              <a:ext uri="{FF2B5EF4-FFF2-40B4-BE49-F238E27FC236}">
                <a16:creationId xmlns:a16="http://schemas.microsoft.com/office/drawing/2014/main" id="{D5D7379A-A74D-4CE1-B4CD-EF9188CDC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90116" name="Zástupný symbol pro číslo snímku 3">
            <a:extLst>
              <a:ext uri="{FF2B5EF4-FFF2-40B4-BE49-F238E27FC236}">
                <a16:creationId xmlns:a16="http://schemas.microsoft.com/office/drawing/2014/main" id="{DDC83A6F-18F9-4596-B7BC-5FE3ACFB5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C66FCE-0D0D-43B9-AA1E-3F388EFF9E06}" type="slidenum">
              <a:rPr lang="cs-CZ" altLang="cs-CZ" sz="1200" smtClean="0"/>
              <a:pPr/>
              <a:t>32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369613E3-0516-4CC6-AC4C-2500CE751F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A90862-3538-4340-9BE0-9AD8CB874C73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22637D3-C0E5-4DE0-98F1-FA5DA4737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5621EEFB-AB2E-4A29-B911-AC33BDE3D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>
            <a:extLst>
              <a:ext uri="{FF2B5EF4-FFF2-40B4-BE49-F238E27FC236}">
                <a16:creationId xmlns:a16="http://schemas.microsoft.com/office/drawing/2014/main" id="{DE59A5F2-E20F-4E58-84C4-71F7289F0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Zástupný symbol pro poznámky 2">
            <a:extLst>
              <a:ext uri="{FF2B5EF4-FFF2-40B4-BE49-F238E27FC236}">
                <a16:creationId xmlns:a16="http://schemas.microsoft.com/office/drawing/2014/main" id="{DDECCBF0-99CE-490F-94DB-71A8FB7A6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94212" name="Zástupný symbol pro číslo snímku 3">
            <a:extLst>
              <a:ext uri="{FF2B5EF4-FFF2-40B4-BE49-F238E27FC236}">
                <a16:creationId xmlns:a16="http://schemas.microsoft.com/office/drawing/2014/main" id="{D8CF2CEF-1370-4067-BF56-3D50EAF1A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1F38E0-5E81-4792-99B1-A5B69A775982}" type="slidenum">
              <a:rPr lang="cs-CZ" altLang="cs-CZ" sz="1200" smtClean="0"/>
              <a:pPr/>
              <a:t>34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E3705425-9EEC-41CD-86FF-5408799F9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62056-8BBD-4574-A493-CEEBF7EB5823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4139C2A9-E524-4135-BCE2-F553BC412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BACCF63-D8FF-4E05-A674-1C05EDBDD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>
            <a:extLst>
              <a:ext uri="{FF2B5EF4-FFF2-40B4-BE49-F238E27FC236}">
                <a16:creationId xmlns:a16="http://schemas.microsoft.com/office/drawing/2014/main" id="{28BC528D-249B-4B9E-AB9E-442CC6DFD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Zástupný symbol pro poznámky 2">
            <a:extLst>
              <a:ext uri="{FF2B5EF4-FFF2-40B4-BE49-F238E27FC236}">
                <a16:creationId xmlns:a16="http://schemas.microsoft.com/office/drawing/2014/main" id="{1EB82FF3-53D0-49C9-BD60-F68B87287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98308" name="Zástupný symbol pro číslo snímku 3">
            <a:extLst>
              <a:ext uri="{FF2B5EF4-FFF2-40B4-BE49-F238E27FC236}">
                <a16:creationId xmlns:a16="http://schemas.microsoft.com/office/drawing/2014/main" id="{AC496724-149E-4880-99FA-C52744C39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EF657F-3850-48DF-9A14-7D3B648B982E}" type="slidenum">
              <a:rPr lang="cs-CZ" altLang="cs-CZ" sz="1200" smtClean="0"/>
              <a:pPr/>
              <a:t>36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>
            <a:extLst>
              <a:ext uri="{FF2B5EF4-FFF2-40B4-BE49-F238E27FC236}">
                <a16:creationId xmlns:a16="http://schemas.microsoft.com/office/drawing/2014/main" id="{CDF763F3-9F3E-4328-9736-6C0622186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>
            <a:extLst>
              <a:ext uri="{FF2B5EF4-FFF2-40B4-BE49-F238E27FC236}">
                <a16:creationId xmlns:a16="http://schemas.microsoft.com/office/drawing/2014/main" id="{D72B01D2-CDF2-4505-A623-5B75E67DB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00356" name="Zástupný symbol pro číslo snímku 3">
            <a:extLst>
              <a:ext uri="{FF2B5EF4-FFF2-40B4-BE49-F238E27FC236}">
                <a16:creationId xmlns:a16="http://schemas.microsoft.com/office/drawing/2014/main" id="{C0840FF5-144C-4A39-B658-4CDB27F94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756ACC-5C2C-46B7-8AD8-8950B72F4FFC}" type="slidenum">
              <a:rPr lang="cs-CZ" altLang="cs-CZ" sz="1200" smtClean="0"/>
              <a:pPr/>
              <a:t>37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1C1C6D59-ADAB-48A5-B89B-2BC8ABC3D6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950B02-E9B3-45FE-95D0-2340926CC7A4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42EF25B7-6E85-4F55-94E7-89378EADC4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627A3D69-0B86-4FF0-BDB1-15A6342C2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18CF95C5-DD59-4434-8B12-3E0CC54082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C8AE6-BF2C-4FD4-B9DB-BEE23D652A26}" type="slidenum">
              <a:rPr lang="cs-CZ" altLang="cs-CZ" smtClean="0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79A65B20-36AC-4D2B-B846-87CA83252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B6C0DCC8-183D-448C-A3FD-3AF05D516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17E8D70B-9437-449D-AE8D-030724A41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74E3E5-E810-4095-B6DC-5614D72FEA2D}" type="slidenum">
              <a:rPr lang="cs-CZ" altLang="cs-CZ" smtClean="0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89FF5C9C-4846-444B-A174-890957EF7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B606506F-694D-4773-BD29-991AE571B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452CF41D-26A8-406E-A2FA-CF5FB35E1F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26D315-6302-4362-A28F-1D3A08025D68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033ACFC0-E16F-4C86-AB8D-7B34213FB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F4E6C8DF-DE34-4680-8277-9CE1466C2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45C9263E-D892-4F2D-8C87-9B9019A62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819C52EE-F6EA-4371-AFC3-C38E7B683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5FA6FC04-8665-4C11-88A3-C4366ADC3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953712-4033-4681-901A-CF3A2D205027}" type="slidenum">
              <a:rPr lang="cs-CZ" altLang="cs-CZ" sz="1200" smtClean="0"/>
              <a:pPr/>
              <a:t>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CE4F1B35-2869-447D-9FA5-A4C55B6A65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0CFDC9-03E7-4060-ABB5-1DB9C1AEA069}" type="slidenum">
              <a:rPr lang="cs-CZ" altLang="cs-CZ" smtClean="0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0A41C97-6695-494E-A548-4F7F3372E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AFE57C89-51DE-4819-A04C-E25A1D37C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7E2D0600-60B7-4299-9DCC-75BCA00C9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F50DB8-1566-4FB0-8953-78D012E8F021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EDF78259-8A01-4982-BA93-8B474DD2A5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9E935992-5039-4647-A7C2-47DF5A45B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5D0D26AA-D322-4186-9AF7-17E2F08CF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F86048-AB24-4525-A701-0F92789F6C4A}" type="slidenum">
              <a:rPr lang="cs-CZ" altLang="cs-CZ" smtClean="0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B12060E2-E72A-4179-9828-F15C486A8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60FEA0A8-98E8-42BA-84DE-229C28159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>
            <a:extLst>
              <a:ext uri="{FF2B5EF4-FFF2-40B4-BE49-F238E27FC236}">
                <a16:creationId xmlns:a16="http://schemas.microsoft.com/office/drawing/2014/main" id="{08073E5A-8EFB-4EC2-9F2A-973312723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Zástupný symbol pro poznámky 2">
            <a:extLst>
              <a:ext uri="{FF2B5EF4-FFF2-40B4-BE49-F238E27FC236}">
                <a16:creationId xmlns:a16="http://schemas.microsoft.com/office/drawing/2014/main" id="{90D68C73-195A-4846-8248-ECC390BB5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16740" name="Zástupný symbol pro číslo snímku 3">
            <a:extLst>
              <a:ext uri="{FF2B5EF4-FFF2-40B4-BE49-F238E27FC236}">
                <a16:creationId xmlns:a16="http://schemas.microsoft.com/office/drawing/2014/main" id="{A091FE84-FABA-46EC-AC43-439549D1D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BC77DC-82AC-4817-841E-5BCE27A60497}" type="slidenum">
              <a:rPr lang="cs-CZ" altLang="cs-CZ" sz="1200" smtClean="0"/>
              <a:pPr/>
              <a:t>45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C3A982E7-000E-48CA-97A4-D22F22957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676A4AF-71C9-494E-BFF4-CDDC2E94B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EB2D93C2-6BBD-41A3-BFC4-230D06286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98E8F8-7025-4276-B22E-95398EA8F2EA}" type="slidenum">
              <a:rPr lang="cs-CZ" altLang="cs-CZ" sz="1200" smtClean="0"/>
              <a:pPr/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463E72E0-0CE7-4081-B31B-4451B3DAA8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7F52B243-4CD8-46E3-BD75-84E1249BE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DEF06173-900B-4230-BE71-399A41F47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65FB1F-176E-4E2B-A00D-67CA4B8A078F}" type="slidenum">
              <a:rPr lang="cs-CZ" altLang="cs-CZ" sz="1200" smtClean="0"/>
              <a:pPr/>
              <a:t>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3E677635-2FF7-43FD-828F-972AF47A6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F05BD3EA-0623-4EFB-9A05-B7F1F3128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24318AC4-3931-440C-AEFA-737169534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B71EC0-2BE2-401D-872A-AB3DA122530C}" type="slidenum">
              <a:rPr lang="cs-CZ" altLang="cs-CZ" sz="1200" smtClean="0"/>
              <a:pPr/>
              <a:t>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C8232640-6BDE-4634-B26C-AB14D595B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3B9E8BA2-8A09-424F-A7BC-AFEB84BB8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i="1" dirty="0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A2FDE1E3-E5F6-4694-8F2B-C185D03B9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343266-1107-4A85-9331-CBF772978E83}" type="slidenum">
              <a:rPr lang="cs-CZ" altLang="cs-CZ" sz="1200" smtClean="0"/>
              <a:pPr/>
              <a:t>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2EDEBE51-D329-48F9-ACFD-0C9150DF7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FC013126-F296-43BD-A3AE-10D320C21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06DAE66C-635E-4CD1-A916-E99F45C09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A5F20B-A4E0-41AF-BA9F-CAB86CE9E5BF}" type="slidenum">
              <a:rPr lang="cs-CZ" altLang="cs-CZ" sz="1200" smtClean="0"/>
              <a:pPr/>
              <a:t>10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BB37C7A-5535-4DEA-891D-ED4A8FB4A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F015E075-2148-4F7F-9B7A-06A472D9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4ED73B50-CA7D-4A06-A355-C50B021D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8634456A-B3D9-4753-B2EA-97DAE46C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cs-CZ"/>
              <a:t>Klepnutím lze upravit styl </a:t>
            </a:r>
            <a:br>
              <a:rPr lang="cs-CZ"/>
            </a:br>
            <a:r>
              <a:rPr lang="cs-CZ"/>
              <a:t>předlohy nadpisů.</a:t>
            </a: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E1E92C8-F0E5-476A-8174-710C3C5345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57C0DBB-4B47-4809-AB79-BF7923CA9AD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0770-9C3E-4747-A072-D5569092FA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94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536665-8919-43BF-ACDD-86F25DC183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9537CD-2946-4A94-932B-29215C3FF9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0DD3B-5BA2-4647-933C-605700F593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279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3ACB3B-E36F-4830-8C82-8A107E9202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5B079A-C022-417F-8AF7-216D4305D7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7EF5-1382-4762-924C-E381266457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558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536F70-20F8-44D5-BADC-C537341DE3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686402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5B2579-5BE2-4ACC-B991-B0AEF750A0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22199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47C4A3-5785-4D0F-A78F-83A216E29A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158702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CC64B3-25E5-4C2C-9343-793098C113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11342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DC5E72-3728-4201-B163-F18073FA5D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60678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E80BEC-DBEB-489F-87FE-1A9A9990EF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902153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FC6FBA-A170-41B4-B1AA-EACB4A40F2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13142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C233A-F2EE-4757-BBE2-A7865B8B78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03048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ACDAD9-34A5-449C-939B-00C0CEF27A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725855-2DDE-4C16-BC9B-EC564C5D5B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1A9C-EAA7-4FCB-8490-B5A005F161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7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8175D-E9A0-4262-98EA-E80FF6CEE8D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640760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D3D4C9-661B-4036-A721-B636CEEFE1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670395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852988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852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A5935C-0372-4FF8-A114-E3CCDDC2C4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12082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9555B6-094D-4FE6-B258-3095925BD7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8BE06A-B51A-44BA-BEBF-C0049C05C6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51FA-1F26-4ACF-B030-D1D2DCC05B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221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565F7-4EEB-4830-B653-3627824C4A6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6A81B-4352-4500-B95A-5AC19E3C09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2B25-0800-4072-A424-32A4031C3E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133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D131FE-A43B-4CFF-8F45-A18F356A38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A48368A-6CC6-454B-9957-291CAF2E2F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B59F-D403-4CFA-ACE5-53A736C444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87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9E30AF-B2D5-4E96-ABD9-4B59AB2B7C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F09EF1-68EF-437F-98F3-17DBB85423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84FA-D207-4208-B7B3-5B4C9C96C0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26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379320-5D2B-4560-B0B2-83F7544E0F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4D112B-99EA-4777-8125-FDB0FAB051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4FD5-AB81-403B-A71D-C0D77BB774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554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1C4A1-7E02-4F1E-92A3-12E96D7293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9AA0AD-EE9C-46BE-AC59-EB8F05FF0E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3B9A-6A5E-4052-8484-ED31B59ED0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96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6F0E5F-569E-463B-A0E7-5371820936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6A48E-234F-4B9A-B5C3-A5BCB81232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8621-7129-4619-84E7-B71C9CDEF0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941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>
            <a:extLst>
              <a:ext uri="{FF2B5EF4-FFF2-40B4-BE49-F238E27FC236}">
                <a16:creationId xmlns:a16="http://schemas.microsoft.com/office/drawing/2014/main" id="{38372611-E633-479E-8B46-B09D707F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845C901-1FF5-4F87-B085-0D879DB1DA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BCAA1E4-3CA5-4346-BF2B-7532D3D31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7FFE802B-3F05-49EC-BC99-1D51D17468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F79EB20E-EA5F-4390-AE56-45A1F51BFD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5FE897F5-F25A-4ED0-9617-994751B2B6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1" name="Text Box 10">
            <a:extLst>
              <a:ext uri="{FF2B5EF4-FFF2-40B4-BE49-F238E27FC236}">
                <a16:creationId xmlns:a16="http://schemas.microsoft.com/office/drawing/2014/main" id="{78992335-B978-4F26-8571-FF45E019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>
                <a:solidFill>
                  <a:srgbClr val="68676C"/>
                </a:solidFill>
                <a:latin typeface="Trebuchet MS" panose="020B0603020202020204" pitchFamily="34" charset="0"/>
              </a:rPr>
              <a:t>www.law.muni.cz</a:t>
            </a:r>
          </a:p>
        </p:txBody>
      </p:sp>
      <p:pic>
        <p:nvPicPr>
          <p:cNvPr id="1032" name="Picture 24" descr="PF_PPT_nahled">
            <a:extLst>
              <a:ext uri="{FF2B5EF4-FFF2-40B4-BE49-F238E27FC236}">
                <a16:creationId xmlns:a16="http://schemas.microsoft.com/office/drawing/2014/main" id="{05E66864-D3EC-4B92-9979-CA89B391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5">
            <a:extLst>
              <a:ext uri="{FF2B5EF4-FFF2-40B4-BE49-F238E27FC236}">
                <a16:creationId xmlns:a16="http://schemas.microsoft.com/office/drawing/2014/main" id="{198AB758-1EB3-412C-8199-CFF991417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1034" name="Picture 28" descr="PF_PPT_en2">
            <a:extLst>
              <a:ext uri="{FF2B5EF4-FFF2-40B4-BE49-F238E27FC236}">
                <a16:creationId xmlns:a16="http://schemas.microsoft.com/office/drawing/2014/main" id="{8A882402-CFFA-48AA-83F5-2D9F9038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268B0B7-9BE0-4D12-B557-09969E33A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cs-CZ" altLang="cs-CZ"/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9721C638-FCC4-4692-BD0D-71CB113368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5100" y="6442075"/>
            <a:ext cx="4960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052" name="Rectangle 11">
            <a:extLst>
              <a:ext uri="{FF2B5EF4-FFF2-40B4-BE49-F238E27FC236}">
                <a16:creationId xmlns:a16="http://schemas.microsoft.com/office/drawing/2014/main" id="{7FC78529-7634-4B31-86DC-F838BE910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05100" y="3141663"/>
            <a:ext cx="5969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3" name="Rectangle 22">
            <a:extLst>
              <a:ext uri="{FF2B5EF4-FFF2-40B4-BE49-F238E27FC236}">
                <a16:creationId xmlns:a16="http://schemas.microsoft.com/office/drawing/2014/main" id="{3BCAA518-C285-448A-BD30-788C40C54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2054" name="Picture 24" descr="pruh+znak_PF_13_gray5+fialovy_RGB">
            <a:extLst>
              <a:ext uri="{FF2B5EF4-FFF2-40B4-BE49-F238E27FC236}">
                <a16:creationId xmlns:a16="http://schemas.microsoft.com/office/drawing/2014/main" id="{E1C14537-1DDB-40E3-81A4-461478C66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5" descr="PF_PPT_en">
            <a:extLst>
              <a:ext uri="{FF2B5EF4-FFF2-40B4-BE49-F238E27FC236}">
                <a16:creationId xmlns:a16="http://schemas.microsoft.com/office/drawing/2014/main" id="{C027422E-FB87-408B-815C-2D1FD44F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hf sldNum="0" hd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3600" b="1">
          <a:solidFill>
            <a:srgbClr val="7D1E1E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n"/>
        <a:defRPr sz="23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hyperlink" Target="http://eur-lex.europa.eu/legal-content/CS/TXT/?qid=1470923600759&amp;uri=CELEX:32009R0810" TargetMode="External"/><Relationship Id="rId5" Type="http://schemas.openxmlformats.org/officeDocument/2006/relationships/hyperlink" Target="https://eur-lex.europa.eu/legal-content/CS/TXT/PDF/?uri=CELEX:32018R1806&amp;from=EN" TargetMode="External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4">
            <a:extLst>
              <a:ext uri="{FF2B5EF4-FFF2-40B4-BE49-F238E27FC236}">
                <a16:creationId xmlns:a16="http://schemas.microsoft.com/office/drawing/2014/main" id="{D26BEF2A-4862-49C0-A93D-26C1E243E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4D986B-6EBE-4368-B7BC-9C5D5F01CD4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20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FBCEE70-E538-40A5-985A-DB3364D1B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76250"/>
            <a:ext cx="596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4000" kern="0" dirty="0"/>
              <a:t>BM406K </a:t>
            </a:r>
            <a:r>
              <a:rPr lang="cs-CZ" sz="4000" b="1" kern="0" dirty="0"/>
              <a:t>Vybrané otázky veřejné správy a správního práva I</a:t>
            </a:r>
            <a:br>
              <a:rPr lang="cs-CZ" altLang="cs-CZ" kern="0" dirty="0"/>
            </a:br>
            <a:br>
              <a:rPr lang="cs-CZ" altLang="cs-CZ" kern="0" dirty="0"/>
            </a:br>
            <a:r>
              <a:rPr lang="cs-CZ" altLang="cs-CZ" u="sng" kern="0" dirty="0"/>
              <a:t>2. přednáška</a:t>
            </a:r>
            <a:br>
              <a:rPr lang="cs-CZ" altLang="cs-CZ" kern="0" dirty="0"/>
            </a:br>
            <a:br>
              <a:rPr lang="cs-CZ" altLang="cs-CZ" kern="0" dirty="0"/>
            </a:br>
            <a:r>
              <a:rPr lang="cs-CZ" altLang="cs-CZ" b="1" kern="0" dirty="0"/>
              <a:t>Vnitřní správa</a:t>
            </a:r>
            <a:br>
              <a:rPr lang="cs-CZ" altLang="cs-CZ" b="1" kern="0" dirty="0"/>
            </a:br>
            <a:r>
              <a:rPr lang="cs-CZ" sz="2800" i="1" kern="0" dirty="0"/>
              <a:t>se zaměřením na cizinecké právo a státní občanství</a:t>
            </a:r>
            <a:br>
              <a:rPr lang="cs-CZ" altLang="cs-CZ" b="1" kern="0" dirty="0"/>
            </a:br>
            <a:endParaRPr lang="cs-CZ" altLang="cs-CZ" b="1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DBC6FB1E-2E45-4EFD-9C69-B59854E46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BFE033-518B-46B1-AAAC-D48498DE8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cs-CZ" dirty="0"/>
              <a:t>Narozením; určením otcovství; osvojením; nalezením na území České republiky; svěřením do náhradní péče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dirty="0"/>
              <a:t>	= k nabytí SO v těchto případech dochází </a:t>
            </a:r>
            <a:r>
              <a:rPr lang="cs-CZ" i="1" dirty="0" err="1"/>
              <a:t>ipso</a:t>
            </a:r>
            <a:r>
              <a:rPr lang="cs-CZ" i="1" dirty="0"/>
              <a:t> 	facto</a:t>
            </a:r>
            <a:r>
              <a:rPr lang="cs-CZ" dirty="0"/>
              <a:t> – bez projevu vůle k nabytí občanství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cs-CZ" dirty="0"/>
              <a:t>X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Nabytí, resp. obnova SO tzv. prohlášením</a:t>
            </a:r>
          </a:p>
          <a:p>
            <a:pPr>
              <a:defRPr/>
            </a:pPr>
            <a:r>
              <a:rPr lang="cs-CZ" dirty="0"/>
              <a:t>Nabytí SO udělením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4D561D-1842-40FF-95E0-FF062FC4D5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5061" name="Zástupný symbol pro číslo snímku 4">
            <a:extLst>
              <a:ext uri="{FF2B5EF4-FFF2-40B4-BE49-F238E27FC236}">
                <a16:creationId xmlns:a16="http://schemas.microsoft.com/office/drawing/2014/main" id="{9AF70625-170C-4274-AFB3-D90DF325C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C69593-D52F-4196-8DFC-2D9D7701B46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200"/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B6888497-A4AD-4BFA-86E4-5CF60295F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8323" y="152400"/>
            <a:ext cx="1681162" cy="1681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69C8D643-D1F9-43B5-9837-45EA62A87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BB2D8B1E-2F84-488A-B96B-63F30AFAA0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Prohlášením</a:t>
            </a:r>
          </a:p>
          <a:p>
            <a:r>
              <a:rPr lang="cs-CZ" altLang="cs-CZ"/>
              <a:t>Okruh osob oprávněných nabývat občanství prohlášením (§ 31-36):</a:t>
            </a:r>
          </a:p>
          <a:p>
            <a:pPr lvl="1" algn="just"/>
            <a:r>
              <a:rPr lang="cs-CZ" altLang="cs-CZ"/>
              <a:t>Např.: </a:t>
            </a:r>
            <a:r>
              <a:rPr lang="cs-CZ" altLang="cs-CZ" i="1"/>
              <a:t>fyzická osoba, která se narodila v době od 1. října 1949 do 7. května 1969 mimo území Československé republiky a jeden z jejích rodičů byl ke dni jejího narození československým státním občanem a k 1. lednu 1969 se stal nebo by se k tomuto dni stal českým státním občanem.</a:t>
            </a:r>
          </a:p>
          <a:p>
            <a:r>
              <a:rPr lang="cs-CZ" altLang="cs-CZ"/>
              <a:t>mj. řeší otázku nápravy minulých křivd způsobených emigrantům a vystěhovalcům z Československa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C5ED01-E5CE-430C-B02C-904FDF226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7109" name="Zástupný symbol pro číslo snímku 4">
            <a:extLst>
              <a:ext uri="{FF2B5EF4-FFF2-40B4-BE49-F238E27FC236}">
                <a16:creationId xmlns:a16="http://schemas.microsoft.com/office/drawing/2014/main" id="{D3006714-716A-400B-A412-D42A7E8CEA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563D7E-7615-4579-828F-3AB9ABB51FD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200"/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38CE18EE-59F6-41F9-8D08-0A7E2E632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0325" y="590550"/>
            <a:ext cx="1612900" cy="161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1C77BA30-943A-4E39-B3FA-46005E939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CDB9DC8D-BEBE-46BE-A712-2CFC067A5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Prohlášením</a:t>
            </a:r>
          </a:p>
          <a:p>
            <a:r>
              <a:rPr lang="cs-CZ" altLang="cs-CZ"/>
              <a:t>Správní orgán o přiznání občanství „nerozhoduje“ – ověřuje, zda jsou splněny zákonné podmínky – vydají listinu o nabytí občanství</a:t>
            </a:r>
          </a:p>
          <a:p>
            <a:r>
              <a:rPr lang="cs-CZ" altLang="cs-CZ"/>
              <a:t>Nabývá se dnem převzetí listiny (s výjimkou případů podle § 34)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8DC70D-7E56-40BC-B5E7-E7BF0752BC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9157" name="Zástupný symbol pro číslo snímku 4">
            <a:extLst>
              <a:ext uri="{FF2B5EF4-FFF2-40B4-BE49-F238E27FC236}">
                <a16:creationId xmlns:a16="http://schemas.microsoft.com/office/drawing/2014/main" id="{0823844A-3CC4-46AA-9019-E49CF519A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292C61-224E-4C29-BC1E-2240CD4E1E0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F0C2AB7F-7162-4179-BF6D-C2E66FE71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 – </a:t>
            </a:r>
            <a:r>
              <a:rPr lang="cs-CZ" altLang="cs-CZ" b="1"/>
              <a:t>udělením na žádost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0FF4912B-FE62-4BC9-82EC-43CB57F91A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/>
              <a:t>v případech, kdy státoobčanský vztah nevzniká ex lege, ale na základě rozhodnutí příslušného orgánu státu, má stát </a:t>
            </a:r>
            <a:r>
              <a:rPr lang="cs-CZ" altLang="cs-CZ" b="1"/>
              <a:t>nezadatelné právo rozhodnout, zda určité osobě občanství udělí, a pokud tak neučiní, neporušuje tím žádná základní práva</a:t>
            </a:r>
            <a:r>
              <a:rPr lang="cs-CZ" altLang="cs-CZ"/>
              <a:t>…není žádného základního práva, které by suverénní stát mohl porušit tím, že cizinci státní občanství svým rozhodnutím neudělí (usnesení ze dne 8. 3. 2000 sp. zn. IV. ÚS 586/99).</a:t>
            </a:r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51204" name="Zástupný symbol pro číslo snímku 4">
            <a:extLst>
              <a:ext uri="{FF2B5EF4-FFF2-40B4-BE49-F238E27FC236}">
                <a16:creationId xmlns:a16="http://schemas.microsoft.com/office/drawing/2014/main" id="{8394ED4A-579D-463D-A4A6-F45F9CEE1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72C130-C2C0-482C-81F9-DCFBC76C4398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200"/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0E8EF26E-E2D8-408B-AFFA-46920E57C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9025" y="396875"/>
            <a:ext cx="1168399" cy="116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834D6A44-C6DA-4227-B2F0-D32B3115B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772400" cy="503237"/>
          </a:xfrm>
        </p:spPr>
        <p:txBody>
          <a:bodyPr/>
          <a:lstStyle/>
          <a:p>
            <a:r>
              <a:rPr lang="cs-CZ" altLang="cs-CZ"/>
              <a:t>Udělení na žádost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F2977939-B491-4810-B2A6-CDD130435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08075"/>
            <a:ext cx="7758113" cy="5334000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Originální způsob</a:t>
            </a:r>
          </a:p>
          <a:p>
            <a:pPr>
              <a:defRPr/>
            </a:pPr>
            <a:r>
              <a:rPr lang="cs-CZ" altLang="cs-CZ" dirty="0"/>
              <a:t>revoluční změna od 1. 1. 2014-více SO </a:t>
            </a:r>
          </a:p>
          <a:p>
            <a:pPr>
              <a:defRPr/>
            </a:pPr>
            <a:r>
              <a:rPr lang="cs-CZ" altLang="cs-CZ" dirty="0"/>
              <a:t>Řízení vede Ministerstvo vnitra</a:t>
            </a:r>
          </a:p>
          <a:p>
            <a:pPr>
              <a:defRPr/>
            </a:pPr>
            <a:r>
              <a:rPr lang="cs-CZ" altLang="cs-CZ" b="1" dirty="0"/>
              <a:t>Na udělení občanství není právní nárok</a:t>
            </a:r>
          </a:p>
          <a:p>
            <a:pPr>
              <a:defRPr/>
            </a:pPr>
            <a:r>
              <a:rPr lang="cs-CZ" altLang="cs-CZ" dirty="0"/>
              <a:t>Řízení je zahajováno na žádost </a:t>
            </a:r>
            <a:r>
              <a:rPr lang="cs-CZ" altLang="cs-CZ" sz="1800" i="1" dirty="0"/>
              <a:t>(podává se osobně u krajského úřadu)</a:t>
            </a:r>
          </a:p>
          <a:p>
            <a:pPr>
              <a:defRPr/>
            </a:pPr>
            <a:r>
              <a:rPr lang="cs-CZ" altLang="cs-CZ" sz="1800" i="1" dirty="0"/>
              <a:t>- lhůta pro rozhodnutí: 180 dnů (u rozkladu 120 dnů)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1800" i="1" dirty="0"/>
          </a:p>
          <a:p>
            <a:pPr algn="just">
              <a:defRPr/>
            </a:pPr>
            <a:r>
              <a:rPr lang="cs-CZ" altLang="cs-CZ" sz="1800" i="1" dirty="0"/>
              <a:t>V roce 2014 bylo uděleno státní občanství České republiky </a:t>
            </a:r>
            <a:r>
              <a:rPr lang="cs-CZ" altLang="cs-CZ" sz="1800" b="1" i="1" dirty="0"/>
              <a:t>4 915 </a:t>
            </a:r>
            <a:r>
              <a:rPr lang="cs-CZ" altLang="cs-CZ" sz="1800" i="1" dirty="0"/>
              <a:t>cizincům, z toho se jednalo v 79 případech o osoby, kterým byla v České republice udělena ochrana formou azylu.</a:t>
            </a:r>
          </a:p>
          <a:p>
            <a:pPr algn="just">
              <a:defRPr/>
            </a:pPr>
            <a:r>
              <a:rPr lang="cs-CZ" altLang="cs-CZ" sz="1800" i="1" dirty="0"/>
              <a:t>Státní občanství České republiky bylo uděleno nejvíce státním příslušníkům </a:t>
            </a:r>
            <a:r>
              <a:rPr lang="cs-CZ" altLang="cs-CZ" sz="1800" i="1" u="sng" dirty="0"/>
              <a:t>Ukrajiny</a:t>
            </a:r>
            <a:r>
              <a:rPr lang="cs-CZ" altLang="cs-CZ" sz="1800" i="1" dirty="0"/>
              <a:t> (2 077 osob), Ruska</a:t>
            </a:r>
          </a:p>
          <a:p>
            <a:pPr algn="just">
              <a:defRPr/>
            </a:pPr>
            <a:r>
              <a:rPr lang="cs-CZ" altLang="cs-CZ" sz="1800" i="1" dirty="0"/>
              <a:t>(481 osob), Slovenska 396 (osob), Rumunska (311 osob) a Vietnamu (298 osob).</a:t>
            </a:r>
            <a:endParaRPr lang="cs-CZ" altLang="cs-CZ" sz="1800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cs-CZ" altLang="cs-CZ" sz="1800" i="1" dirty="0"/>
          </a:p>
        </p:txBody>
      </p:sp>
      <p:sp>
        <p:nvSpPr>
          <p:cNvPr id="53252" name="Zástupný symbol pro číslo snímku 4">
            <a:extLst>
              <a:ext uri="{FF2B5EF4-FFF2-40B4-BE49-F238E27FC236}">
                <a16:creationId xmlns:a16="http://schemas.microsoft.com/office/drawing/2014/main" id="{5D9F144A-A3F4-4067-9CB0-45D8BB512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9AC82E-D9F7-45B3-AB87-F9384C7F38A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200"/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7E720A15-F6BC-4D61-BBC5-8C35B9C3A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8800" y="440531"/>
            <a:ext cx="1335087" cy="133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E7622A4B-7811-4DE1-BAFA-17C357413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Podmínky udělení SO</a:t>
            </a:r>
          </a:p>
        </p:txBody>
      </p:sp>
      <p:sp>
        <p:nvSpPr>
          <p:cNvPr id="55299" name="Zástupný symbol pro obsah 2">
            <a:extLst>
              <a:ext uri="{FF2B5EF4-FFF2-40B4-BE49-F238E27FC236}">
                <a16:creationId xmlns:a16="http://schemas.microsoft.com/office/drawing/2014/main" id="{2A75CBF9-F5B5-4668-9C43-FC9448A218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773238"/>
            <a:ext cx="7772400" cy="4668837"/>
          </a:xfrm>
        </p:spPr>
        <p:txBody>
          <a:bodyPr/>
          <a:lstStyle/>
          <a:p>
            <a:r>
              <a:rPr lang="cs-CZ" altLang="cs-CZ" sz="1600"/>
              <a:t>Žadatel je integrován do společnosti ČR, zejména z hlediska</a:t>
            </a:r>
          </a:p>
          <a:p>
            <a:pPr lvl="1"/>
            <a:r>
              <a:rPr lang="cs-CZ" altLang="cs-CZ" sz="1600"/>
              <a:t>rodinného</a:t>
            </a:r>
          </a:p>
          <a:p>
            <a:pPr lvl="1"/>
            <a:r>
              <a:rPr lang="cs-CZ" altLang="cs-CZ" sz="1600"/>
              <a:t>pracovního</a:t>
            </a:r>
          </a:p>
          <a:p>
            <a:pPr lvl="1"/>
            <a:r>
              <a:rPr lang="cs-CZ" altLang="cs-CZ" sz="1600"/>
              <a:t>sociálního</a:t>
            </a:r>
          </a:p>
          <a:p>
            <a:r>
              <a:rPr lang="cs-CZ" altLang="cs-CZ" sz="1600"/>
              <a:t>Žadatel má na území ČR povolen trvalý pobyt </a:t>
            </a:r>
            <a:r>
              <a:rPr lang="cs-CZ" altLang="cs-CZ" sz="1600" u="sng"/>
              <a:t>(</a:t>
            </a:r>
            <a:r>
              <a:rPr lang="cs-CZ" altLang="cs-CZ" sz="1600"/>
              <a:t>viz § 14)</a:t>
            </a:r>
          </a:p>
          <a:p>
            <a:r>
              <a:rPr lang="cs-CZ" altLang="cs-CZ" sz="1600"/>
              <a:t>Žadatel se na území ČR skutečně zdržuje </a:t>
            </a:r>
            <a:r>
              <a:rPr lang="cs-CZ" altLang="cs-CZ" sz="1600" u="sng"/>
              <a:t>(</a:t>
            </a:r>
            <a:r>
              <a:rPr lang="cs-CZ" altLang="cs-CZ" sz="1600"/>
              <a:t>viz § 14)</a:t>
            </a:r>
          </a:p>
          <a:p>
            <a:r>
              <a:rPr lang="cs-CZ" altLang="cs-CZ" sz="1600"/>
              <a:t>Trestní bezúhonnost</a:t>
            </a:r>
          </a:p>
          <a:p>
            <a:r>
              <a:rPr lang="cs-CZ" altLang="cs-CZ" sz="1600"/>
              <a:t>Znalost českého jazyka a reálií</a:t>
            </a:r>
          </a:p>
          <a:p>
            <a:r>
              <a:rPr lang="cs-CZ" altLang="cs-CZ" sz="1600"/>
              <a:t>Neporušil (v posledních 3 letech) povinnosti vyplývající z vybraných právních předpisů (daně, cla, veřejné zdravotní pojištění…)</a:t>
            </a:r>
          </a:p>
          <a:p>
            <a:r>
              <a:rPr lang="cs-CZ" altLang="cs-CZ" sz="1600"/>
              <a:t>Prokázání výše a zdroje příjmů a že nezatěžuje systém státní sociální podpory nebo systém pomoci v hmotné nouzi</a:t>
            </a:r>
          </a:p>
          <a:p>
            <a:endParaRPr lang="cs-CZ" altLang="cs-CZ" sz="1600"/>
          </a:p>
          <a:p>
            <a:r>
              <a:rPr lang="cs-CZ" altLang="cs-CZ" sz="1600"/>
              <a:t>Možné důvody pro prominutí některých podmínek (§ 15) – např. z posledně uvedené podmínky - </a:t>
            </a:r>
            <a:r>
              <a:rPr lang="cs-CZ" altLang="cs-CZ" sz="1600" i="1"/>
              <a:t>žadatel odstranil způsobený škodlivý následek nebo učinil účinná opatření k jeho odstranění</a:t>
            </a:r>
            <a:r>
              <a:rPr lang="cs-CZ" altLang="cs-CZ" sz="1600"/>
              <a:t>.</a:t>
            </a:r>
          </a:p>
        </p:txBody>
      </p:sp>
      <p:sp>
        <p:nvSpPr>
          <p:cNvPr id="55300" name="Zástupný symbol pro číslo snímku 4">
            <a:extLst>
              <a:ext uri="{FF2B5EF4-FFF2-40B4-BE49-F238E27FC236}">
                <a16:creationId xmlns:a16="http://schemas.microsoft.com/office/drawing/2014/main" id="{76AED5CD-A663-466E-B41A-E5C36855C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DCEBA5-4C7A-48FD-8202-5F3BBA448D3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200"/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569B9942-6C0D-4014-99BA-E174BB04E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248" y="352599"/>
            <a:ext cx="1420639" cy="1420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BA9F0C61-2347-4109-A256-244B369F79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Udělení na žádost</a:t>
            </a:r>
          </a:p>
        </p:txBody>
      </p:sp>
      <p:sp>
        <p:nvSpPr>
          <p:cNvPr id="57347" name="Zástupný symbol pro obsah 2">
            <a:extLst>
              <a:ext uri="{FF2B5EF4-FFF2-40B4-BE49-F238E27FC236}">
                <a16:creationId xmlns:a16="http://schemas.microsoft.com/office/drawing/2014/main" id="{C78B2A97-8236-48E0-B664-BDCC89A632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i="1"/>
              <a:t>důležitá jsou stanoviska Policie a zpravodajských služeb (pokud obsahují utajované informace, nestávají se součástí spisu)</a:t>
            </a:r>
          </a:p>
          <a:p>
            <a:r>
              <a:rPr lang="cs-CZ" altLang="cs-CZ" i="1"/>
              <a:t>občanství nelze udělit žadateli, který ohrožuje bezpečnost státu, jeho svrchovanost a územní celistvost, demokratické základy, životy, zdraví, nebo majetkové hodnoty </a:t>
            </a:r>
          </a:p>
          <a:p>
            <a:r>
              <a:rPr lang="cs-CZ" altLang="cs-CZ" i="1"/>
              <a:t>výluka soudního přezkumu</a:t>
            </a:r>
          </a:p>
          <a:p>
            <a:r>
              <a:rPr lang="cs-CZ" altLang="cs-CZ"/>
              <a:t>viz nález Ústavního soudu ze dne 11.10.2016, sp. zn. Pl. ÚS 5/16.</a:t>
            </a:r>
            <a:endParaRPr lang="cs-CZ" altLang="cs-CZ" i="1"/>
          </a:p>
          <a:p>
            <a:endParaRPr lang="cs-CZ" altLang="cs-CZ"/>
          </a:p>
        </p:txBody>
      </p:sp>
      <p:sp>
        <p:nvSpPr>
          <p:cNvPr id="57348" name="Zástupný symbol pro číslo snímku 4">
            <a:extLst>
              <a:ext uri="{FF2B5EF4-FFF2-40B4-BE49-F238E27FC236}">
                <a16:creationId xmlns:a16="http://schemas.microsoft.com/office/drawing/2014/main" id="{4EC25560-C2B1-4E66-9CC3-BF83A53AD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7BA7EC-92FA-49C6-A967-C7A0857C04BA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200"/>
          </a:p>
        </p:txBody>
      </p:sp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id="{3FFFEBC8-0297-4811-A939-2C9F0322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13" y="152400"/>
            <a:ext cx="1585912" cy="1585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0C6468B8-7D54-4780-A980-39C6D88DD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Udělení na žádost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BB558D-F2CB-42FF-ABCC-5945B52F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Nejprve vydána státoobčanská listina</a:t>
            </a:r>
          </a:p>
          <a:p>
            <a:pPr>
              <a:defRPr/>
            </a:pPr>
            <a:r>
              <a:rPr lang="cs-CZ" altLang="cs-CZ" dirty="0"/>
              <a:t>Občanství se nabývá dnem složení státoobčanského slibu</a:t>
            </a:r>
          </a:p>
          <a:p>
            <a:pPr>
              <a:defRPr/>
            </a:pPr>
            <a:r>
              <a:rPr lang="cs-CZ" altLang="cs-CZ" dirty="0"/>
              <a:t>„Slibuji na svou čest věrnost České republice. Slibuji, že budu dodržovat její Ústavu a ostatní zákony České republiky.“ (skládá se u krajského úřadu)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Další  možnosti udělení občanství</a:t>
            </a:r>
          </a:p>
          <a:p>
            <a:pPr>
              <a:defRPr/>
            </a:pPr>
            <a:r>
              <a:rPr lang="cs-CZ" altLang="cs-CZ" dirty="0"/>
              <a:t>z důvodu významného přínosu (§ 16) + trvalý pobyt a bezúhonnost</a:t>
            </a:r>
          </a:p>
          <a:p>
            <a:pPr>
              <a:defRPr/>
            </a:pPr>
            <a:r>
              <a:rPr lang="cs-CZ" altLang="cs-CZ" dirty="0"/>
              <a:t>§ 28 až § 30 – zvláštní případy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59396" name="Zástupný symbol pro číslo snímku 4">
            <a:extLst>
              <a:ext uri="{FF2B5EF4-FFF2-40B4-BE49-F238E27FC236}">
                <a16:creationId xmlns:a16="http://schemas.microsoft.com/office/drawing/2014/main" id="{37D26AEA-5002-40B1-9E7D-43AEDA26F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66A7B9-B592-4F25-855C-666A8484BC9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200"/>
          </a:p>
        </p:txBody>
      </p:sp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6B7E125B-CE12-436E-BF1E-C7942F47F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2988" y="298384"/>
            <a:ext cx="1496069" cy="1496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18E08809-7A0D-431F-82D6-52C9E82B6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Pozbývání občanství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0AF081-AE15-4FE0-BA91-223EC6FF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Čl. 12 odst. 2 Ústavy: </a:t>
            </a:r>
            <a:r>
              <a:rPr lang="cs-CZ" altLang="cs-CZ" i="1" dirty="0"/>
              <a:t>Nikdo nemůže být proti své vůli zbaven státního občanství</a:t>
            </a:r>
          </a:p>
          <a:p>
            <a:pPr>
              <a:defRPr/>
            </a:pPr>
            <a:r>
              <a:rPr lang="cs-CZ" altLang="cs-CZ" dirty="0"/>
              <a:t>SO ČR lze pozbýt jediným způsobem – </a:t>
            </a:r>
            <a:r>
              <a:rPr lang="cs-CZ" altLang="cs-CZ" i="1" dirty="0"/>
              <a:t>prohlášením o vzdání se občanství:</a:t>
            </a:r>
            <a:endParaRPr lang="cs-CZ" altLang="cs-CZ" dirty="0"/>
          </a:p>
          <a:p>
            <a:pPr>
              <a:defRPr/>
            </a:pPr>
            <a:r>
              <a:rPr lang="cs-CZ" dirty="0"/>
              <a:t>jestliže splňuje současně tyto podmínky: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a) trvale se zdržuje v cizině,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b) není v České republice přihlášen k trvalému pobytu 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c) je zároveň státním občanem cizího státu, nebo žádá o nabytí cizího státního občanství a prohlášení o vzdání se státního občanství České republiky činí v souvislosti s nabytím tohoto státního občanství.</a:t>
            </a:r>
          </a:p>
        </p:txBody>
      </p:sp>
      <p:sp>
        <p:nvSpPr>
          <p:cNvPr id="61444" name="Zástupný symbol pro číslo snímku 4">
            <a:extLst>
              <a:ext uri="{FF2B5EF4-FFF2-40B4-BE49-F238E27FC236}">
                <a16:creationId xmlns:a16="http://schemas.microsoft.com/office/drawing/2014/main" id="{0F141E84-E6EE-4E08-96A3-1C7786FC7A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7B7CF4-1B89-41A0-9BD9-9A851065F267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200"/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4ACC6F97-B784-47C8-9807-5F2ED1B94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363" y="305017"/>
            <a:ext cx="1265237" cy="126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9C8817E-E5F7-47E8-9B1D-30C3C75C48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3491" name="Zástupný symbol pro číslo snímku 4">
            <a:extLst>
              <a:ext uri="{FF2B5EF4-FFF2-40B4-BE49-F238E27FC236}">
                <a16:creationId xmlns:a16="http://schemas.microsoft.com/office/drawing/2014/main" id="{B25C0EC0-3572-43F3-8E76-73FE8978D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0853EF-222A-4E39-8F20-554EA138D6F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  <p:sp>
        <p:nvSpPr>
          <p:cNvPr id="63492" name="Rectangle 48">
            <a:extLst>
              <a:ext uri="{FF2B5EF4-FFF2-40B4-BE49-F238E27FC236}">
                <a16:creationId xmlns:a16="http://schemas.microsoft.com/office/drawing/2014/main" id="{67C16902-3827-49DE-9E4D-27090E669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Cizinecké právo</a:t>
            </a:r>
          </a:p>
        </p:txBody>
      </p:sp>
      <p:sp>
        <p:nvSpPr>
          <p:cNvPr id="40965" name="Rectangle 49">
            <a:extLst>
              <a:ext uri="{FF2B5EF4-FFF2-40B4-BE49-F238E27FC236}">
                <a16:creationId xmlns:a16="http://schemas.microsoft.com/office/drawing/2014/main" id="{991280CA-CF65-4131-B55B-03D97861F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u="sng" dirty="0"/>
              <a:t>Cizinecké právo </a:t>
            </a:r>
            <a:r>
              <a:rPr lang="cs-CZ" altLang="cs-CZ" dirty="0"/>
              <a:t>- soubor právní norem, které ukládají cizinců povinnosti, nebo přiznávají cizincům práva, přičemž tyto povinnosti a tato práva jsou odlišná od povinností a práv občanů dotyčného státu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i="1" dirty="0"/>
          </a:p>
          <a:p>
            <a:pPr lvl="1" eaLnBrk="1" hangingPunct="1">
              <a:defRPr/>
            </a:pPr>
            <a:r>
              <a:rPr lang="cs-CZ" altLang="cs-CZ" dirty="0"/>
              <a:t>pobyt cizinců</a:t>
            </a:r>
          </a:p>
          <a:p>
            <a:pPr lvl="1" eaLnBrk="1" hangingPunct="1">
              <a:defRPr/>
            </a:pPr>
            <a:r>
              <a:rPr lang="cs-CZ" altLang="cs-CZ" dirty="0"/>
              <a:t>mezinárodní ochrana</a:t>
            </a:r>
          </a:p>
          <a:p>
            <a:pPr eaLnBrk="1" hangingPunct="1">
              <a:defRPr/>
            </a:pPr>
            <a:endParaRPr lang="cs-CZ" altLang="cs-CZ" dirty="0"/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4DC49D79-30B4-4207-8DC8-F1C56E3D4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3088" y="118197"/>
            <a:ext cx="1625600" cy="16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4B6291F3-125F-4FFD-9F33-8588AE970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Státní občanství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3BDCA9F-CBFE-4919-82CE-14AC0B92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/>
              <a:t>Čl.12</a:t>
            </a:r>
            <a:r>
              <a:rPr lang="cs-CZ" altLang="cs-CZ" dirty="0"/>
              <a:t> Ústavy: </a:t>
            </a:r>
            <a:r>
              <a:rPr lang="cs-CZ" altLang="cs-CZ" i="1" dirty="0"/>
              <a:t>Nabývání a pozbývání státního občanství České republiky stanoví zákon.</a:t>
            </a:r>
          </a:p>
          <a:p>
            <a:pPr>
              <a:defRPr/>
            </a:pPr>
            <a:r>
              <a:rPr lang="cs-CZ" altLang="cs-CZ" dirty="0"/>
              <a:t>Zák. č. 186/2013 Sb. o státním občanství</a:t>
            </a:r>
          </a:p>
          <a:p>
            <a:pPr>
              <a:defRPr/>
            </a:pPr>
            <a:r>
              <a:rPr lang="cs-CZ" altLang="cs-CZ" dirty="0"/>
              <a:t>Státní občanství vymezení: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„</a:t>
            </a:r>
            <a:r>
              <a:rPr lang="cs-CZ" altLang="cs-CZ" i="1" dirty="0"/>
              <a:t>Z obecného hlediska lze státní občanství definovat jako časově trvalý, místně neomezený právní vztah fyzické osoby a státu, který je proti vůli fyzické osoby zpravidla nezrušitelný, na jehož základě vznikají jeho subjektům vzájemná práva a povinnosti ... Konkrétní obsah státního občanství je určen zákonodárstvím jednotlivého svrchovaného státu</a:t>
            </a:r>
            <a:r>
              <a:rPr lang="cs-CZ" altLang="cs-CZ" dirty="0"/>
              <a:t>“ (již nález ÚS sp. zn. Pl. ÚS 9/94 ze dne 13. 9. 1994).</a:t>
            </a:r>
          </a:p>
        </p:txBody>
      </p:sp>
      <p:sp>
        <p:nvSpPr>
          <p:cNvPr id="28676" name="Zástupný symbol pro číslo snímku 4">
            <a:extLst>
              <a:ext uri="{FF2B5EF4-FFF2-40B4-BE49-F238E27FC236}">
                <a16:creationId xmlns:a16="http://schemas.microsoft.com/office/drawing/2014/main" id="{F5105EF6-6E93-4C17-9A9F-6F35078B5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A231E9-EF85-4F7D-A777-5542E08C2928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20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6E3151C-4144-445E-A3B1-8401028D3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358" y="345065"/>
            <a:ext cx="1209242" cy="1209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4">
            <a:extLst>
              <a:ext uri="{FF2B5EF4-FFF2-40B4-BE49-F238E27FC236}">
                <a16:creationId xmlns:a16="http://schemas.microsoft.com/office/drawing/2014/main" id="{AA9401CE-976C-4F7E-B907-EF4F5B5FB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0DB588-A8F4-40FF-B66A-327884BBA98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2FBCCD8-86EB-4926-9485-7531AD098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Pobyt cizinců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24C079E0-83C9-4ECE-B9CC-91DCA0718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altLang="cs-CZ"/>
              <a:t>cizinecké právo v užším smyslu upravuje zejména zákon č. 326/1999 Sb., o pobytu cizinců na území České republiky (+ související unijní předpisy):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vstup cizince na území České republiky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vycestování z území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podmínky pobytu cizince na území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úprava dokladů vydávaných cizincům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specifické povinnosti cizinců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zajišťování cizinců v detenčních zařízeních</a:t>
            </a:r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DF3446F2-D75F-4896-BA6A-CFA342757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2620" y="175941"/>
            <a:ext cx="1597297" cy="1597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09337DD3-7598-4BFE-8E63-337D59AA6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Cizinec</a:t>
            </a:r>
            <a:endParaRPr lang="en-GB" altLang="cs-CZ"/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EE699A31-D25E-4F2B-BD6D-22F0DFD261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cizinec = osoba, která není státním občanem České republiky (pozitivní) + negativní vymezení (§ 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kategorie cizinců: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občan Evropské unie (+ Islandu, Norska, Lichtenštejnska a Švýcarska)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občané 3. zemí, kteří jsou rodinní příslušníci občanů EU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altLang="cs-CZ"/>
              <a:t>manžel/registrovaný partner, rodič, dítě (mladší 21 let), nezaopatřený příbuzný, případně druh/družka rodinní příslušníci občanů ČR – stejná práva jako rodinný příslušníci občanů EU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občané 3. zemí s/bez vízové povinnosti v ČR a Schengenu</a:t>
            </a:r>
          </a:p>
        </p:txBody>
      </p:sp>
      <p:sp>
        <p:nvSpPr>
          <p:cNvPr id="67588" name="Zástupný symbol pro číslo snímku 4">
            <a:extLst>
              <a:ext uri="{FF2B5EF4-FFF2-40B4-BE49-F238E27FC236}">
                <a16:creationId xmlns:a16="http://schemas.microsoft.com/office/drawing/2014/main" id="{D4E980D7-C620-45E2-9352-555AB6622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B2348C-B3C1-4C3F-BE9E-D7DF619F8D2D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200"/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EB90F4BE-345E-47F9-A7AB-F88F3AC7A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87301"/>
            <a:ext cx="1441474" cy="1441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4">
            <a:extLst>
              <a:ext uri="{FF2B5EF4-FFF2-40B4-BE49-F238E27FC236}">
                <a16:creationId xmlns:a16="http://schemas.microsoft.com/office/drawing/2014/main" id="{770BFD9F-DC55-4C37-91B4-4B4C329E1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FC3923-AE65-4113-82B1-4048570616F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75C233A8-B89D-4B23-A985-0A96013A2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7100" y="958850"/>
            <a:ext cx="7772400" cy="503238"/>
          </a:xfrm>
        </p:spPr>
        <p:txBody>
          <a:bodyPr/>
          <a:lstStyle/>
          <a:p>
            <a:pPr eaLnBrk="1" hangingPunct="1"/>
            <a:r>
              <a:rPr lang="cs-CZ" altLang="cs-CZ"/>
              <a:t>Vstup na území</a:t>
            </a:r>
          </a:p>
        </p:txBody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C4BC208-8490-4F81-80BF-0EB80C516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462088"/>
            <a:ext cx="7772400" cy="46688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sz="2200" dirty="0"/>
              <a:t>cizinec je oprávněn překročit hranice ČR na jakémkoliv místě bez toho, aby u nich byla prováděna hraniční kontrola – ta se provádí pouze na vnějších schengenských hranicích (tedy včetně mezinárodního letiště)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200" dirty="0"/>
              <a:t>+ popřípadě mimořádně opatřením obecné povahy podle zákona o ochraně státních hranic - </a:t>
            </a:r>
            <a:r>
              <a:rPr lang="cs-CZ" kern="1200" dirty="0">
                <a:latin typeface="Arial" charset="0"/>
              </a:rPr>
              <a:t>Opatření obecné povahy ze dne 15. března 2020 související s pandemií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způsob hraniční kontroly se liší podle toho, do které skupiny cizinec patří</a:t>
            </a:r>
          </a:p>
        </p:txBody>
      </p:sp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20F56F99-FC45-4BBB-ABFB-A1119793D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964" y="207169"/>
            <a:ext cx="1503362" cy="1503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3AB1E253-0E94-41EB-A12D-346DDB9AE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Občané EU</a:t>
            </a:r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41A36132-B47A-4421-AC4D-4D22DE31F1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Hraniční kontrola spočívá v tzv. </a:t>
            </a:r>
            <a:r>
              <a:rPr lang="cs-CZ" altLang="cs-CZ" i="1"/>
              <a:t>minimální kontrole </a:t>
            </a:r>
            <a:r>
              <a:rPr lang="cs-CZ" altLang="cs-CZ"/>
              <a:t>(zjištění totožnosti)</a:t>
            </a:r>
          </a:p>
          <a:p>
            <a:r>
              <a:rPr lang="cs-CZ" altLang="cs-CZ"/>
              <a:t>Přechodný pobyt bez jakéhokoliv zvláštního povolení</a:t>
            </a:r>
          </a:p>
          <a:p>
            <a:r>
              <a:rPr lang="cs-CZ" altLang="cs-CZ"/>
              <a:t>Pokud je doba pobytu delší než 30 dnů – ohlašovací povinnost</a:t>
            </a:r>
          </a:p>
          <a:p>
            <a:r>
              <a:rPr lang="cs-CZ" altLang="cs-CZ"/>
              <a:t>oprávnění (nikoliv povinnost) požádat o potvrzení o přechodném pobytu</a:t>
            </a:r>
          </a:p>
          <a:p>
            <a:r>
              <a:rPr lang="cs-CZ" altLang="cs-CZ"/>
              <a:t>oprávnění požádat o vydání povolení k trvalému pobytu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4B18A9-1613-4E88-A1DA-A900044B0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71685" name="Zástupný symbol pro číslo snímku 4">
            <a:extLst>
              <a:ext uri="{FF2B5EF4-FFF2-40B4-BE49-F238E27FC236}">
                <a16:creationId xmlns:a16="http://schemas.microsoft.com/office/drawing/2014/main" id="{371FB708-C066-4E44-9802-42B9825E7B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9E6B33-2D17-48D4-A7D1-6A0A18F5128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200"/>
          </a:p>
        </p:txBody>
      </p:sp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609712B9-55BD-40DE-A585-42A1F1FD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950" y="192089"/>
            <a:ext cx="1658938" cy="165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A0FCB5FE-5020-44FF-9F47-6FF252886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Druhy pobytů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BBF3CB40-63B4-42C1-B811-1075B066A9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Krátkodobý pobyt (vízová povinnost / bezvízový styk)</a:t>
            </a:r>
          </a:p>
          <a:p>
            <a:r>
              <a:rPr lang="cs-CZ" altLang="cs-CZ"/>
              <a:t>Vízum k pobytu nad 90 dnů (dlouhodobé)</a:t>
            </a:r>
          </a:p>
          <a:p>
            <a:r>
              <a:rPr lang="cs-CZ" altLang="cs-CZ"/>
              <a:t>Dlouhodobý pobyt</a:t>
            </a:r>
          </a:p>
          <a:p>
            <a:r>
              <a:rPr lang="cs-CZ" altLang="cs-CZ"/>
              <a:t>Zaměstnanecká karta</a:t>
            </a:r>
          </a:p>
          <a:p>
            <a:r>
              <a:rPr lang="cs-CZ" altLang="cs-CZ"/>
              <a:t>Modrá karta</a:t>
            </a:r>
          </a:p>
          <a:p>
            <a:r>
              <a:rPr lang="cs-CZ" altLang="cs-CZ"/>
              <a:t>Trvalý pobyt</a:t>
            </a:r>
          </a:p>
          <a:p>
            <a:r>
              <a:rPr lang="cs-CZ" altLang="cs-CZ"/>
              <a:t>Sezónní zaměstnávání</a:t>
            </a:r>
          </a:p>
          <a:p>
            <a:r>
              <a:rPr lang="cs-CZ" altLang="cs-CZ"/>
              <a:t>Karta vnitropodnikově převedeného zaměstnance</a:t>
            </a:r>
          </a:p>
          <a:p>
            <a:r>
              <a:rPr lang="cs-CZ" altLang="cs-CZ"/>
              <a:t>Karta vnitropodnikově převedeného zaměstnance jiného členského státu Evropské unie</a:t>
            </a:r>
          </a:p>
          <a:p>
            <a:endParaRPr lang="cs-CZ" altLang="cs-CZ"/>
          </a:p>
        </p:txBody>
      </p:sp>
      <p:sp>
        <p:nvSpPr>
          <p:cNvPr id="73732" name="Zástupný symbol pro číslo snímku 4">
            <a:extLst>
              <a:ext uri="{FF2B5EF4-FFF2-40B4-BE49-F238E27FC236}">
                <a16:creationId xmlns:a16="http://schemas.microsoft.com/office/drawing/2014/main" id="{BD0E77A5-4969-4E30-92AE-9CBC0C085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5DEE1A-5545-4D69-BFC7-323F9BB3770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z="1200"/>
          </a:p>
        </p:txBody>
      </p:sp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3341F5AD-7EB0-48F3-B89C-78827959B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831" y="171309"/>
            <a:ext cx="1591394" cy="1591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E0C3CCA5-EFEE-40A8-B7B4-2EA360137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3538" y="476250"/>
            <a:ext cx="7772400" cy="503238"/>
          </a:xfrm>
        </p:spPr>
        <p:txBody>
          <a:bodyPr/>
          <a:lstStyle/>
          <a:p>
            <a:r>
              <a:rPr lang="cs-CZ" altLang="cs-CZ"/>
              <a:t>Krátkodobý pobyt</a:t>
            </a:r>
            <a:endParaRPr lang="en-GB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4DD78-FEAD-4F91-9F34-40E8D0C2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36675"/>
            <a:ext cx="7926388" cy="5232400"/>
          </a:xfrm>
        </p:spPr>
        <p:txBody>
          <a:bodyPr/>
          <a:lstStyle/>
          <a:p>
            <a:pPr>
              <a:defRPr/>
            </a:pPr>
            <a:r>
              <a:rPr lang="cs-CZ" sz="2100" dirty="0"/>
              <a:t>stanoveno evropskou legislativou</a:t>
            </a:r>
          </a:p>
          <a:p>
            <a:pPr lvl="1" algn="just">
              <a:defRPr/>
            </a:pPr>
            <a:r>
              <a:rPr lang="cs-CZ" sz="2100" b="1" i="1" dirty="0">
                <a:hlinkClick r:id="rId5"/>
              </a:rPr>
              <a:t>NAŘÍZENÍM EVROPSKÉHO PARLAMENTU A RADY (EU) 2018/1806</a:t>
            </a:r>
            <a:r>
              <a:rPr lang="cs-CZ" sz="2100" i="1" dirty="0"/>
              <a:t> ze dne 14. listopadu 2018, kterým se stanoví seznam třetích zemí, jejichž státní příslušníci musí mít při překračování vnějších hranic vízum, jakož i seznam třetích zemí, jejichž státní příslušníci jsou od této povinnosti osvobozeni.</a:t>
            </a:r>
          </a:p>
          <a:p>
            <a:pPr lvl="1" algn="just">
              <a:defRPr/>
            </a:pPr>
            <a:r>
              <a:rPr lang="cs-CZ" sz="2100" i="1" dirty="0"/>
              <a:t>nařízením Evropského parlamentu a Rady (ES) č. 810/2009, ze dne 13. července 2009, o kodexu Společenství o vízech (</a:t>
            </a:r>
            <a:r>
              <a:rPr lang="cs-CZ" sz="2100" b="1" i="1" dirty="0">
                <a:hlinkClick r:id="rId6"/>
              </a:rPr>
              <a:t>Vízový kodex</a:t>
            </a:r>
            <a:r>
              <a:rPr lang="cs-CZ" sz="2100" i="1" dirty="0"/>
              <a:t>)</a:t>
            </a:r>
            <a:r>
              <a:rPr lang="cs-CZ" sz="2100" dirty="0"/>
              <a:t>.</a:t>
            </a:r>
          </a:p>
          <a:p>
            <a:pPr lvl="1" algn="just">
              <a:defRPr/>
            </a:pPr>
            <a:endParaRPr lang="cs-CZ" sz="2100" dirty="0"/>
          </a:p>
          <a:p>
            <a:pPr>
              <a:defRPr/>
            </a:pPr>
            <a:r>
              <a:rPr lang="cs-CZ" sz="2100" dirty="0"/>
              <a:t>max. v délce 90 dní</a:t>
            </a:r>
          </a:p>
          <a:p>
            <a:pPr lvl="1">
              <a:defRPr/>
            </a:pPr>
            <a:r>
              <a:rPr lang="cs-CZ" sz="2100" dirty="0"/>
              <a:t>bezvízový styk</a:t>
            </a:r>
          </a:p>
          <a:p>
            <a:pPr lvl="1" algn="just">
              <a:defRPr/>
            </a:pPr>
            <a:r>
              <a:rPr lang="cs-CZ" sz="2100" dirty="0"/>
              <a:t>krátkodobá víza</a:t>
            </a:r>
            <a:r>
              <a:rPr lang="cs-CZ" i="1" dirty="0"/>
              <a:t> </a:t>
            </a:r>
            <a:endParaRPr lang="cs-CZ" dirty="0"/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  <p:sp>
        <p:nvSpPr>
          <p:cNvPr id="74756" name="Zástupný symbol pro číslo snímku 4">
            <a:extLst>
              <a:ext uri="{FF2B5EF4-FFF2-40B4-BE49-F238E27FC236}">
                <a16:creationId xmlns:a16="http://schemas.microsoft.com/office/drawing/2014/main" id="{5637AD45-17CC-4DE4-8FC0-8E0B1307D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D1E475-C1D5-43CF-83A4-DB254919AE3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z="1200"/>
          </a:p>
        </p:txBody>
      </p:sp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CD261008-D830-4DC8-A2EE-A64EC8405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0863" y="288925"/>
            <a:ext cx="1311275" cy="131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14C2808E-F529-46B0-836C-8F5832926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863" y="333375"/>
            <a:ext cx="7772400" cy="503238"/>
          </a:xfrm>
        </p:spPr>
        <p:txBody>
          <a:bodyPr/>
          <a:lstStyle/>
          <a:p>
            <a:r>
              <a:rPr lang="cs-CZ" altLang="cs-CZ"/>
              <a:t>Krátkodobé vízum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8BA46752-6FCF-46E0-AB94-529E4725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52513"/>
            <a:ext cx="7772400" cy="4357687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nařízení Evropského parlamentu a Rady (ES) č. 810/2009 ze dne 13. července 2009 o kodexu Společenství o vízech (dále jen „</a:t>
            </a:r>
            <a:r>
              <a:rPr lang="cs-CZ" altLang="cs-CZ" b="1" i="1" dirty="0"/>
              <a:t>vízový kodex</a:t>
            </a:r>
            <a:r>
              <a:rPr lang="cs-CZ" altLang="cs-CZ" dirty="0"/>
              <a:t>“)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přímá použitelnost (odkaz v zákoně - § 17)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formulář, podává se v zahraničí – konzulární úřad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forma odvolání „nové posouzení důvodů neudělení víza“ - kompetence MZV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dirty="0"/>
              <a:t>n</a:t>
            </a:r>
            <a:r>
              <a:rPr lang="pt-BR" altLang="cs-CZ" dirty="0"/>
              <a:t>a udělení víza není právní nárok</a:t>
            </a:r>
            <a:endParaRPr lang="pt-BR" altLang="cs-CZ" sz="2000" dirty="0"/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dirty="0"/>
          </a:p>
        </p:txBody>
      </p:sp>
      <p:sp>
        <p:nvSpPr>
          <p:cNvPr id="76804" name="Zástupný symbol pro číslo snímku 4">
            <a:extLst>
              <a:ext uri="{FF2B5EF4-FFF2-40B4-BE49-F238E27FC236}">
                <a16:creationId xmlns:a16="http://schemas.microsoft.com/office/drawing/2014/main" id="{85AE7734-AF09-47D3-8DBA-53191B2A9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A45B44-3C65-4075-BCBB-C6749F0A262E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200"/>
          </a:p>
        </p:txBody>
      </p:sp>
      <p:pic>
        <p:nvPicPr>
          <p:cNvPr id="2" name="26">
            <a:hlinkClick r:id="" action="ppaction://media"/>
            <a:extLst>
              <a:ext uri="{FF2B5EF4-FFF2-40B4-BE49-F238E27FC236}">
                <a16:creationId xmlns:a16="http://schemas.microsoft.com/office/drawing/2014/main" id="{4D51D11C-73AE-4FFA-A280-DA6662B24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8262" y="277813"/>
            <a:ext cx="133350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číslo snímku 4">
            <a:extLst>
              <a:ext uri="{FF2B5EF4-FFF2-40B4-BE49-F238E27FC236}">
                <a16:creationId xmlns:a16="http://schemas.microsoft.com/office/drawing/2014/main" id="{F3E84FFA-01B5-4E28-8815-B88EEAB889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EA6B5E-E3F9-443F-8242-BC3E8C8D9909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F08B1DB3-7D9B-4CCA-B6D5-05EAF0AA7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958850"/>
            <a:ext cx="7772400" cy="503238"/>
          </a:xfrm>
        </p:spPr>
        <p:txBody>
          <a:bodyPr/>
          <a:lstStyle/>
          <a:p>
            <a:pPr eaLnBrk="1" hangingPunct="1"/>
            <a:r>
              <a:rPr lang="cs-CZ" altLang="cs-CZ"/>
              <a:t>Dlouhodobý pobyt</a:t>
            </a:r>
          </a:p>
        </p:txBody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0863F657-E9BA-4048-B245-07EE3693C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462088"/>
            <a:ext cx="7993062" cy="5243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300" dirty="0"/>
              <a:t>Dlouhodobý pobyt: </a:t>
            </a:r>
          </a:p>
          <a:p>
            <a:pPr lvl="1" eaLnBrk="1" hangingPunct="1">
              <a:defRPr/>
            </a:pPr>
            <a:r>
              <a:rPr lang="cs-CZ" altLang="cs-CZ" sz="2000" dirty="0"/>
              <a:t>podmínkou je dlouhodobé vízum nad 90 dnů</a:t>
            </a:r>
          </a:p>
          <a:p>
            <a:pPr lvl="1" eaLnBrk="1" hangingPunct="1">
              <a:defRPr/>
            </a:pPr>
            <a:r>
              <a:rPr lang="cs-CZ" sz="2000" dirty="0"/>
              <a:t>záměr na území přechodně pobývat po dobu delší než 1 rok</a:t>
            </a:r>
          </a:p>
          <a:p>
            <a:pPr lvl="1" eaLnBrk="1" hangingPunct="1">
              <a:defRPr/>
            </a:pPr>
            <a:r>
              <a:rPr lang="cs-CZ" sz="2000" dirty="0"/>
              <a:t>a trvá-li zároveň stejný účel pobytu (jsou výjimky např. u modré karty, zaměstnanecké karty, sloučení rodiny, vědců).</a:t>
            </a: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300" dirty="0"/>
              <a:t>je předstupněm trvalého pobytu</a:t>
            </a:r>
          </a:p>
          <a:p>
            <a:pPr eaLnBrk="1" hangingPunct="1">
              <a:defRPr/>
            </a:pPr>
            <a:r>
              <a:rPr lang="cs-CZ" altLang="cs-CZ" sz="2300" dirty="0"/>
              <a:t>Rozhoduje MV </a:t>
            </a:r>
          </a:p>
          <a:p>
            <a:pPr eaLnBrk="1" hangingPunct="1">
              <a:defRPr/>
            </a:pPr>
            <a:r>
              <a:rPr lang="cs-CZ" altLang="cs-CZ" sz="2300" dirty="0"/>
              <a:t>Lze podat odvolání - rozhoduje: </a:t>
            </a:r>
            <a:r>
              <a:rPr lang="cs-CZ" sz="2300" dirty="0"/>
              <a:t>Komise pro rozhodování ve věcech pobytu cizinců </a:t>
            </a:r>
          </a:p>
          <a:p>
            <a:pPr eaLnBrk="1" hangingPunct="1">
              <a:defRPr/>
            </a:pPr>
            <a:r>
              <a:rPr lang="cs-CZ" altLang="cs-CZ" sz="2300" dirty="0"/>
              <a:t>na udělení víza není právní nárok NSS 9 As 95/2008-45, ÚS sp. zn. </a:t>
            </a:r>
            <a:r>
              <a:rPr lang="cs-CZ" altLang="cs-CZ" sz="2300" dirty="0" err="1"/>
              <a:t>Pl</a:t>
            </a:r>
            <a:r>
              <a:rPr lang="cs-CZ" altLang="cs-CZ" sz="2300" dirty="0"/>
              <a:t>. ÚS 23/11)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D35388E9-A33E-48EA-A691-E192966B0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0064" y="422995"/>
            <a:ext cx="1574948" cy="1574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676D1744-561D-486B-8D75-562A21730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Trvalý pobyt</a:t>
            </a:r>
            <a:endParaRPr lang="en-GB" altLang="cs-CZ"/>
          </a:p>
        </p:txBody>
      </p:sp>
      <p:sp>
        <p:nvSpPr>
          <p:cNvPr id="80899" name="Zástupný symbol pro obsah 2">
            <a:extLst>
              <a:ext uri="{FF2B5EF4-FFF2-40B4-BE49-F238E27FC236}">
                <a16:creationId xmlns:a16="http://schemas.microsoft.com/office/drawing/2014/main" id="{CAFF0EDF-5BBA-4158-B56B-E8A227753B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825625"/>
            <a:ext cx="7772400" cy="435768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pobyt na dobu neurčitou, postavení v mnoha aspektech srovnatelné s občany ČR – rozhoduje MV (o odvolání komise)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/>
              <a:t>po 5 letech nepřetržitého pobytu na území</a:t>
            </a:r>
          </a:p>
          <a:p>
            <a:r>
              <a:rPr lang="cs-CZ" altLang="cs-CZ"/>
              <a:t>důvody pro nevydání/zánik např.</a:t>
            </a:r>
          </a:p>
          <a:p>
            <a:pPr lvl="1"/>
            <a:r>
              <a:rPr lang="cs-CZ" altLang="cs-CZ"/>
              <a:t>cizinec uvede padělané nebo pozměněné náležitosti</a:t>
            </a:r>
          </a:p>
          <a:p>
            <a:pPr lvl="1"/>
            <a:r>
              <a:rPr lang="cs-CZ" altLang="cs-CZ"/>
              <a:t>evidence nežádoucích osob</a:t>
            </a:r>
          </a:p>
          <a:p>
            <a:pPr lvl="1"/>
            <a:r>
              <a:rPr lang="cs-CZ" altLang="cs-CZ"/>
              <a:t>nedostaví se k výslechu/odmítne vypovídat</a:t>
            </a:r>
          </a:p>
          <a:p>
            <a:pPr lvl="1"/>
            <a:r>
              <a:rPr lang="cs-CZ" altLang="cs-CZ"/>
              <a:t>obcházení zákona (kupř. účelovým manželstvím)</a:t>
            </a:r>
          </a:p>
        </p:txBody>
      </p:sp>
      <p:sp>
        <p:nvSpPr>
          <p:cNvPr id="80900" name="Zástupný symbol pro číslo snímku 4">
            <a:extLst>
              <a:ext uri="{FF2B5EF4-FFF2-40B4-BE49-F238E27FC236}">
                <a16:creationId xmlns:a16="http://schemas.microsoft.com/office/drawing/2014/main" id="{CB85C968-D800-4A93-924E-24F10774D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149B67-5878-466F-94EC-1BAB45B8F2CE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200"/>
          </a:p>
        </p:txBody>
      </p:sp>
      <p:pic>
        <p:nvPicPr>
          <p:cNvPr id="2" name="28">
            <a:hlinkClick r:id="" action="ppaction://media"/>
            <a:extLst>
              <a:ext uri="{FF2B5EF4-FFF2-40B4-BE49-F238E27FC236}">
                <a16:creationId xmlns:a16="http://schemas.microsoft.com/office/drawing/2014/main" id="{406959A7-3667-4BCF-8639-8EF271048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247502"/>
            <a:ext cx="1381273" cy="1381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2DE207-9A95-44E3-A977-1510B314C2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2947" name="Zástupný symbol pro číslo snímku 4">
            <a:extLst>
              <a:ext uri="{FF2B5EF4-FFF2-40B4-BE49-F238E27FC236}">
                <a16:creationId xmlns:a16="http://schemas.microsoft.com/office/drawing/2014/main" id="{3FF52141-C4AF-4216-9198-BFAA0A899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17FD3B-A029-4D02-9B85-F47E3CA6D51F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200"/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4C23E247-388A-445B-A198-A94301C4D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958850"/>
            <a:ext cx="7772400" cy="503238"/>
          </a:xfrm>
        </p:spPr>
        <p:txBody>
          <a:bodyPr/>
          <a:lstStyle/>
          <a:p>
            <a:pPr eaLnBrk="1" hangingPunct="1"/>
            <a:r>
              <a:rPr lang="cs-CZ" altLang="cs-CZ"/>
              <a:t>Správní vyhoštění</a:t>
            </a:r>
          </a:p>
        </p:txBody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E21058EE-778E-4D2E-BAA5-CF359D2EC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7772400" cy="443071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altLang="cs-CZ" sz="2000"/>
              <a:t>Ukončení pobytu na území, které je spojeno se stanovením doby vycestování z území a doby, po kterou nelze cizinci umožnit vstup na území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altLang="cs-CZ" sz="2000"/>
              <a:t>důvody (§ 119 a násl. ZPC): kupř. ohrožení státu, ohrožení veřejného pořádku, prokázání se padělaným dokladem, pobyt bez platného cestovního dokladu, pobyt bez platného víza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altLang="cs-CZ" sz="2000"/>
              <a:t>u občanů EU pouze ohrožení bezpečnosti státu, závažné narušení veřejného pořádku a ohrožení veřejného zdraví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altLang="cs-CZ" sz="2000"/>
              <a:t>Nesmí nepřiměřeně zasahovat do rodinného a soukromého života Příslušný orgán: Policie ČR</a:t>
            </a:r>
          </a:p>
        </p:txBody>
      </p:sp>
      <p:pic>
        <p:nvPicPr>
          <p:cNvPr id="2" name="29">
            <a:hlinkClick r:id="" action="ppaction://media"/>
            <a:extLst>
              <a:ext uri="{FF2B5EF4-FFF2-40B4-BE49-F238E27FC236}">
                <a16:creationId xmlns:a16="http://schemas.microsoft.com/office/drawing/2014/main" id="{9EF27C6A-CEB7-4F80-A294-9B933E652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296839"/>
            <a:ext cx="1247799" cy="12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06BBD6DA-B09E-4929-984C-86AB7330B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A9FE9D-A0B7-4946-94B1-C1A53D4A2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Obecně</a:t>
            </a:r>
          </a:p>
          <a:p>
            <a:pPr lvl="1">
              <a:defRPr/>
            </a:pPr>
            <a:r>
              <a:rPr lang="cs-CZ" i="1" dirty="0"/>
              <a:t>Ius soli – </a:t>
            </a:r>
            <a:r>
              <a:rPr lang="cs-CZ" dirty="0"/>
              <a:t>podle země narození</a:t>
            </a:r>
          </a:p>
          <a:p>
            <a:pPr lvl="1">
              <a:defRPr/>
            </a:pPr>
            <a:r>
              <a:rPr lang="cs-CZ" i="1" dirty="0"/>
              <a:t>Ius </a:t>
            </a:r>
            <a:r>
              <a:rPr lang="cs-CZ" i="1" dirty="0" err="1"/>
              <a:t>sanquinis</a:t>
            </a:r>
            <a:r>
              <a:rPr lang="cs-CZ" i="1" dirty="0"/>
              <a:t> </a:t>
            </a:r>
            <a:r>
              <a:rPr lang="cs-CZ" dirty="0"/>
              <a:t>– po předcích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cs-CZ" i="1" dirty="0"/>
          </a:p>
          <a:p>
            <a:pPr>
              <a:defRPr/>
            </a:pPr>
            <a:r>
              <a:rPr lang="cs-CZ" altLang="cs-CZ" dirty="0"/>
              <a:t>Zák. č. 186/2013 Sb. o státním občanství – převažuje princip </a:t>
            </a:r>
            <a:r>
              <a:rPr lang="cs-CZ" altLang="cs-CZ" i="1" dirty="0"/>
              <a:t>ius </a:t>
            </a:r>
            <a:r>
              <a:rPr lang="cs-CZ" altLang="cs-CZ" i="1" dirty="0" err="1"/>
              <a:t>sanquinis</a:t>
            </a:r>
            <a:endParaRPr lang="cs-CZ" altLang="cs-CZ" i="1" dirty="0"/>
          </a:p>
          <a:p>
            <a:pPr>
              <a:defRPr/>
            </a:pPr>
            <a:endParaRPr 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4C7DD0FB-D9BF-4F4F-A112-2C3F213C4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BF09BD-10DC-466C-B87E-470681080A9D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200"/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7293AC4-41C6-4698-89A5-C34AB35E6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024" y="784224"/>
            <a:ext cx="1487489" cy="148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28DE11DC-C45F-41DA-A2DF-25D80B190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Zajištění cizince</a:t>
            </a:r>
          </a:p>
        </p:txBody>
      </p:sp>
      <p:sp>
        <p:nvSpPr>
          <p:cNvPr id="84995" name="Zástupný symbol pro obsah 2">
            <a:extLst>
              <a:ext uri="{FF2B5EF4-FFF2-40B4-BE49-F238E27FC236}">
                <a16:creationId xmlns:a16="http://schemas.microsoft.com/office/drawing/2014/main" id="{7CB6A173-4284-4A0E-90DB-4D4A5CC8EC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/>
              <a:t>za účelem správního vyhoštění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/>
              <a:t>důvody: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/>
              <a:t>je nebezpečí, že by cizinec mohl ohrozit bezpečnost státu nebo závažným způsobem narušit veřejný pořádek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/>
              <a:t> je nebezpečí, že by cizinec mohl mařit nebo ztěžovat výkon rozhodnutí o správním vyhoštění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/>
              <a:t>cizinec nevycestoval z území v době stanovené v rozhodnutí o správním vyhoštění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/>
              <a:t> cizinec závažným způsobem porušil povinnost uloženou mu rozhodnutím o uložení zvláštního opatření za účelem vycestování, nebo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/>
              <a:t>je cizinec evidován v informačním systému smluvních států</a:t>
            </a:r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84996" name="Zástupný symbol pro číslo snímku 4">
            <a:extLst>
              <a:ext uri="{FF2B5EF4-FFF2-40B4-BE49-F238E27FC236}">
                <a16:creationId xmlns:a16="http://schemas.microsoft.com/office/drawing/2014/main" id="{28A91380-E080-4919-B9A4-619560CB7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D1D3A4-DD15-4078-8119-7A533B327CA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200"/>
          </a:p>
        </p:txBody>
      </p: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D1F05F77-4428-4158-B143-21502C283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199" y="423862"/>
            <a:ext cx="1349375" cy="134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46FA70B3-9CEF-4566-B87D-EAE20A882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958850"/>
            <a:ext cx="7772400" cy="503238"/>
          </a:xfrm>
        </p:spPr>
        <p:txBody>
          <a:bodyPr/>
          <a:lstStyle/>
          <a:p>
            <a:r>
              <a:rPr lang="cs-CZ" altLang="cs-CZ"/>
              <a:t>Zajištění cizince</a:t>
            </a:r>
          </a:p>
        </p:txBody>
      </p:sp>
      <p:sp>
        <p:nvSpPr>
          <p:cNvPr id="87043" name="Zástupný symbol pro obsah 2">
            <a:extLst>
              <a:ext uri="{FF2B5EF4-FFF2-40B4-BE49-F238E27FC236}">
                <a16:creationId xmlns:a16="http://schemas.microsoft.com/office/drawing/2014/main" id="{9C57CFF2-765B-4F79-A00D-1E1DF87658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628775"/>
            <a:ext cx="7772400" cy="45021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300"/>
              <a:t>max. 180 dnů (možnost prodloužit na 545 dnů pokud osoba mařila výkon vyhoštění nebo uváděla nepravdivé údaje)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300" b="1"/>
              <a:t>zvláštní opatření za účelem vycestování (alternativa k zajištění):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300"/>
              <a:t>povinnost sdělit adresu, zdržovat se tam a pravidelně se hlásit na policii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300"/>
              <a:t>složení peněžitých prostředků („finanční záruka“)</a:t>
            </a:r>
          </a:p>
          <a:p>
            <a:r>
              <a:rPr lang="cs-CZ" altLang="cs-CZ" sz="2300"/>
              <a:t>cizince je nutné poučit o možnosti podat žádost o propuštění a o soudním přezkumu (obvykle písemně – v jazyce, v němž je schopen se dorozumět, nebo v ČJ, AJ, FR, něm., čínském, ruském, arabském, hindském, španělském)</a:t>
            </a:r>
          </a:p>
          <a:p>
            <a:endParaRPr lang="cs-CZ" altLang="cs-CZ"/>
          </a:p>
        </p:txBody>
      </p:sp>
      <p:sp>
        <p:nvSpPr>
          <p:cNvPr id="87044" name="Zástupný symbol pro číslo snímku 4">
            <a:extLst>
              <a:ext uri="{FF2B5EF4-FFF2-40B4-BE49-F238E27FC236}">
                <a16:creationId xmlns:a16="http://schemas.microsoft.com/office/drawing/2014/main" id="{77A0E814-76A7-42A6-9C11-0CDE4E463D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BB10EC-8F91-4034-B1DF-34C257B2616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35E5C0B1-86D3-46E5-B05C-181B56897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525" y="958850"/>
            <a:ext cx="7772400" cy="503238"/>
          </a:xfrm>
        </p:spPr>
        <p:txBody>
          <a:bodyPr/>
          <a:lstStyle/>
          <a:p>
            <a:pPr algn="ctr"/>
            <a:r>
              <a:rPr lang="cs-CZ" altLang="cs-CZ"/>
              <a:t>Kontrola</a:t>
            </a:r>
          </a:p>
        </p:txBody>
      </p:sp>
      <p:sp>
        <p:nvSpPr>
          <p:cNvPr id="89091" name="Zástupný symbol pro obsah 2">
            <a:extLst>
              <a:ext uri="{FF2B5EF4-FFF2-40B4-BE49-F238E27FC236}">
                <a16:creationId xmlns:a16="http://schemas.microsoft.com/office/drawing/2014/main" id="{F8B2BB15-3E55-49C1-A1A1-B3A26386E6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557338"/>
            <a:ext cx="7772400" cy="4573587"/>
          </a:xfrm>
        </p:spPr>
        <p:txBody>
          <a:bodyPr/>
          <a:lstStyle/>
          <a:p>
            <a:r>
              <a:rPr lang="cs-CZ" altLang="cs-CZ"/>
              <a:t>správní soudnictví (žaloba a kasační stížnost)</a:t>
            </a:r>
          </a:p>
          <a:p>
            <a:r>
              <a:rPr lang="cs-CZ" altLang="cs-CZ"/>
              <a:t>ústavní soudnictví (ústavní stížnost)</a:t>
            </a:r>
          </a:p>
          <a:p>
            <a:r>
              <a:rPr lang="cs-CZ" altLang="cs-CZ"/>
              <a:t>Veřejný ochránce práv</a:t>
            </a:r>
          </a:p>
          <a:p>
            <a:pPr lvl="1"/>
            <a:r>
              <a:rPr lang="cs-CZ" altLang="cs-CZ"/>
              <a:t> stížnosti </a:t>
            </a:r>
          </a:p>
          <a:p>
            <a:pPr lvl="1"/>
            <a:r>
              <a:rPr lang="cs-CZ" altLang="cs-CZ"/>
              <a:t>kontrola zařízení, kde jsou osoby omezeny na svobodě (zajištění cizinců a azylová zařízení)</a:t>
            </a:r>
          </a:p>
          <a:p>
            <a:pPr lvl="1"/>
            <a:r>
              <a:rPr lang="cs-CZ" altLang="cs-CZ"/>
              <a:t>sledování zajištění cizinců a výkonu správního vyhoštění</a:t>
            </a:r>
          </a:p>
          <a:p>
            <a:pPr lvl="1"/>
            <a:r>
              <a:rPr lang="cs-CZ" altLang="cs-CZ"/>
              <a:t>ochrana před diskriminací (státní občanství, trvalý pobyt)</a:t>
            </a:r>
          </a:p>
          <a:p>
            <a:r>
              <a:rPr lang="cs-CZ" altLang="cs-CZ"/>
              <a:t>stížnosti, petice a mediální kontrola (hlavně neziskové organizace)</a:t>
            </a:r>
          </a:p>
          <a:p>
            <a:endParaRPr lang="cs-CZ" altLang="cs-CZ"/>
          </a:p>
        </p:txBody>
      </p:sp>
      <p:sp>
        <p:nvSpPr>
          <p:cNvPr id="89092" name="Zástupný symbol pro číslo snímku 4">
            <a:extLst>
              <a:ext uri="{FF2B5EF4-FFF2-40B4-BE49-F238E27FC236}">
                <a16:creationId xmlns:a16="http://schemas.microsoft.com/office/drawing/2014/main" id="{CE63BAFB-68C8-4DAF-8576-E1883DE5C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BD15C37-E887-49C2-A416-DD45FFBFED8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200"/>
          </a:p>
        </p:txBody>
      </p:sp>
      <p:pic>
        <p:nvPicPr>
          <p:cNvPr id="2" name="32">
            <a:hlinkClick r:id="" action="ppaction://media"/>
            <a:extLst>
              <a:ext uri="{FF2B5EF4-FFF2-40B4-BE49-F238E27FC236}">
                <a16:creationId xmlns:a16="http://schemas.microsoft.com/office/drawing/2014/main" id="{775F46DD-2305-4E47-949B-86B70A9CF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887" y="625401"/>
            <a:ext cx="1170136" cy="1170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číslo snímku 4">
            <a:extLst>
              <a:ext uri="{FF2B5EF4-FFF2-40B4-BE49-F238E27FC236}">
                <a16:creationId xmlns:a16="http://schemas.microsoft.com/office/drawing/2014/main" id="{5F9F6CE0-E2C3-435D-932B-F897DC4E2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457DD7-1E6F-4CB0-99B8-33AF9CEBDBA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2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54D355A5-564D-4BC1-A9EB-31A9123AA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Mezinárodní ochrana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B9E25B11-6966-46FF-8C6A-06AE2C2C6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Pojem mezinárodní ochrana je vytvořený právním řádem ČR – jeho součástí je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lvl="1" eaLnBrk="1" hangingPunct="1">
              <a:defRPr/>
            </a:pPr>
            <a:r>
              <a:rPr lang="cs-CZ" altLang="cs-CZ" dirty="0"/>
              <a:t>poskytování azylu a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lvl="1" eaLnBrk="1" hangingPunct="1">
              <a:defRPr/>
            </a:pPr>
            <a:r>
              <a:rPr lang="cs-CZ" altLang="cs-CZ" dirty="0"/>
              <a:t>tzv. doplňková ochrana</a:t>
            </a:r>
          </a:p>
        </p:txBody>
      </p:sp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20513ADF-35CF-48C2-B278-738CCA7AE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371910"/>
            <a:ext cx="1507256" cy="150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>
            <a:extLst>
              <a:ext uri="{FF2B5EF4-FFF2-40B4-BE49-F238E27FC236}">
                <a16:creationId xmlns:a16="http://schemas.microsoft.com/office/drawing/2014/main" id="{7078CD9A-17A3-47AE-B997-1595F7E0C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Prameny právní úpravy</a:t>
            </a:r>
          </a:p>
        </p:txBody>
      </p:sp>
      <p:sp>
        <p:nvSpPr>
          <p:cNvPr id="93187" name="Zástupný symbol pro obsah 2">
            <a:extLst>
              <a:ext uri="{FF2B5EF4-FFF2-40B4-BE49-F238E27FC236}">
                <a16:creationId xmlns:a16="http://schemas.microsoft.com/office/drawing/2014/main" id="{23C1A496-F1D1-4005-9CF5-A05579981D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b="1"/>
              <a:t>Mezinárodní/Evropské</a:t>
            </a:r>
          </a:p>
          <a:p>
            <a:pPr lvl="1"/>
            <a:r>
              <a:rPr lang="cs-CZ" altLang="cs-CZ" sz="1800"/>
              <a:t>Úmluva o ochraně lidských práv (Protokol č. 4)</a:t>
            </a:r>
          </a:p>
          <a:p>
            <a:pPr lvl="1"/>
            <a:r>
              <a:rPr lang="cs-CZ" altLang="cs-CZ" sz="1800"/>
              <a:t>Úmluva o právech dítěte (čl. 10)</a:t>
            </a:r>
          </a:p>
          <a:p>
            <a:pPr lvl="1"/>
            <a:r>
              <a:rPr lang="cs-CZ" altLang="cs-CZ" sz="1800"/>
              <a:t>Úmluva o právním postavení uprchlíků 1951 (tzv. Ženevská úmluva)</a:t>
            </a:r>
          </a:p>
          <a:p>
            <a:pPr lvl="1"/>
            <a:r>
              <a:rPr lang="cs-CZ" altLang="cs-CZ" sz="1800"/>
              <a:t>Směrnice Evropského parlamentu a Rady 2013/32/EU ze dne 26. června 2013 o společných řízeních pro přiznávání a odnímání statusu mezinárodní ochrany (přepracované znění).</a:t>
            </a:r>
            <a:endParaRPr lang="cs-CZ" altLang="cs-CZ" sz="1800" b="1"/>
          </a:p>
          <a:p>
            <a:r>
              <a:rPr lang="cs-CZ" altLang="cs-CZ" sz="1800" b="1"/>
              <a:t>Vnitrostátní</a:t>
            </a:r>
          </a:p>
          <a:p>
            <a:pPr lvl="1" algn="just"/>
            <a:r>
              <a:rPr lang="cs-CZ" altLang="cs-CZ" sz="1800"/>
              <a:t>Čl. 43 LZPS </a:t>
            </a:r>
            <a:r>
              <a:rPr lang="cs-CZ" altLang="cs-CZ" sz="1800" i="1"/>
              <a:t>ČR poskytuje azyl cizincům pronásledovaným za uplatňování politických práv a svobod. Azyl může být odepřen tomu, kdo jednal v rozporu se základními lidskými právy a svobodami.</a:t>
            </a:r>
          </a:p>
          <a:p>
            <a:pPr lvl="1"/>
            <a:r>
              <a:rPr lang="cs-CZ" altLang="cs-CZ" sz="1800"/>
              <a:t>zák. č. 325/1999 Sb., o azylu (předcházející zákon: zák. č. 498/1990 Sb., o uprchlících)</a:t>
            </a:r>
          </a:p>
          <a:p>
            <a:endParaRPr lang="cs-CZ" altLang="cs-CZ"/>
          </a:p>
        </p:txBody>
      </p:sp>
      <p:sp>
        <p:nvSpPr>
          <p:cNvPr id="93188" name="Zástupný symbol pro číslo snímku 4">
            <a:extLst>
              <a:ext uri="{FF2B5EF4-FFF2-40B4-BE49-F238E27FC236}">
                <a16:creationId xmlns:a16="http://schemas.microsoft.com/office/drawing/2014/main" id="{53B57E8F-260F-4B3C-A05C-3732D61798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D9931B-6419-473A-A6AD-2F286C921F3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200"/>
          </a:p>
        </p:txBody>
      </p:sp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id="{846C847F-1A38-4198-8FD4-737925DE5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4846" y="556666"/>
            <a:ext cx="1640979" cy="1640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číslo snímku 4">
            <a:extLst>
              <a:ext uri="{FF2B5EF4-FFF2-40B4-BE49-F238E27FC236}">
                <a16:creationId xmlns:a16="http://schemas.microsoft.com/office/drawing/2014/main" id="{458AB3C9-AE25-4132-B2F4-6CCEB9916B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CFDBDE-4EE3-4FF8-A7D2-CF148E14E60A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727A442-1B47-454F-9AAD-8A19570A2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Pojmy</a:t>
            </a:r>
          </a:p>
        </p:txBody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D9B34B29-F0FC-4971-A327-1BDB7E7808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cs-CZ" altLang="cs-CZ" b="1"/>
              <a:t>Uprchlík</a:t>
            </a:r>
            <a:r>
              <a:rPr lang="cs-CZ" altLang="cs-CZ"/>
              <a:t> – osoba, která se nachází mimo svou vlast a má oprávněné obavy před pronásledováním z důvodů rasových, náboženských nebo národnostních nebo z důvodů příslušnosti k určitým společenským vrstvám nebo i zastávání určitých politických názorů, je neschopna přijmout, nebo vzhledem ke shora uvedeným obavám odmítá ochranu své vlasti (čl. 1 Ženevské úmluvy)</a:t>
            </a:r>
          </a:p>
          <a:p>
            <a:pPr algn="just" eaLnBrk="1" hangingPunct="1"/>
            <a:r>
              <a:rPr lang="cs-CZ" altLang="cs-CZ" b="1"/>
              <a:t>Žadatel o udělení mezinárodní ochrany</a:t>
            </a:r>
            <a:r>
              <a:rPr lang="cs-CZ" altLang="cs-CZ"/>
              <a:t> - cizinec, který podal v České republice žádost o udělení mezinárodní ochrany, o níž dosud nebylo pravomocně rozhodnuto + další ( § 2 odst. 1 písm. ZOA) </a:t>
            </a:r>
          </a:p>
        </p:txBody>
      </p:sp>
      <p:pic>
        <p:nvPicPr>
          <p:cNvPr id="2" name="35">
            <a:hlinkClick r:id="" action="ppaction://media"/>
            <a:extLst>
              <a:ext uri="{FF2B5EF4-FFF2-40B4-BE49-F238E27FC236}">
                <a16:creationId xmlns:a16="http://schemas.microsoft.com/office/drawing/2014/main" id="{1F050A35-AA50-4AB7-9D27-A2A354FF0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193329"/>
            <a:ext cx="1579909" cy="1579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98F7FB13-B3A5-41E4-A5CB-BBAA7070A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Pojmy</a:t>
            </a:r>
          </a:p>
        </p:txBody>
      </p:sp>
      <p:sp>
        <p:nvSpPr>
          <p:cNvPr id="97283" name="Zástupný symbol pro obsah 2">
            <a:extLst>
              <a:ext uri="{FF2B5EF4-FFF2-40B4-BE49-F238E27FC236}">
                <a16:creationId xmlns:a16="http://schemas.microsoft.com/office/drawing/2014/main" id="{A8B095A8-0C2A-4F24-868A-72BB02A11B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/>
              <a:t>Azylantem - </a:t>
            </a:r>
            <a:r>
              <a:rPr lang="cs-CZ" altLang="cs-CZ" i="1"/>
              <a:t>se rozumí cizinec, kterému byl podle tohoto zákona udělen azyl, a to po dobu platnosti rozhodnutí o udělení azylu </a:t>
            </a:r>
            <a:r>
              <a:rPr lang="cs-CZ" altLang="cs-CZ"/>
              <a:t>(§ 2 odst. 2 ZOA)</a:t>
            </a:r>
          </a:p>
          <a:p>
            <a:pPr algn="just"/>
            <a:r>
              <a:rPr lang="cs-CZ" altLang="cs-CZ" i="1"/>
              <a:t>=) </a:t>
            </a:r>
            <a:r>
              <a:rPr lang="cs-CZ" altLang="cs-CZ"/>
              <a:t>uprchlíkem se člověk objektivně stává a azylantem je vůlí státu učiněn</a:t>
            </a:r>
          </a:p>
          <a:p>
            <a:pPr algn="just"/>
            <a:r>
              <a:rPr lang="cs-CZ" altLang="cs-CZ" b="1"/>
              <a:t>Pronásledováním</a:t>
            </a:r>
            <a:r>
              <a:rPr lang="cs-CZ" altLang="cs-CZ" i="1"/>
              <a:t> se rozumí závažné porušení lidských práv, jakož i opatření působící psychický nátlak nebo jiná obdobná jednání anebo jednání, která ve svém souběhu dosahují intenzity pronásledování, pokud jsou prováděna, podporována nebo trpěna původci pronásledování (§ 2 odst. 4 ZOA)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C6FEA0-B6CB-4D3C-A24A-9332AE7B4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7285" name="Zástupný symbol pro číslo snímku 4">
            <a:extLst>
              <a:ext uri="{FF2B5EF4-FFF2-40B4-BE49-F238E27FC236}">
                <a16:creationId xmlns:a16="http://schemas.microsoft.com/office/drawing/2014/main" id="{8D724E1E-937C-44CE-BA8D-0ABD0040D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FE8ECA-113A-4BD4-A314-CC869519F4B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3AC145D2-43D1-4623-BE66-EC08F262B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Formy mezinárodní ochrany</a:t>
            </a: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9239A802-9A02-4BB8-83E8-7EBD102DC5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 sz="2800"/>
          </a:p>
          <a:p>
            <a:r>
              <a:rPr lang="cs-CZ" altLang="cs-CZ" sz="2800"/>
              <a:t>Azyl</a:t>
            </a:r>
          </a:p>
          <a:p>
            <a:endParaRPr lang="cs-CZ" altLang="cs-CZ" sz="2800"/>
          </a:p>
          <a:p>
            <a:r>
              <a:rPr lang="cs-CZ" altLang="cs-CZ" sz="2800"/>
              <a:t>Humanitární azyl</a:t>
            </a:r>
          </a:p>
          <a:p>
            <a:endParaRPr lang="cs-CZ" altLang="cs-CZ" sz="2800"/>
          </a:p>
          <a:p>
            <a:r>
              <a:rPr lang="cs-CZ" altLang="cs-CZ" sz="2800"/>
              <a:t>Doplňková ochrana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341C39-56D5-4D1E-A0BD-CDA41BE51A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9333" name="Zástupný symbol pro číslo snímku 4">
            <a:extLst>
              <a:ext uri="{FF2B5EF4-FFF2-40B4-BE49-F238E27FC236}">
                <a16:creationId xmlns:a16="http://schemas.microsoft.com/office/drawing/2014/main" id="{E3A45C04-AF87-4071-882F-89ED9CA6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A7D7B9-D192-4A1F-B018-BB341CE96D2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200"/>
          </a:p>
        </p:txBody>
      </p:sp>
      <p:pic>
        <p:nvPicPr>
          <p:cNvPr id="2" name="37">
            <a:hlinkClick r:id="" action="ppaction://media"/>
            <a:extLst>
              <a:ext uri="{FF2B5EF4-FFF2-40B4-BE49-F238E27FC236}">
                <a16:creationId xmlns:a16="http://schemas.microsoft.com/office/drawing/2014/main" id="{2E132717-F743-485E-B80D-A10B1DBDC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7312" y="2503487"/>
            <a:ext cx="1298575" cy="129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FB36A6-69B2-456B-A04F-A2E1C2A3A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01379" name="Zástupný symbol pro číslo snímku 4">
            <a:extLst>
              <a:ext uri="{FF2B5EF4-FFF2-40B4-BE49-F238E27FC236}">
                <a16:creationId xmlns:a16="http://schemas.microsoft.com/office/drawing/2014/main" id="{14B4B297-2494-4456-BCF8-23A374B09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0B12B3-3736-451B-8DDC-85F0D9680DB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200"/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C22E8350-1B65-45EF-9EFC-BA9704466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Azyl – důvody pro udělení</a:t>
            </a:r>
          </a:p>
        </p:txBody>
      </p:sp>
      <p:sp>
        <p:nvSpPr>
          <p:cNvPr id="101381" name="Rectangle 3">
            <a:extLst>
              <a:ext uri="{FF2B5EF4-FFF2-40B4-BE49-F238E27FC236}">
                <a16:creationId xmlns:a16="http://schemas.microsoft.com/office/drawing/2014/main" id="{C1108D1C-46C8-4186-81C1-C75A4C17F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u="sng"/>
              <a:t>1. Azyl – klasický</a:t>
            </a:r>
          </a:p>
          <a:p>
            <a:pPr eaLnBrk="1" hangingPunct="1"/>
            <a:r>
              <a:rPr lang="cs-CZ" altLang="cs-CZ"/>
              <a:t>Odůvodněný strach z pronásledování z důvodů:</a:t>
            </a:r>
          </a:p>
          <a:p>
            <a:pPr eaLnBrk="1" hangingPunct="1"/>
            <a:r>
              <a:rPr lang="cs-CZ" altLang="cs-CZ"/>
              <a:t> - rasy</a:t>
            </a:r>
          </a:p>
          <a:p>
            <a:pPr eaLnBrk="1" hangingPunct="1"/>
            <a:r>
              <a:rPr lang="cs-CZ" altLang="cs-CZ"/>
              <a:t>- pohlaví</a:t>
            </a:r>
          </a:p>
          <a:p>
            <a:pPr eaLnBrk="1" hangingPunct="1"/>
            <a:r>
              <a:rPr lang="cs-CZ" altLang="cs-CZ"/>
              <a:t>- náboženství</a:t>
            </a:r>
          </a:p>
          <a:p>
            <a:pPr eaLnBrk="1" hangingPunct="1"/>
            <a:r>
              <a:rPr lang="cs-CZ" altLang="cs-CZ"/>
              <a:t>- národnosti</a:t>
            </a:r>
          </a:p>
          <a:p>
            <a:pPr eaLnBrk="1" hangingPunct="1"/>
            <a:r>
              <a:rPr lang="cs-CZ" altLang="cs-CZ"/>
              <a:t>- příslušnosti k určité sociální skupině</a:t>
            </a:r>
          </a:p>
          <a:p>
            <a:pPr eaLnBrk="1" hangingPunct="1"/>
            <a:r>
              <a:rPr lang="cs-CZ" altLang="cs-CZ"/>
              <a:t>- zastávání politických názorů</a:t>
            </a:r>
          </a:p>
        </p:txBody>
      </p:sp>
      <p:pic>
        <p:nvPicPr>
          <p:cNvPr id="3" name="38b">
            <a:hlinkClick r:id="" action="ppaction://media"/>
            <a:extLst>
              <a:ext uri="{FF2B5EF4-FFF2-40B4-BE49-F238E27FC236}">
                <a16:creationId xmlns:a16="http://schemas.microsoft.com/office/drawing/2014/main" id="{3AB8B9F7-7CFC-470B-B5E3-C7CFC6FB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4575" y="475674"/>
            <a:ext cx="1519312" cy="151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A427ED-8B2A-4C3D-8B77-173FDA42A1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03427" name="Zástupný symbol pro číslo snímku 4">
            <a:extLst>
              <a:ext uri="{FF2B5EF4-FFF2-40B4-BE49-F238E27FC236}">
                <a16:creationId xmlns:a16="http://schemas.microsoft.com/office/drawing/2014/main" id="{78ECDC65-EF32-4C90-BE76-E6A9CF68B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430965-C9B6-4EE7-AB90-DAD153A7B9DC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200"/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9AD598B6-563D-40AD-A037-3C55D94EA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Azyl – důvody pro udělení</a:t>
            </a:r>
          </a:p>
        </p:txBody>
      </p:sp>
      <p:sp>
        <p:nvSpPr>
          <p:cNvPr id="103429" name="Rectangle 3">
            <a:extLst>
              <a:ext uri="{FF2B5EF4-FFF2-40B4-BE49-F238E27FC236}">
                <a16:creationId xmlns:a16="http://schemas.microsoft.com/office/drawing/2014/main" id="{CF3830C4-6FAA-4488-8F38-8C29D255B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u="sng"/>
              <a:t>2. humanitární azyl</a:t>
            </a:r>
          </a:p>
          <a:p>
            <a:pPr eaLnBrk="1" hangingPunct="1"/>
            <a:r>
              <a:rPr lang="cs-CZ" altLang="cs-CZ" sz="2000"/>
              <a:t>- případy hodné zvláštního zřetele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 b="1" u="sng"/>
              <a:t>3. sjednocení rodiny</a:t>
            </a:r>
          </a:p>
          <a:p>
            <a:pPr eaLnBrk="1" hangingPunct="1"/>
            <a:r>
              <a:rPr lang="cs-CZ" altLang="cs-CZ" sz="2000"/>
              <a:t>- rodinný příslušník – manžel či partner (trvání manželství)</a:t>
            </a:r>
          </a:p>
          <a:p>
            <a:pPr eaLnBrk="1" hangingPunct="1"/>
            <a:r>
              <a:rPr lang="cs-CZ" altLang="cs-CZ" sz="2000"/>
              <a:t>                             - svobodné dítě mladší 18 let</a:t>
            </a:r>
          </a:p>
          <a:p>
            <a:pPr eaLnBrk="1" hangingPunct="1"/>
            <a:r>
              <a:rPr lang="cs-CZ" altLang="cs-CZ" sz="2000"/>
              <a:t>                             - rodič azylanta mladšího 18 let</a:t>
            </a:r>
          </a:p>
          <a:p>
            <a:pPr eaLnBrk="1" hangingPunct="1"/>
            <a:r>
              <a:rPr lang="cs-CZ" altLang="cs-CZ" sz="2000"/>
              <a:t>                             - zletilá osoba odpovídající za nezletilou 				osobu bez doprovodu</a:t>
            </a:r>
          </a:p>
          <a:p>
            <a:pPr eaLnBrk="1" hangingPunct="1"/>
            <a:r>
              <a:rPr lang="cs-CZ" altLang="cs-CZ" sz="2000"/>
              <a:t>                             - svobodný sourozenec mladší 18 let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DF9F3085-E592-4054-8A76-3923EE036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D517A0AD-E7B1-48F2-AB04-24CE11E621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Způsoby nabývání (§ 3):</a:t>
            </a:r>
          </a:p>
          <a:p>
            <a:r>
              <a:rPr lang="cs-CZ" altLang="cs-CZ"/>
              <a:t>a) narozením,</a:t>
            </a:r>
          </a:p>
          <a:p>
            <a:r>
              <a:rPr lang="cs-CZ" altLang="cs-CZ"/>
              <a:t>b) určením otcovství,</a:t>
            </a:r>
          </a:p>
          <a:p>
            <a:r>
              <a:rPr lang="cs-CZ" altLang="cs-CZ"/>
              <a:t>c) osvojením,</a:t>
            </a:r>
          </a:p>
          <a:p>
            <a:r>
              <a:rPr lang="cs-CZ" altLang="cs-CZ"/>
              <a:t>d) nalezením na území České republiky,</a:t>
            </a:r>
          </a:p>
          <a:p>
            <a:r>
              <a:rPr lang="cs-CZ" altLang="cs-CZ"/>
              <a:t>e) udělením,</a:t>
            </a:r>
          </a:p>
          <a:p>
            <a:r>
              <a:rPr lang="cs-CZ" altLang="cs-CZ"/>
              <a:t>f) prohlášením, nebo</a:t>
            </a:r>
          </a:p>
          <a:p>
            <a:r>
              <a:rPr lang="cs-CZ" altLang="cs-CZ"/>
              <a:t>g) v souvislosti se svěřením do ústavní, pěstounské nebo jiné formy náhradní péče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B0E157-0BBA-41EE-9AC7-6160BE811F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2773" name="Zástupný symbol pro číslo snímku 4">
            <a:extLst>
              <a:ext uri="{FF2B5EF4-FFF2-40B4-BE49-F238E27FC236}">
                <a16:creationId xmlns:a16="http://schemas.microsoft.com/office/drawing/2014/main" id="{5F6F6123-51D6-4A31-B69D-D6BCEC57C2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2289CF-A486-4228-A6F5-5E5205E28CCF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20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9C205C56-F952-413C-8F9C-DE21F56F1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783" y="727075"/>
            <a:ext cx="1458912" cy="145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CAE418-192C-4B0C-B11B-16E1EA951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05475" name="Zástupný symbol pro číslo snímku 4">
            <a:extLst>
              <a:ext uri="{FF2B5EF4-FFF2-40B4-BE49-F238E27FC236}">
                <a16:creationId xmlns:a16="http://schemas.microsoft.com/office/drawing/2014/main" id="{F5E14BB9-6A71-4507-8EB8-D85F3C5DC6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CDFA07-F0B9-4748-9438-3029C771BD20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z="1200"/>
          </a:p>
        </p:txBody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278EB443-A005-49E7-82C0-8973B63CA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Doplňková ochrana</a:t>
            </a:r>
          </a:p>
        </p:txBody>
      </p:sp>
      <p:sp>
        <p:nvSpPr>
          <p:cNvPr id="105477" name="Rectangle 3">
            <a:extLst>
              <a:ext uri="{FF2B5EF4-FFF2-40B4-BE49-F238E27FC236}">
                <a16:creationId xmlns:a16="http://schemas.microsoft.com/office/drawing/2014/main" id="{AB86E107-E462-4629-9F90-C1AB566364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cizinci, který nesplňuje důvody pro udělení azylu</a:t>
            </a:r>
          </a:p>
          <a:p>
            <a:pPr eaLnBrk="1" hangingPunct="1"/>
            <a:r>
              <a:rPr lang="cs-CZ" altLang="cs-CZ"/>
              <a:t>důvodné obavy, že by cizinci při návratu hrozilo skutečné nebezpečí vážné újmy </a:t>
            </a:r>
          </a:p>
          <a:p>
            <a:pPr eaLnBrk="1" hangingPunct="1"/>
            <a:r>
              <a:rPr lang="cs-CZ" altLang="cs-CZ"/>
              <a:t>(př. trest smrti, mučení, vážné ohrožení života z důvodu ozbrojeného konfliktu)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i za účelem sloučení rodiny</a:t>
            </a:r>
          </a:p>
        </p:txBody>
      </p:sp>
      <p:pic>
        <p:nvPicPr>
          <p:cNvPr id="2" name="40">
            <a:hlinkClick r:id="" action="ppaction://media"/>
            <a:extLst>
              <a:ext uri="{FF2B5EF4-FFF2-40B4-BE49-F238E27FC236}">
                <a16:creationId xmlns:a16="http://schemas.microsoft.com/office/drawing/2014/main" id="{939BBE5C-5145-489C-B6E7-014939791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484" y="174625"/>
            <a:ext cx="1598613" cy="1598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číslo snímku 4">
            <a:extLst>
              <a:ext uri="{FF2B5EF4-FFF2-40B4-BE49-F238E27FC236}">
                <a16:creationId xmlns:a16="http://schemas.microsoft.com/office/drawing/2014/main" id="{499659D1-57D0-47F3-923B-013B178F56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5A1774C-A69F-4FC8-A172-1EF315D9ED27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2B21FD1F-27E1-4084-8AA5-1D8882918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Rozhodování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B9A7BEE2-A79C-4A47-AA5B-B69497867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i="1"/>
              <a:t>  žádost o udělení mezinárodní ochrany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u="sng"/>
              <a:t>právo na tlumočníka po celou dobu řízení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právo jednat v mateřském jazyce nebo jazyce, ve kterém je schopen se dorozumět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tlumočení bezplatné, obstarává ministerstvo na celou dobu řízení (dohoda mezi MV a tlumočníkem)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žadatel si může přizvat vlastního tlumočníka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41">
            <a:hlinkClick r:id="" action="ppaction://media"/>
            <a:extLst>
              <a:ext uri="{FF2B5EF4-FFF2-40B4-BE49-F238E27FC236}">
                <a16:creationId xmlns:a16="http://schemas.microsoft.com/office/drawing/2014/main" id="{603EDAEA-117C-46AB-B247-26D837C06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2988" y="265337"/>
            <a:ext cx="1507901" cy="1507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číslo snímku 4">
            <a:extLst>
              <a:ext uri="{FF2B5EF4-FFF2-40B4-BE49-F238E27FC236}">
                <a16:creationId xmlns:a16="http://schemas.microsoft.com/office/drawing/2014/main" id="{E80C5B4F-266D-4699-AC14-058F71C4F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DBB1E92-BA5B-4A7E-8C62-0B20EE472368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1EB59F31-2668-4E5B-AEFC-EBE108CED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Rozhodování</a:t>
            </a:r>
          </a:p>
        </p:txBody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379D0CD0-AFF0-41DA-80DE-BCC2FA044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u="sng"/>
              <a:t>Pohovor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vychází ze Směrnice 2013/32/ES (čl. 14 – 17)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provádí pracovník MV (přítomni právní zástupce, tlumočník, UNHCR)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tlumočení do mateřského jazyka nebo jazyka, který ovládá (</a:t>
            </a:r>
            <a:r>
              <a:rPr lang="cs-CZ" altLang="cs-CZ" sz="2000" i="1"/>
              <a:t>zpravidla úřední jazyk země původu, ale ne vždy</a:t>
            </a:r>
            <a:r>
              <a:rPr lang="cs-CZ" altLang="cs-CZ" sz="2000"/>
              <a:t> 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kladen důraz na přesnost tlumočení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žadatel vypráví svůj příběh, neklade se důraz na přesnost pojmů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nutnost tvrzení relevantních skutečností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(pozor na nejasnost v pojmech, špatně kladené otázky, nervozita žadatele)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- zjišťování nejvyšší míry pravděpodobnosti příběhu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2" name="42">
            <a:hlinkClick r:id="" action="ppaction://media"/>
            <a:extLst>
              <a:ext uri="{FF2B5EF4-FFF2-40B4-BE49-F238E27FC236}">
                <a16:creationId xmlns:a16="http://schemas.microsoft.com/office/drawing/2014/main" id="{5B6CDB2A-B92B-4155-8AB4-C6E3D0238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7905" y="498624"/>
            <a:ext cx="1358602" cy="1358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F0D81B-845F-4DB6-BA48-558261FF42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11619" name="Zástupný symbol pro číslo snímku 4">
            <a:extLst>
              <a:ext uri="{FF2B5EF4-FFF2-40B4-BE49-F238E27FC236}">
                <a16:creationId xmlns:a16="http://schemas.microsoft.com/office/drawing/2014/main" id="{D2AA9FE8-3E9F-4736-99C5-9426F53CF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85B469-0E3B-443C-AA9A-4DBBDB27845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cs-CZ" altLang="cs-CZ" sz="1200"/>
          </a:p>
        </p:txBody>
      </p:sp>
      <p:sp>
        <p:nvSpPr>
          <p:cNvPr id="111620" name="Rectangle 2">
            <a:extLst>
              <a:ext uri="{FF2B5EF4-FFF2-40B4-BE49-F238E27FC236}">
                <a16:creationId xmlns:a16="http://schemas.microsoft.com/office/drawing/2014/main" id="{E23466DC-D5D0-4FB8-85C3-D4C5F8EDA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Rozhodování</a:t>
            </a:r>
          </a:p>
        </p:txBody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id="{27A27995-8B6F-4BD8-8673-752FDEE68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Možnost </a:t>
            </a:r>
            <a:r>
              <a:rPr lang="cs-CZ" altLang="cs-CZ" i="1" dirty="0"/>
              <a:t>zkráceného řízení</a:t>
            </a:r>
            <a:r>
              <a:rPr lang="cs-CZ" altLang="cs-CZ" dirty="0"/>
              <a:t> – zjevně nedůvodná žádost (zamítnutí)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(např. ekonomické důvody, všeobecná nouze, bezpečná země původu, nevěrohodnost žadatele)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ne nezletilý bez doprovodu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43">
            <a:hlinkClick r:id="" action="ppaction://media"/>
            <a:extLst>
              <a:ext uri="{FF2B5EF4-FFF2-40B4-BE49-F238E27FC236}">
                <a16:creationId xmlns:a16="http://schemas.microsoft.com/office/drawing/2014/main" id="{FB04885C-2179-4A15-BA45-21D6E67D5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188454"/>
            <a:ext cx="1874167" cy="1874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917E83-E4FC-4B42-9D8F-37B073471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13667" name="Zástupný symbol pro číslo snímku 4">
            <a:extLst>
              <a:ext uri="{FF2B5EF4-FFF2-40B4-BE49-F238E27FC236}">
                <a16:creationId xmlns:a16="http://schemas.microsoft.com/office/drawing/2014/main" id="{A8DDF73C-8C07-40AA-9192-F790EEA068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5094B69-3CE7-4933-B268-F27DA373F8F2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cs-CZ" altLang="cs-CZ" sz="1200"/>
          </a:p>
        </p:txBody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65C6FBF3-312E-4C61-B1B4-EDD76C9FD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Rozhodování</a:t>
            </a: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791787B1-9AAC-410B-9445-2F0CC9295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- opravný prostředek – žaloba ke krajskému soudu</a:t>
            </a:r>
          </a:p>
          <a:p>
            <a:pPr eaLnBrk="1" hangingPunct="1"/>
            <a:r>
              <a:rPr lang="cs-CZ" altLang="cs-CZ"/>
              <a:t>                                - kasační stížnost k NSS</a:t>
            </a:r>
          </a:p>
          <a:p>
            <a:pPr eaLnBrk="1" hangingPunct="1"/>
            <a:r>
              <a:rPr lang="cs-CZ" altLang="cs-CZ"/>
              <a:t> - nepřijatelnost kasační stížnosti</a:t>
            </a:r>
          </a:p>
          <a:p>
            <a:pPr eaLnBrk="1" hangingPunct="1"/>
            <a:r>
              <a:rPr lang="cs-CZ" altLang="cs-CZ"/>
              <a:t>- důležitý je </a:t>
            </a:r>
            <a:r>
              <a:rPr lang="cs-CZ" altLang="cs-CZ" i="1"/>
              <a:t>odkladný účinek</a:t>
            </a:r>
            <a:r>
              <a:rPr lang="cs-CZ" altLang="cs-CZ"/>
              <a:t> – nemá povinnost vycestovat z území (vízum za účelem strpění pobytu)</a:t>
            </a:r>
          </a:p>
        </p:txBody>
      </p:sp>
      <p:pic>
        <p:nvPicPr>
          <p:cNvPr id="2" name="44">
            <a:hlinkClick r:id="" action="ppaction://media"/>
            <a:extLst>
              <a:ext uri="{FF2B5EF4-FFF2-40B4-BE49-F238E27FC236}">
                <a16:creationId xmlns:a16="http://schemas.microsoft.com/office/drawing/2014/main" id="{322FC48D-6829-4ABD-B195-DB1E3A867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0" y="569118"/>
            <a:ext cx="1436688" cy="143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číslo snímku 4">
            <a:extLst>
              <a:ext uri="{FF2B5EF4-FFF2-40B4-BE49-F238E27FC236}">
                <a16:creationId xmlns:a16="http://schemas.microsoft.com/office/drawing/2014/main" id="{64F1B8E8-CC40-4E69-85A5-18048E8FF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5199F2-D44B-4A01-B848-123223003DE8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cs-CZ" altLang="cs-CZ" sz="1200"/>
          </a:p>
        </p:txBody>
      </p:sp>
      <p:pic>
        <p:nvPicPr>
          <p:cNvPr id="115715" name="Obrázek 1">
            <a:extLst>
              <a:ext uri="{FF2B5EF4-FFF2-40B4-BE49-F238E27FC236}">
                <a16:creationId xmlns:a16="http://schemas.microsoft.com/office/drawing/2014/main" id="{483F609D-2597-4730-AB18-EBB7D1977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52513"/>
            <a:ext cx="910748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5">
            <a:hlinkClick r:id="" action="ppaction://media"/>
            <a:extLst>
              <a:ext uri="{FF2B5EF4-FFF2-40B4-BE49-F238E27FC236}">
                <a16:creationId xmlns:a16="http://schemas.microsoft.com/office/drawing/2014/main" id="{30AF6DC4-8AAE-420F-B815-3F2550A73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33148"/>
            <a:ext cx="1363563" cy="136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20226CB9-C252-43EB-8176-1AB65979C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025922BE-53BD-4BDA-9144-BF360BF546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Narozením </a:t>
            </a:r>
          </a:p>
          <a:p>
            <a:pPr lvl="1" algn="just"/>
            <a:r>
              <a:rPr lang="cs-CZ" altLang="cs-CZ" i="1"/>
              <a:t>dítě nabývá státní občanství České republiky narozením, je-li v den jeho narození alespoň jeden z rodičů státním občanem České republiky </a:t>
            </a:r>
            <a:r>
              <a:rPr lang="cs-CZ" altLang="cs-CZ"/>
              <a:t>(§ 4) – </a:t>
            </a:r>
            <a:r>
              <a:rPr lang="cs-CZ" altLang="cs-CZ" u="sng"/>
              <a:t>ius sanguinis</a:t>
            </a:r>
            <a:r>
              <a:rPr lang="cs-CZ" altLang="cs-CZ"/>
              <a:t> - v praxi nejčastější</a:t>
            </a:r>
          </a:p>
          <a:p>
            <a:pPr lvl="1" algn="just"/>
            <a:r>
              <a:rPr lang="cs-CZ" altLang="cs-CZ" i="1"/>
              <a:t>Státní občanství České republiky nabývá narozením i dítě, které se narodí na jejím území a které by se jinak stalo osobou bez státního občanství („bezdomovec“), pokud jsou oba rodiče dítěte bezdomovci a alespoň jeden z nich má na území České republiky ke dni narození dítěte povolen pobyt na dobu delší než 90 dnů </a:t>
            </a:r>
            <a:r>
              <a:rPr lang="cs-CZ" altLang="cs-CZ"/>
              <a:t>(§ 5) – </a:t>
            </a:r>
            <a:r>
              <a:rPr lang="cs-CZ" altLang="cs-CZ" u="sng"/>
              <a:t>ius soli</a:t>
            </a:r>
            <a:endParaRPr lang="cs-CZ" altLang="cs-CZ" i="1" u="sng"/>
          </a:p>
          <a:p>
            <a:pPr lvl="1" algn="just"/>
            <a:endParaRPr lang="cs-CZ" altLang="cs-CZ" i="1"/>
          </a:p>
          <a:p>
            <a:pPr lvl="1"/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A5A9BE-EB20-4A93-82C8-053CB06D2E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8E9BD4B2-22BB-468B-9F35-918ABCC996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BFD4C6-23D4-4A77-9CFB-3B375FBFB686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20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7706E526-7880-4934-B34D-681EF8FB4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5524" y="563562"/>
            <a:ext cx="1418803" cy="1418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CB2AA99E-C590-40BC-88D2-7F6AACBD5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778927B1-6D20-469B-AB87-93E89FD49C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Určením otcovství</a:t>
            </a:r>
          </a:p>
          <a:p>
            <a:r>
              <a:rPr lang="cs-CZ" altLang="cs-CZ"/>
              <a:t>V případech, kdy jde o  dítě, jehož matka není státní občankou České republiky:</a:t>
            </a:r>
          </a:p>
          <a:p>
            <a:pPr lvl="1"/>
            <a:r>
              <a:rPr lang="cs-CZ" altLang="cs-CZ"/>
              <a:t>1) rozhodnutím soudu o určení otcovství – dnem PM</a:t>
            </a:r>
          </a:p>
          <a:p>
            <a:pPr lvl="1"/>
            <a:r>
              <a:rPr lang="cs-CZ" altLang="cs-CZ"/>
              <a:t>2) souhlasné prohlášení rodičů o určení otcovství</a:t>
            </a:r>
          </a:p>
          <a:p>
            <a:pPr lvl="2"/>
            <a:r>
              <a:rPr lang="cs-CZ" altLang="cs-CZ"/>
              <a:t>matka je občankou státu Evropské unie, nebo má trvalý pobyt na území České republiky, anebo je bezdomovkyní – dnem učinění souhlasného prohlášení</a:t>
            </a:r>
          </a:p>
          <a:p>
            <a:pPr lvl="2"/>
            <a:r>
              <a:rPr lang="cs-CZ" altLang="cs-CZ"/>
              <a:t>matka nesplňuje předchozí podmínky – dnem, kdy bylo učiněno souhlasné prohlášení rodičů o určení otcovství, pokud rodiče </a:t>
            </a:r>
            <a:r>
              <a:rPr lang="cs-CZ" altLang="cs-CZ" u="sng"/>
              <a:t>prokázali</a:t>
            </a:r>
            <a:r>
              <a:rPr lang="cs-CZ" altLang="cs-CZ"/>
              <a:t> otcovství matričnímu úřadu genetickou zkouškou formou znaleckého posudku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D26FF7-AD09-4B4C-9F20-EED781D6B1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6869" name="Zástupný symbol pro číslo snímku 4">
            <a:extLst>
              <a:ext uri="{FF2B5EF4-FFF2-40B4-BE49-F238E27FC236}">
                <a16:creationId xmlns:a16="http://schemas.microsoft.com/office/drawing/2014/main" id="{1A91BEFB-E839-4997-B0DB-F1152013D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66144C-032E-4D0A-BC1C-CE3208FF4D7E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200"/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F8334FCC-2955-45A3-A5F6-71EE35BBD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0" y="646113"/>
            <a:ext cx="1436688" cy="143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00C9778C-4AA2-4AF2-B676-C08B28494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7D40D-F843-4609-A59F-753BE4289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Osvojením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Alespoň jeden z osvojitelů musí být občanem ČR</a:t>
            </a:r>
          </a:p>
          <a:p>
            <a:pPr lvl="1">
              <a:defRPr/>
            </a:pPr>
            <a:r>
              <a:rPr lang="cs-CZ" dirty="0"/>
              <a:t>Občanství se nabývá:</a:t>
            </a:r>
          </a:p>
          <a:p>
            <a:pPr lvl="2">
              <a:defRPr/>
            </a:pPr>
            <a:r>
              <a:rPr lang="cs-CZ" dirty="0"/>
              <a:t>dnem právní moci rozhodnutí o osvojení vydaném nebo uznaném (v případě cizích rozhodnutí) orgánem veřejné moci.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C9884B-8AEE-4882-9E4B-A7CC83D22A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8917" name="Zástupný symbol pro číslo snímku 4">
            <a:extLst>
              <a:ext uri="{FF2B5EF4-FFF2-40B4-BE49-F238E27FC236}">
                <a16:creationId xmlns:a16="http://schemas.microsoft.com/office/drawing/2014/main" id="{72041FC3-2967-4C3B-8D99-78B85296A5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EAAD736-8C73-417D-BD4C-D8073546304B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20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22E78CDA-1DC1-4AE4-8709-ABBE99C20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3274" y="757237"/>
            <a:ext cx="1852613" cy="1852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D6DEC278-67CB-4D8D-A587-AD6169AF9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197A52D3-E469-45F1-AAC2-4B49011F7F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 b="1"/>
              <a:t>Nalezením</a:t>
            </a:r>
            <a:r>
              <a:rPr lang="cs-CZ" altLang="cs-CZ"/>
              <a:t> (na území ČR)</a:t>
            </a:r>
          </a:p>
          <a:p>
            <a:endParaRPr lang="cs-CZ" altLang="cs-CZ"/>
          </a:p>
          <a:p>
            <a:r>
              <a:rPr lang="cs-CZ" altLang="cs-CZ"/>
              <a:t>Dítě mladší 3 let, pokud do 6 měsíců nevyjde najevo, že má SO jiné – dnem nalezení, v pochybnostech o dni nalezení rozhodne Ministerstvo vnitra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49EF5C4-20C7-48C0-A123-248AB973DC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0965" name="Zástupný symbol pro číslo snímku 4">
            <a:extLst>
              <a:ext uri="{FF2B5EF4-FFF2-40B4-BE49-F238E27FC236}">
                <a16:creationId xmlns:a16="http://schemas.microsoft.com/office/drawing/2014/main" id="{78726A1E-5A72-4A59-8864-5638E6F1B3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946F29-1356-4AA6-B863-9E229A148574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200"/>
          </a:p>
        </p:txBody>
      </p: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B5198939-13BB-4CCE-AB38-BE523C68F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6550" y="812800"/>
            <a:ext cx="1464072" cy="146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2198D0A7-275D-4005-9E1E-C780B14704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Nabývání SO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E98ACD25-32C9-4566-94A3-7245EC4474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 b="1"/>
              <a:t>Svěřením do náhradní péče</a:t>
            </a:r>
          </a:p>
          <a:p>
            <a:r>
              <a:rPr lang="cs-CZ" altLang="cs-CZ"/>
              <a:t>Podmínky (kumulativně)</a:t>
            </a:r>
          </a:p>
          <a:p>
            <a:pPr lvl="1"/>
            <a:r>
              <a:rPr lang="cs-CZ" altLang="cs-CZ"/>
              <a:t>dítě se narodí na území ČR</a:t>
            </a:r>
          </a:p>
          <a:p>
            <a:pPr lvl="1"/>
            <a:r>
              <a:rPr lang="cs-CZ" altLang="cs-CZ"/>
              <a:t> na tomto území se zdržuje „legálně“ </a:t>
            </a:r>
          </a:p>
          <a:p>
            <a:pPr lvl="1"/>
            <a:r>
              <a:rPr lang="cs-CZ" altLang="cs-CZ"/>
              <a:t>v den svého narození bylo a nadále je „bezdomovcem“</a:t>
            </a:r>
          </a:p>
          <a:p>
            <a:pPr algn="just"/>
            <a:r>
              <a:rPr lang="cs-CZ" altLang="cs-CZ"/>
              <a:t>nabývá státní občanství dnem nabytí PM rozhodnutí soudu o svěření do náhradní péče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FF7820-6882-469D-AA6D-853E39F46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3013" name="Zástupný symbol pro číslo snímku 4">
            <a:extLst>
              <a:ext uri="{FF2B5EF4-FFF2-40B4-BE49-F238E27FC236}">
                <a16:creationId xmlns:a16="http://schemas.microsoft.com/office/drawing/2014/main" id="{83551D74-6DD5-4B8A-AD46-1801397E4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B02403-2DED-4D0F-8AA6-6C40BBAFC475}" type="slidenum">
              <a:rPr lang="cs-CZ" altLang="cs-CZ" sz="12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200"/>
          </a:p>
        </p:txBody>
      </p:sp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753F267A-E61D-4F30-AFE8-8E61DACF2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3677" y="146906"/>
            <a:ext cx="1957263" cy="1957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F_PPT_prezentace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ÉŽOVÁ TITL">
  <a:themeElements>
    <a:clrScheme name="BÉŽOVÁ TITL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BÉŽOVÁ TIT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ÉŽOVÁ TITL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</TotalTime>
  <Words>3048</Words>
  <Application>Microsoft Office PowerPoint</Application>
  <PresentationFormat>Předvádění na obrazovce (4:3)</PresentationFormat>
  <Paragraphs>414</Paragraphs>
  <Slides>45</Slides>
  <Notes>43</Notes>
  <HiddenSlides>0</HiddenSlides>
  <MMClips>40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Trebuchet MS</vt:lpstr>
      <vt:lpstr>Wingdings</vt:lpstr>
      <vt:lpstr>PF_PPT_prezentace</vt:lpstr>
      <vt:lpstr>BÉŽOVÁ TITL</vt:lpstr>
      <vt:lpstr>Prezentace aplikace PowerPoint</vt:lpstr>
      <vt:lpstr>Státní občanství</vt:lpstr>
      <vt:lpstr>Nabývání SO</vt:lpstr>
      <vt:lpstr>Nabývání SO</vt:lpstr>
      <vt:lpstr>Nabývání SO</vt:lpstr>
      <vt:lpstr>Nabývání SO</vt:lpstr>
      <vt:lpstr>Nabývání SO</vt:lpstr>
      <vt:lpstr>Nabývání SO</vt:lpstr>
      <vt:lpstr>Nabývání SO</vt:lpstr>
      <vt:lpstr>Nabývání SO</vt:lpstr>
      <vt:lpstr>Nabývání SO</vt:lpstr>
      <vt:lpstr>Nabývání SO</vt:lpstr>
      <vt:lpstr>Nabývání SO – udělením na žádost</vt:lpstr>
      <vt:lpstr>Udělení na žádost</vt:lpstr>
      <vt:lpstr>Podmínky udělení SO</vt:lpstr>
      <vt:lpstr>Udělení na žádost</vt:lpstr>
      <vt:lpstr>Udělení na žádost</vt:lpstr>
      <vt:lpstr>Pozbývání občanství</vt:lpstr>
      <vt:lpstr>Cizinecké právo</vt:lpstr>
      <vt:lpstr>Pobyt cizinců </vt:lpstr>
      <vt:lpstr>Cizinec</vt:lpstr>
      <vt:lpstr>Vstup na území</vt:lpstr>
      <vt:lpstr>Občané EU</vt:lpstr>
      <vt:lpstr>Druhy pobytů</vt:lpstr>
      <vt:lpstr>Krátkodobý pobyt</vt:lpstr>
      <vt:lpstr>Krátkodobé vízum</vt:lpstr>
      <vt:lpstr>Dlouhodobý pobyt</vt:lpstr>
      <vt:lpstr>Trvalý pobyt</vt:lpstr>
      <vt:lpstr>Správní vyhoštění</vt:lpstr>
      <vt:lpstr>Zajištění cizince</vt:lpstr>
      <vt:lpstr>Zajištění cizince</vt:lpstr>
      <vt:lpstr>Kontrola</vt:lpstr>
      <vt:lpstr>Mezinárodní ochrana</vt:lpstr>
      <vt:lpstr>Prameny právní úpravy</vt:lpstr>
      <vt:lpstr>Pojmy</vt:lpstr>
      <vt:lpstr>Pojmy</vt:lpstr>
      <vt:lpstr>Formy mezinárodní ochrany</vt:lpstr>
      <vt:lpstr>Azyl – důvody pro udělení</vt:lpstr>
      <vt:lpstr>Azyl – důvody pro udělení</vt:lpstr>
      <vt:lpstr>Doplňková ochrana</vt:lpstr>
      <vt:lpstr>Rozhodování</vt:lpstr>
      <vt:lpstr>Rozhodování</vt:lpstr>
      <vt:lpstr>Rozhodování</vt:lpstr>
      <vt:lpstr>Rozhodování</vt:lpstr>
      <vt:lpstr>Prezentace aplikace PowerPoint</vt:lpstr>
    </vt:vector>
  </TitlesOfParts>
  <Company>Radek Poisl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Radek Poisl</dc:creator>
  <cp:lastModifiedBy>David Hejč</cp:lastModifiedBy>
  <cp:revision>185</cp:revision>
  <cp:lastPrinted>2017-03-06T12:11:58Z</cp:lastPrinted>
  <dcterms:created xsi:type="dcterms:W3CDTF">2008-07-15T11:53:06Z</dcterms:created>
  <dcterms:modified xsi:type="dcterms:W3CDTF">2021-04-15T20:46:05Z</dcterms:modified>
</cp:coreProperties>
</file>