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256" r:id="rId2"/>
    <p:sldId id="283" r:id="rId3"/>
    <p:sldId id="284" r:id="rId4"/>
    <p:sldId id="286" r:id="rId5"/>
    <p:sldId id="285" r:id="rId6"/>
    <p:sldId id="263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300" r:id="rId18"/>
    <p:sldId id="299" r:id="rId19"/>
    <p:sldId id="301" r:id="rId20"/>
    <p:sldId id="270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277" r:id="rId29"/>
    <p:sldId id="327" r:id="rId30"/>
    <p:sldId id="279" r:id="rId31"/>
    <p:sldId id="328" r:id="rId32"/>
    <p:sldId id="329" r:id="rId33"/>
    <p:sldId id="312" r:id="rId34"/>
    <p:sldId id="313" r:id="rId35"/>
    <p:sldId id="321" r:id="rId36"/>
    <p:sldId id="322" r:id="rId37"/>
    <p:sldId id="323" r:id="rId38"/>
    <p:sldId id="324" r:id="rId39"/>
    <p:sldId id="326" r:id="rId40"/>
    <p:sldId id="278" r:id="rId41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100DC"/>
    <a:srgbClr val="0000DC"/>
    <a:srgbClr val="F01928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09" autoAdjust="0"/>
    <p:restoredTop sz="96349" autoAdjust="0"/>
  </p:normalViewPr>
  <p:slideViewPr>
    <p:cSldViewPr snapToGrid="0">
      <p:cViewPr varScale="1">
        <p:scale>
          <a:sx n="114" d="100"/>
          <a:sy n="114" d="100"/>
        </p:scale>
        <p:origin x="1122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outlineViewPr>
    <p:cViewPr>
      <p:scale>
        <a:sx n="33" d="100"/>
        <a:sy n="33" d="100"/>
      </p:scale>
      <p:origin x="0" y="-518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FC96B-CB8B-4030-AB0A-543F02850C40}" type="slidenum">
              <a:rPr lang="cs-CZ" altLang="cs-CZ" smtClean="0">
                <a:latin typeface="Arial" pitchFamily="34" charset="0"/>
              </a:rPr>
              <a:pPr/>
              <a:t>11</a:t>
            </a:fld>
            <a:endParaRPr lang="cs-CZ" altLang="cs-CZ"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4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41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424" y="1835675"/>
            <a:ext cx="8522680" cy="1177491"/>
          </a:xfrm>
        </p:spPr>
        <p:txBody>
          <a:bodyPr/>
          <a:lstStyle/>
          <a:p>
            <a:pPr algn="ctr"/>
            <a:r>
              <a:rPr lang="cs-CZ" sz="2800" dirty="0"/>
              <a:t>Státní služba. Postavení úředníků územních samosprávných celků 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10554" y="3335892"/>
            <a:ext cx="8522680" cy="2770994"/>
          </a:xfrm>
        </p:spPr>
        <p:txBody>
          <a:bodyPr/>
          <a:lstStyle/>
          <a:p>
            <a:pPr algn="ctr"/>
            <a:r>
              <a:rPr lang="cs-CZ" altLang="cs-CZ" b="1" dirty="0"/>
              <a:t>Vybrané otázky správního práva a veřejné </a:t>
            </a:r>
          </a:p>
          <a:p>
            <a:pPr algn="ctr"/>
            <a:r>
              <a:rPr lang="cs-CZ" altLang="cs-CZ" b="1" dirty="0"/>
              <a:t>správy III</a:t>
            </a:r>
            <a:br>
              <a:rPr lang="cs-CZ" altLang="cs-CZ" b="1" dirty="0"/>
            </a:br>
            <a:br>
              <a:rPr lang="cs-CZ" altLang="cs-CZ" sz="2800" dirty="0"/>
            </a:br>
            <a:r>
              <a:rPr lang="cs-CZ" altLang="cs-CZ" sz="3200" dirty="0">
                <a:solidFill>
                  <a:schemeClr val="tx1"/>
                </a:solidFill>
              </a:rPr>
              <a:t>6. přednáška 19.3.2021</a:t>
            </a:r>
            <a:br>
              <a:rPr lang="cs-CZ" altLang="cs-CZ" sz="3200" dirty="0">
                <a:solidFill>
                  <a:schemeClr val="tx1"/>
                </a:solidFill>
              </a:rPr>
            </a:br>
            <a:br>
              <a:rPr lang="cs-CZ" altLang="cs-CZ" sz="3200" dirty="0">
                <a:solidFill>
                  <a:schemeClr val="tx1"/>
                </a:solidFill>
              </a:rPr>
            </a:br>
            <a:r>
              <a:rPr lang="cs-CZ" altLang="cs-CZ" i="1" dirty="0" err="1">
                <a:solidFill>
                  <a:schemeClr val="tx1"/>
                </a:solidFill>
              </a:rPr>
              <a:t>doc.JUDr</a:t>
            </a:r>
            <a:r>
              <a:rPr lang="cs-CZ" altLang="cs-CZ" i="1" dirty="0">
                <a:solidFill>
                  <a:schemeClr val="tx1"/>
                </a:solidFill>
              </a:rPr>
              <a:t>. Soňa Skulová, Ph.D.</a:t>
            </a:r>
            <a:endParaRPr lang="cs-CZ" i="1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25F3E3AF-8068-4916-9F9B-936F782AD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6631" y="4157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9"/>
    </mc:Choice>
    <mc:Fallback xmlns="">
      <p:transition spd="slow" advTm="6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526473"/>
            <a:ext cx="8086635" cy="845127"/>
          </a:xfrm>
        </p:spPr>
        <p:txBody>
          <a:bodyPr/>
          <a:lstStyle/>
          <a:p>
            <a:pPr algn="ctr">
              <a:defRPr/>
            </a:pPr>
            <a:r>
              <a:rPr lang="cs-CZ" altLang="cs-CZ" sz="2800" dirty="0">
                <a:solidFill>
                  <a:srgbClr val="002060"/>
                </a:solidFill>
              </a:rPr>
              <a:t>Znaky „státní služby“ (státně služebního poměru)  - 2.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2292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881ACA8-331A-4273-B6BE-8DE7F5288354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219200"/>
            <a:ext cx="8066301" cy="5260800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/>
              <a:t>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endParaRPr lang="cs-CZ" sz="2000" b="1" dirty="0"/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400" b="1" dirty="0"/>
              <a:t> </a:t>
            </a:r>
            <a:r>
              <a:rPr lang="cs-CZ" sz="2000" b="1" dirty="0">
                <a:solidFill>
                  <a:srgbClr val="7030A0"/>
                </a:solidFill>
              </a:rPr>
              <a:t>Vyšší požadavky </a:t>
            </a:r>
            <a:r>
              <a:rPr lang="cs-CZ" sz="2000" dirty="0"/>
              <a:t>kompenzovány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určitými </a:t>
            </a:r>
            <a:r>
              <a:rPr lang="cs-CZ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výhodami, právy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endParaRPr lang="cs-CZ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dirty="0">
                <a:solidFill>
                  <a:srgbClr val="7030A0"/>
                </a:solidFill>
              </a:rPr>
              <a:t> Vyšší </a:t>
            </a:r>
            <a:r>
              <a:rPr lang="cs-CZ" sz="2000" b="1" dirty="0"/>
              <a:t>stabilita</a:t>
            </a:r>
            <a:r>
              <a:rPr lang="cs-CZ" sz="2000" dirty="0">
                <a:solidFill>
                  <a:srgbClr val="7030A0"/>
                </a:solidFill>
              </a:rPr>
              <a:t> poměru </a:t>
            </a:r>
            <a:r>
              <a:rPr lang="cs-CZ" sz="2000" dirty="0"/>
              <a:t>(omezené možnosti zrušení, </a:t>
            </a:r>
            <a:r>
              <a:rPr lang="cs-CZ" sz="2000" i="1" dirty="0">
                <a:solidFill>
                  <a:srgbClr val="7030A0"/>
                </a:solidFill>
              </a:rPr>
              <a:t>skončení</a:t>
            </a:r>
            <a:r>
              <a:rPr lang="cs-CZ" sz="2000" dirty="0"/>
              <a:t>  poměru),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i="1" dirty="0"/>
              <a:t> </a:t>
            </a:r>
            <a:r>
              <a:rPr lang="cs-CZ" sz="2000" b="1" i="1" dirty="0">
                <a:solidFill>
                  <a:srgbClr val="7030A0"/>
                </a:solidFill>
              </a:rPr>
              <a:t>Plat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/>
              <a:t>( nikoliv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mzda</a:t>
            </a:r>
            <a:r>
              <a:rPr lang="cs-CZ" sz="2000" dirty="0"/>
              <a:t>), stanovený  zákonem, určený zpravidla </a:t>
            </a:r>
            <a:r>
              <a:rPr lang="cs-CZ" sz="2000" dirty="0">
                <a:solidFill>
                  <a:srgbClr val="7030A0"/>
                </a:solidFill>
              </a:rPr>
              <a:t>tarifem + třídami,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/>
              <a:t>	+ další náležitosti k platu ( příplatky, odměny),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/>
              <a:t> 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dirty="0"/>
              <a:t> Podpora</a:t>
            </a:r>
            <a:r>
              <a:rPr lang="cs-CZ" sz="2000" dirty="0">
                <a:solidFill>
                  <a:srgbClr val="7030A0"/>
                </a:solidFill>
              </a:rPr>
              <a:t> při výkonu služby </a:t>
            </a:r>
            <a:r>
              <a:rPr lang="cs-CZ" sz="2000" dirty="0"/>
              <a:t>( vč. stížnosti),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dirty="0"/>
              <a:t> Stanovení </a:t>
            </a:r>
            <a:r>
              <a:rPr lang="cs-CZ" sz="2000" b="1" dirty="0">
                <a:solidFill>
                  <a:srgbClr val="7030A0"/>
                </a:solidFill>
              </a:rPr>
              <a:t>podmínek výkonu služby</a:t>
            </a:r>
            <a:r>
              <a:rPr lang="cs-CZ" sz="2000" dirty="0"/>
              <a:t>,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dirty="0"/>
              <a:t> celoživotní </a:t>
            </a:r>
            <a:r>
              <a:rPr lang="cs-CZ" sz="2000" b="1" dirty="0">
                <a:solidFill>
                  <a:srgbClr val="7030A0"/>
                </a:solidFill>
              </a:rPr>
              <a:t>vzděláván</a:t>
            </a:r>
            <a:r>
              <a:rPr lang="cs-CZ" sz="2000" b="1" dirty="0"/>
              <a:t>í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dirty="0"/>
              <a:t>(placené, studijní volno, odborná literatura) + </a:t>
            </a:r>
            <a:r>
              <a:rPr lang="cs-CZ" sz="2000" dirty="0">
                <a:solidFill>
                  <a:srgbClr val="7030A0"/>
                </a:solidFill>
              </a:rPr>
              <a:t>zároveň povinnost</a:t>
            </a:r>
            <a:r>
              <a:rPr lang="cs-CZ" sz="2000" dirty="0"/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6833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74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433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A4846F4-B01E-410A-93C6-44A064ADA2EB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10244" name="Rectangle 48"/>
          <p:cNvSpPr>
            <a:spLocks noGrp="1" noChangeArrowheads="1"/>
          </p:cNvSpPr>
          <p:nvPr>
            <p:ph type="title"/>
          </p:nvPr>
        </p:nvSpPr>
        <p:spPr>
          <a:xfrm>
            <a:off x="510384" y="540327"/>
            <a:ext cx="8086635" cy="91777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Zákonná úprava státní služby </a:t>
            </a:r>
            <a:br>
              <a:rPr lang="cs-CZ" alt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245" name="Rectangle 49"/>
          <p:cNvSpPr>
            <a:spLocks noGrp="1" noChangeArrowheads="1"/>
          </p:cNvSpPr>
          <p:nvPr>
            <p:ph type="body" idx="1"/>
          </p:nvPr>
        </p:nvSpPr>
        <p:spPr>
          <a:xfrm>
            <a:off x="510384" y="1108364"/>
            <a:ext cx="8082321" cy="5024149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Ústavní základ: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altLang="cs-CZ" sz="2000" b="1" dirty="0"/>
              <a:t>Čl. 79 odst. 2 Ústavy ČR</a:t>
            </a:r>
            <a:r>
              <a:rPr lang="cs-CZ" altLang="cs-CZ" sz="2000" dirty="0"/>
              <a:t>: </a:t>
            </a:r>
            <a:r>
              <a:rPr lang="cs-CZ" altLang="cs-CZ" sz="2000" i="1" dirty="0"/>
              <a:t>„Právní poměry státních zaměstnanců v ministerstvech a jiných správních úřadech </a:t>
            </a:r>
            <a:r>
              <a:rPr lang="cs-CZ" alt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upravuje zákon</a:t>
            </a:r>
            <a:r>
              <a:rPr lang="cs-CZ" altLang="cs-CZ" sz="2000" i="1" dirty="0"/>
              <a:t>. “</a:t>
            </a:r>
          </a:p>
          <a:p>
            <a:pPr eaLnBrk="1" hangingPunct="1">
              <a:lnSpc>
                <a:spcPct val="100000"/>
              </a:lnSpc>
              <a:defRPr/>
            </a:pPr>
            <a:endParaRPr lang="cs-CZ" altLang="cs-CZ" sz="2000" i="1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Geneze: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altLang="cs-CZ" sz="2000" i="1" dirty="0"/>
              <a:t>Požadavek EU </a:t>
            </a:r>
            <a:r>
              <a:rPr lang="cs-CZ" altLang="cs-CZ" sz="2000" dirty="0"/>
              <a:t>na zefektivnění, profesionalitu a depolitizaci VS</a:t>
            </a:r>
          </a:p>
          <a:p>
            <a:pPr eaLnBrk="1" hangingPunct="1">
              <a:lnSpc>
                <a:spcPct val="100000"/>
              </a:lnSpc>
              <a:buFontTx/>
              <a:buChar char="-"/>
              <a:defRPr/>
            </a:pPr>
            <a:r>
              <a:rPr lang="cs-CZ" altLang="cs-CZ" sz="2000" dirty="0"/>
              <a:t>jedno z </a:t>
            </a:r>
            <a:r>
              <a:rPr lang="cs-CZ" altLang="cs-CZ" sz="2000" i="1" dirty="0"/>
              <a:t>předvstupních kritérií do EU</a:t>
            </a:r>
            <a:r>
              <a:rPr lang="cs-CZ" altLang="cs-CZ" sz="2000" dirty="0"/>
              <a:t>. </a:t>
            </a:r>
          </a:p>
          <a:p>
            <a:pPr eaLnBrk="1" hangingPunct="1">
              <a:lnSpc>
                <a:spcPct val="100000"/>
              </a:lnSpc>
              <a:buFontTx/>
              <a:buChar char="-"/>
              <a:defRPr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buFontTx/>
              <a:buChar char="-"/>
              <a:defRPr/>
            </a:pPr>
            <a:r>
              <a:rPr lang="cs-CZ" altLang="cs-CZ" sz="2000" dirty="0"/>
              <a:t>Zákon přijat, leč: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	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smutný osud </a:t>
            </a:r>
            <a:r>
              <a:rPr lang="cs-CZ" altLang="cs-CZ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zákona č. 218/2002 Sb. </a:t>
            </a:r>
            <a:r>
              <a:rPr lang="cs-CZ" altLang="cs-CZ" sz="2000" b="1" i="1" dirty="0">
                <a:solidFill>
                  <a:srgbClr val="7030A0"/>
                </a:solidFill>
              </a:rPr>
              <a:t>(o státní službě)</a:t>
            </a:r>
            <a:r>
              <a:rPr lang="cs-CZ" altLang="cs-CZ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dirty="0"/>
              <a:t>–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dirty="0">
                <a:solidFill>
                  <a:srgbClr val="C00000"/>
                </a:solidFill>
              </a:rPr>
              <a:t>                        účinnosti nenabyl </a:t>
            </a:r>
            <a:r>
              <a:rPr lang="cs-CZ" altLang="cs-CZ" sz="2000" dirty="0"/>
              <a:t>-  5x odložena.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				</a:t>
            </a: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Zrušen a nahrazen:</a:t>
            </a:r>
            <a:r>
              <a:rPr lang="cs-CZ" altLang="cs-CZ" sz="2000" dirty="0"/>
              <a:t> 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cs-CZ" altLang="cs-CZ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zákonem č. 234/2014 Sb.,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altLang="cs-CZ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o státní službě.</a:t>
            </a:r>
          </a:p>
        </p:txBody>
      </p:sp>
      <p:cxnSp>
        <p:nvCxnSpPr>
          <p:cNvPr id="7" name="Přímá spojovací šipka 6"/>
          <p:cNvCxnSpPr/>
          <p:nvPr/>
        </p:nvCxnSpPr>
        <p:spPr bwMode="auto">
          <a:xfrm>
            <a:off x="1606549" y="5028821"/>
            <a:ext cx="36036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957" y="403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5194" y="857250"/>
            <a:ext cx="7772400" cy="571500"/>
          </a:xfrm>
        </p:spPr>
        <p:txBody>
          <a:bodyPr/>
          <a:lstStyle/>
          <a:p>
            <a:pPr algn="ctr">
              <a:defRPr/>
            </a:pPr>
            <a:r>
              <a:rPr lang="cs-CZ" altLang="cs-CZ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o státní službě 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795" y="1357313"/>
            <a:ext cx="8672513" cy="5072062"/>
          </a:xfrm>
        </p:spPr>
        <p:txBody>
          <a:bodyPr/>
          <a:lstStyle/>
          <a:p>
            <a:pPr lvl="1" eaLnBrk="1" hangingPunct="1"/>
            <a:endParaRPr lang="cs-CZ" altLang="cs-CZ" sz="1800" dirty="0"/>
          </a:p>
          <a:p>
            <a:pPr lvl="1" eaLnBrk="1" hangingPunct="1">
              <a:buFont typeface="Wingdings" pitchFamily="2" charset="2"/>
              <a:buChar char="Ø"/>
            </a:pP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Účinnost - </a:t>
            </a:r>
            <a:r>
              <a:rPr lang="cs-CZ" altLang="cs-CZ" dirty="0"/>
              <a:t>obecně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 1. 1. 2015 </a:t>
            </a:r>
          </a:p>
          <a:p>
            <a:pPr lvl="1" eaLnBrk="1" hangingPunct="1">
              <a:buNone/>
            </a:pPr>
            <a:r>
              <a:rPr lang="cs-CZ" altLang="cs-CZ" dirty="0"/>
              <a:t>	Významná přechodná ustanovení („náběh“ režimu pro stávající úředníky).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altLang="cs-CZ" dirty="0"/>
              <a:t>	</a:t>
            </a:r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cs-CZ" altLang="cs-CZ" i="1" dirty="0">
                <a:cs typeface="Arial" pitchFamily="34" charset="0"/>
              </a:rPr>
              <a:t> Jako zákon o depolitizaci </a:t>
            </a:r>
            <a:r>
              <a:rPr lang="cs-CZ" altLang="cs-CZ" dirty="0">
                <a:cs typeface="Arial" pitchFamily="34" charset="0"/>
              </a:rPr>
              <a:t>veřejné správy - jeho tvorba a schválení spojeny s 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politickými otázkami</a:t>
            </a:r>
            <a:r>
              <a:rPr lang="cs-CZ" altLang="cs-CZ" dirty="0">
                <a:cs typeface="Arial" pitchFamily="34" charset="0"/>
              </a:rPr>
              <a:t>.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Obdobné platí i pro aktuální návrhy, resp. změny.</a:t>
            </a:r>
          </a:p>
          <a:p>
            <a:pPr lvl="1" algn="just" eaLnBrk="1" hangingPunct="1">
              <a:buFont typeface="Wingdings" pitchFamily="2" charset="2"/>
              <a:buChar char="Ø"/>
            </a:pPr>
            <a:endParaRPr lang="cs-CZ" altLang="cs-CZ" dirty="0"/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cs-CZ" altLang="cs-CZ" dirty="0"/>
              <a:t> Přijat v rámci </a:t>
            </a:r>
            <a:r>
              <a:rPr lang="cs-CZ" altLang="cs-CZ" i="1" dirty="0"/>
              <a:t>tzv. „komplexního pozměňovacího návrhu“ </a:t>
            </a:r>
            <a:r>
              <a:rPr lang="cs-CZ" altLang="cs-CZ" dirty="0"/>
              <a:t>k původnímu znění zákona č. 218/2002 Sb. – avšak</a:t>
            </a:r>
          </a:p>
          <a:p>
            <a:pPr lvl="1" algn="just" eaLnBrk="1" hangingPunct="1">
              <a:buFont typeface="Wingdings" pitchFamily="2" charset="2"/>
              <a:buChar char="Ø"/>
            </a:pPr>
            <a:endParaRPr lang="cs-CZ" altLang="cs-CZ" dirty="0"/>
          </a:p>
          <a:p>
            <a:pPr lvl="1" algn="just" eaLnBrk="1" hangingPunct="1">
              <a:buFont typeface="Wingdings" pitchFamily="2" charset="2"/>
              <a:buChar char="Ø"/>
            </a:pPr>
            <a:r>
              <a:rPr lang="cs-CZ" altLang="cs-CZ" dirty="0"/>
              <a:t> projednáván byl však </a:t>
            </a:r>
            <a:r>
              <a:rPr lang="cs-CZ" altLang="cs-CZ" i="1" dirty="0"/>
              <a:t>zcela nový návrh zákona</a:t>
            </a:r>
            <a:r>
              <a:rPr lang="cs-CZ" altLang="cs-CZ" dirty="0"/>
              <a:t>, jenž byl v opakovaném třetím čtení 10.9.2014 schválen v PS, Senátem schválen 24.9. 2014. </a:t>
            </a:r>
          </a:p>
          <a:p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536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FFBD168-5F34-4AE5-84D3-1BCBA62251FF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8324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43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5194" y="928689"/>
            <a:ext cx="7772400" cy="628263"/>
          </a:xfrm>
        </p:spPr>
        <p:txBody>
          <a:bodyPr/>
          <a:lstStyle/>
          <a:p>
            <a:pPr algn="ctr">
              <a:defRPr/>
            </a:pPr>
            <a:r>
              <a:rPr lang="cs-CZ" altLang="cs-CZ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o státní službě 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b="1" i="1" dirty="0"/>
              <a:t>Znaky</a:t>
            </a:r>
            <a:r>
              <a:rPr lang="cs-CZ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endParaRPr lang="cs-CZ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Jde </a:t>
            </a:r>
            <a:r>
              <a:rPr lang="cs-CZ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předpis veřejnoprávní</a:t>
            </a:r>
            <a:r>
              <a:rPr lang="cs-CZ" sz="2000" dirty="0"/>
              <a:t>, upravuje veřejnoprávní vztahy, NIKOLIV </a:t>
            </a:r>
            <a:r>
              <a:rPr lang="cs-CZ" sz="2000" i="1" dirty="0"/>
              <a:t>pracovněprávní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defRPr/>
            </a:pPr>
            <a:endParaRPr lang="cs-CZ" sz="2000" dirty="0"/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I když zároveň - delegovaná úprava –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odkazuje</a:t>
            </a:r>
            <a:r>
              <a:rPr lang="cs-CZ" sz="2000" b="1" dirty="0"/>
              <a:t> na více místech na konkrétně uvedená ustanovení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zákoníku práce 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cs-CZ" sz="2000" dirty="0"/>
              <a:t>věci stanovení podmínek výkonu práce, apod.) . </a:t>
            </a:r>
          </a:p>
          <a:p>
            <a:pPr>
              <a:lnSpc>
                <a:spcPct val="100000"/>
              </a:lnSpc>
              <a:defRPr/>
            </a:pPr>
            <a:endParaRPr lang="cs-CZ" sz="2000" dirty="0"/>
          </a:p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22 </a:t>
            </a:r>
            <a:r>
              <a:rPr lang="cs-CZ" sz="2000" i="1" dirty="0"/>
              <a:t>zmocňovacích ustanovení </a:t>
            </a:r>
            <a:r>
              <a:rPr lang="cs-CZ" sz="2000" dirty="0"/>
              <a:t>– zejm. k vydání prováděcích předpisů, zejm. nařízení vlády či vyhlášek ministerstva. Postupně byly vydány (např. o oborech služby, o katalogu správních činností, o služebním hodnocení,…).</a:t>
            </a:r>
            <a:endParaRPr lang="cs-CZ" sz="2000" i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638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5994A2C-D309-4B3B-B7CD-33A7845C5428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4540" y="1014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22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900907" y="584489"/>
            <a:ext cx="7772400" cy="408545"/>
          </a:xfrm>
        </p:spPr>
        <p:txBody>
          <a:bodyPr/>
          <a:lstStyle/>
          <a:p>
            <a:pPr algn="ctr">
              <a:defRPr/>
            </a:pPr>
            <a:r>
              <a:rPr lang="cs-CZ" altLang="cs-CZ" sz="2800" i="1" dirty="0">
                <a:solidFill>
                  <a:srgbClr val="002060"/>
                </a:solidFill>
              </a:rPr>
              <a:t>Zákon o státní službě </a:t>
            </a:r>
            <a:r>
              <a:rPr lang="cs-CZ" altLang="cs-CZ" sz="2800" dirty="0">
                <a:solidFill>
                  <a:schemeClr val="tx1"/>
                </a:solidFill>
              </a:rPr>
              <a:t>- předmět úpravy: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900907" y="993034"/>
            <a:ext cx="7772400" cy="5579216"/>
          </a:xfrm>
        </p:spPr>
        <p:txBody>
          <a:bodyPr/>
          <a:lstStyle/>
          <a:p>
            <a:endParaRPr lang="cs-CZ" altLang="cs-CZ" sz="2000" b="1" dirty="0"/>
          </a:p>
          <a:p>
            <a:pPr>
              <a:lnSpc>
                <a:spcPct val="10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právní poměry   </a:t>
            </a:r>
            <a:r>
              <a:rPr lang="cs-CZ" altLang="cs-CZ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státních zaměstnanců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vykonávajících   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		   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2)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správních úřadech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3) </a:t>
            </a:r>
            <a:r>
              <a:rPr lang="cs-CZ" alt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státní správu.</a:t>
            </a: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Dále upravuje: </a:t>
            </a:r>
          </a:p>
          <a:p>
            <a:pPr lvl="2"/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-  </a:t>
            </a:r>
            <a:r>
              <a:rPr lang="cs-CZ" altLang="cs-CZ" sz="2400" b="1" dirty="0">
                <a:cs typeface="Arial" panose="020B0604020202020204" pitchFamily="34" charset="0"/>
              </a:rPr>
              <a:t>organizační věci </a:t>
            </a:r>
            <a:r>
              <a:rPr lang="cs-CZ" altLang="cs-CZ" sz="2400" dirty="0">
                <a:cs typeface="Arial" panose="020B0604020202020204" pitchFamily="34" charset="0"/>
              </a:rPr>
              <a:t>státní služby,  </a:t>
            </a:r>
          </a:p>
          <a:p>
            <a:pPr lvl="2"/>
            <a:r>
              <a:rPr lang="cs-CZ" altLang="cs-CZ" sz="2400" dirty="0">
                <a:solidFill>
                  <a:srgbClr val="00B050"/>
                </a:solidFill>
                <a:cs typeface="Arial" panose="020B0604020202020204" pitchFamily="34" charset="0"/>
              </a:rPr>
              <a:t>-  </a:t>
            </a:r>
            <a:r>
              <a:rPr lang="cs-CZ" altLang="cs-CZ" sz="2400" b="1" dirty="0">
                <a:cs typeface="Arial" panose="020B0604020202020204" pitchFamily="34" charset="0"/>
              </a:rPr>
              <a:t>služební vztahy</a:t>
            </a:r>
            <a:r>
              <a:rPr lang="cs-CZ" altLang="cs-CZ" sz="2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státních zaměstnanců, </a:t>
            </a:r>
          </a:p>
          <a:p>
            <a:pPr lvl="2"/>
            <a:r>
              <a:rPr lang="cs-CZ" altLang="cs-CZ" sz="2400" dirty="0">
                <a:solidFill>
                  <a:srgbClr val="0070C0"/>
                </a:solidFill>
                <a:cs typeface="Arial" panose="020B0604020202020204" pitchFamily="34" charset="0"/>
              </a:rPr>
              <a:t>-  </a:t>
            </a:r>
            <a:r>
              <a:rPr lang="cs-CZ" altLang="cs-CZ" sz="2400" b="1" dirty="0">
                <a:cs typeface="Arial" panose="020B0604020202020204" pitchFamily="34" charset="0"/>
              </a:rPr>
              <a:t>odměňování</a:t>
            </a:r>
            <a:r>
              <a:rPr lang="cs-CZ" altLang="cs-CZ" sz="2400" dirty="0">
                <a:cs typeface="Arial" panose="020B0604020202020204" pitchFamily="34" charset="0"/>
              </a:rPr>
              <a:t> státních zaměstnanců, </a:t>
            </a:r>
          </a:p>
          <a:p>
            <a:pPr lvl="2"/>
            <a:r>
              <a:rPr lang="cs-CZ" altLang="cs-CZ" sz="2400" dirty="0">
                <a:solidFill>
                  <a:srgbClr val="00B050"/>
                </a:solidFill>
                <a:cs typeface="Arial" panose="020B0604020202020204" pitchFamily="34" charset="0"/>
              </a:rPr>
              <a:t>-  </a:t>
            </a:r>
            <a:r>
              <a:rPr lang="cs-CZ" altLang="cs-CZ" sz="2400" b="1" dirty="0">
                <a:cs typeface="Arial" panose="020B0604020202020204" pitchFamily="34" charset="0"/>
              </a:rPr>
              <a:t>řízení</a:t>
            </a:r>
            <a:r>
              <a:rPr lang="cs-CZ" altLang="cs-CZ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ve věcech služebního poměru, </a:t>
            </a:r>
          </a:p>
          <a:p>
            <a:pPr lvl="2"/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organizační věci týkající se (dalších) </a:t>
            </a:r>
            <a:r>
              <a:rPr lang="cs-CZ" altLang="cs-CZ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zaměstnanců</a:t>
            </a:r>
            <a:r>
              <a:rPr lang="cs-CZ" altLang="cs-CZ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 správních úřadech, kteří pracují </a:t>
            </a:r>
            <a:r>
              <a:rPr lang="cs-CZ" altLang="cs-CZ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základním pracovněprávním vztahu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(tedy nikoliv ve státní službě).</a:t>
            </a:r>
          </a:p>
          <a:p>
            <a:pPr lvl="1"/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741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FF9A9AD-1C8A-4A47-A959-6AB2C04CD5CE}" type="slidenum">
              <a:rPr lang="cs-CZ" altLang="cs-CZ" smtClean="0"/>
              <a:pPr/>
              <a:t>14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6963" y="993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1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310554" y="599067"/>
            <a:ext cx="8086635" cy="340796"/>
          </a:xfrm>
        </p:spPr>
        <p:txBody>
          <a:bodyPr/>
          <a:lstStyle/>
          <a:p>
            <a:pPr algn="ctr"/>
            <a:r>
              <a:rPr lang="cs-CZ" altLang="cs-CZ" sz="2800" dirty="0">
                <a:solidFill>
                  <a:srgbClr val="002060"/>
                </a:solidFill>
              </a:rPr>
              <a:t>Zákonem zavedené  pojmy: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900907" y="1316183"/>
            <a:ext cx="7772400" cy="4992544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1</a:t>
            </a:r>
            <a:r>
              <a:rPr lang="cs-CZ" altLang="cs-CZ" sz="2400" dirty="0">
                <a:solidFill>
                  <a:srgbClr val="002060"/>
                </a:solidFill>
              </a:rPr>
              <a:t>) „</a:t>
            </a:r>
            <a:r>
              <a:rPr lang="cs-CZ" alt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zaměstnanec</a:t>
            </a:r>
            <a:r>
              <a:rPr lang="cs-CZ" altLang="cs-CZ" sz="2400" b="1" dirty="0">
                <a:solidFill>
                  <a:srgbClr val="002060"/>
                </a:solidFill>
              </a:rPr>
              <a:t>“ </a:t>
            </a:r>
            <a:r>
              <a:rPr lang="cs-CZ" altLang="cs-CZ" sz="2400" dirty="0"/>
              <a:t>(§ 6) </a:t>
            </a:r>
          </a:p>
          <a:p>
            <a:pPr lvl="1" algn="just">
              <a:defRPr/>
            </a:pPr>
            <a:r>
              <a:rPr lang="cs-CZ" altLang="cs-CZ" sz="2400" i="1" dirty="0">
                <a:solidFill>
                  <a:srgbClr val="7030A0"/>
                </a:solidFill>
              </a:rPr>
              <a:t>fyzická osoba, která byla přijata do služebního poměru a zařazena na služební místo nebo jmenována na služební místo představeného k výkonu některé z činností uvedených v § 5 (služba</a:t>
            </a:r>
            <a:r>
              <a:rPr lang="cs-CZ" altLang="cs-CZ" sz="2400" dirty="0"/>
              <a:t>).</a:t>
            </a:r>
          </a:p>
          <a:p>
            <a:pPr lvl="1" algn="just">
              <a:defRPr/>
            </a:pPr>
            <a:endParaRPr lang="cs-CZ" altLang="cs-CZ" sz="2400" dirty="0"/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2) </a:t>
            </a:r>
            <a:r>
              <a:rPr lang="cs-CZ" altLang="cs-CZ" sz="2400" dirty="0">
                <a:solidFill>
                  <a:srgbClr val="002060"/>
                </a:solidFill>
              </a:rPr>
              <a:t>Správní úřad </a:t>
            </a:r>
            <a:r>
              <a:rPr lang="cs-CZ" altLang="cs-CZ" sz="2400" dirty="0"/>
              <a:t>(§ 3) = „</a:t>
            </a:r>
            <a:r>
              <a:rPr lang="cs-CZ" alt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služební úřad</a:t>
            </a:r>
            <a:r>
              <a:rPr lang="cs-CZ" altLang="cs-CZ" sz="2400" b="1" dirty="0">
                <a:solidFill>
                  <a:srgbClr val="002060"/>
                </a:solidFill>
              </a:rPr>
              <a:t>“ </a:t>
            </a:r>
            <a:r>
              <a:rPr lang="cs-CZ" altLang="cs-CZ" sz="2400" dirty="0"/>
              <a:t>(§ 4) </a:t>
            </a:r>
            <a:r>
              <a:rPr lang="cs-CZ" altLang="cs-CZ" sz="2400" i="1" dirty="0"/>
              <a:t>( v něm působí státní zaměstnanci): </a:t>
            </a:r>
          </a:p>
          <a:p>
            <a:pPr lvl="1" algn="just">
              <a:defRPr/>
            </a:pPr>
            <a:r>
              <a:rPr lang="cs-CZ" alt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ministerstvo a jiný správní úřad</a:t>
            </a:r>
            <a:r>
              <a:rPr lang="cs-CZ" altLang="cs-CZ" sz="2400" dirty="0"/>
              <a:t>, jestliže je zřízen zákonem a je zákonem výslovně označen jako </a:t>
            </a:r>
            <a:r>
              <a:rPr lang="cs-CZ" altLang="cs-CZ" sz="2400" i="1" dirty="0"/>
              <a:t>správní úřad </a:t>
            </a:r>
            <a:r>
              <a:rPr lang="cs-CZ" altLang="cs-CZ" sz="2400" dirty="0"/>
              <a:t>nebo </a:t>
            </a:r>
            <a:r>
              <a:rPr lang="cs-CZ" altLang="cs-CZ" sz="2400" i="1" dirty="0"/>
              <a:t>orgán státní správy</a:t>
            </a:r>
            <a:r>
              <a:rPr lang="cs-CZ" altLang="cs-CZ" sz="2400" dirty="0"/>
              <a:t>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843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10C78D7-39B3-45D9-A842-9FD185CD03B0}" type="slidenum">
              <a:rPr lang="cs-CZ" altLang="cs-CZ" smtClean="0"/>
              <a:pPr/>
              <a:t>15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9384" y="72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99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2060"/>
                </a:solidFill>
              </a:rPr>
              <a:t>Zákonem zavedené  pojmy: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4299" y="1290221"/>
            <a:ext cx="8066301" cy="4139998"/>
          </a:xfrm>
        </p:spPr>
        <p:txBody>
          <a:bodyPr/>
          <a:lstStyle/>
          <a:p>
            <a:pPr>
              <a:defRPr/>
            </a:pPr>
            <a:r>
              <a:rPr lang="cs-CZ" altLang="cs-CZ" sz="2400" dirty="0"/>
              <a:t>3)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Státní správa = „</a:t>
            </a:r>
            <a:r>
              <a:rPr lang="cs-CZ" alt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služba</a:t>
            </a:r>
            <a:r>
              <a:rPr lang="cs-CZ" altLang="cs-CZ" sz="2400" b="1" dirty="0">
                <a:solidFill>
                  <a:srgbClr val="002060"/>
                </a:solidFill>
              </a:rPr>
              <a:t>“</a:t>
            </a:r>
          </a:p>
          <a:p>
            <a:pPr>
              <a:defRPr/>
            </a:pPr>
            <a:endParaRPr lang="cs-CZ" altLang="cs-CZ" sz="2400" b="1" dirty="0">
              <a:solidFill>
                <a:srgbClr val="002060"/>
              </a:solidFill>
            </a:endParaRPr>
          </a:p>
          <a:p>
            <a:pPr lvl="1">
              <a:defRPr/>
            </a:pPr>
            <a:r>
              <a:rPr lang="cs-CZ" altLang="cs-CZ" sz="2400" dirty="0"/>
              <a:t>Podrobně vymezena v § 5 – „</a:t>
            </a:r>
            <a:r>
              <a:rPr lang="cs-CZ" altLang="cs-CZ" sz="2400" b="1" dirty="0">
                <a:solidFill>
                  <a:srgbClr val="7030A0"/>
                </a:solidFill>
              </a:rPr>
              <a:t>Služba a obory služby</a:t>
            </a:r>
            <a:r>
              <a:rPr lang="cs-CZ" altLang="cs-CZ" sz="2400" dirty="0"/>
              <a:t>“.</a:t>
            </a:r>
          </a:p>
          <a:p>
            <a:pPr lvl="1" algn="just">
              <a:defRPr/>
            </a:pPr>
            <a:r>
              <a:rPr lang="cs-CZ" altLang="cs-CZ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Služba</a:t>
            </a:r>
            <a:r>
              <a:rPr lang="cs-CZ" altLang="cs-CZ" sz="2400" dirty="0"/>
              <a:t>  =  v podstatě  </a:t>
            </a:r>
            <a:r>
              <a:rPr lang="cs-CZ" altLang="cs-CZ" sz="2400" b="1" dirty="0"/>
              <a:t>druhy činností </a:t>
            </a:r>
            <a:r>
              <a:rPr lang="cs-CZ" altLang="cs-CZ" sz="2400" dirty="0"/>
              <a:t>/např. příprava a provádění správních úkonů včetně kontroly, audit, zadávaní veřejných zakázek,…)</a:t>
            </a:r>
          </a:p>
          <a:p>
            <a:pPr lvl="1" algn="just">
              <a:defRPr/>
            </a:pPr>
            <a:r>
              <a:rPr lang="cs-CZ" altLang="cs-CZ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Obory služby</a:t>
            </a:r>
            <a:r>
              <a:rPr lang="cs-CZ" altLang="cs-CZ" sz="2400" dirty="0"/>
              <a:t> stanoví vláda nařízením - s tím provázána </a:t>
            </a:r>
            <a:r>
              <a:rPr lang="cs-CZ" altLang="cs-CZ" sz="2400" i="1" dirty="0">
                <a:solidFill>
                  <a:srgbClr val="7030A0"/>
                </a:solidFill>
              </a:rPr>
              <a:t>služební místa</a:t>
            </a:r>
            <a:r>
              <a:rPr lang="cs-CZ" altLang="cs-CZ" sz="2400" dirty="0"/>
              <a:t> /vytvořena </a:t>
            </a:r>
            <a:r>
              <a:rPr lang="cs-CZ" altLang="cs-CZ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systemizace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400" dirty="0"/>
              <a:t>služebních míst- pro každý služební úřad/,</a:t>
            </a:r>
          </a:p>
          <a:p>
            <a:endParaRPr lang="cs-CZ" sz="24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546" y="1460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915194" y="614127"/>
            <a:ext cx="7772400" cy="671749"/>
          </a:xfrm>
        </p:spPr>
        <p:txBody>
          <a:bodyPr/>
          <a:lstStyle/>
          <a:p>
            <a:pPr algn="ctr">
              <a:defRPr/>
            </a:pPr>
            <a:r>
              <a:rPr lang="cs-CZ" altLang="cs-CZ" sz="3200" dirty="0">
                <a:solidFill>
                  <a:srgbClr val="002060"/>
                </a:solidFill>
              </a:rPr>
              <a:t>Organizace státní služby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972344" y="1143001"/>
            <a:ext cx="7772400" cy="4556125"/>
          </a:xfrm>
        </p:spPr>
        <p:txBody>
          <a:bodyPr/>
          <a:lstStyle/>
          <a:p>
            <a:pPr algn="just"/>
            <a:endParaRPr lang="cs-CZ" altLang="cs-CZ" sz="1400" dirty="0"/>
          </a:p>
          <a:p>
            <a:pPr algn="just"/>
            <a:r>
              <a:rPr lang="cs-CZ" altLang="cs-CZ" sz="2000" b="1" dirty="0"/>
              <a:t>NÁMĚSTEK PRO STÁTNÍ SLUŽBU</a:t>
            </a:r>
          </a:p>
          <a:p>
            <a:pPr marL="72000" indent="0" algn="just">
              <a:buNone/>
            </a:pPr>
            <a:r>
              <a:rPr lang="cs-CZ" altLang="cs-CZ" sz="2000" b="1" dirty="0"/>
              <a:t>(nesprávně a lidově „</a:t>
            </a:r>
            <a:r>
              <a:rPr lang="cs-CZ" altLang="cs-CZ" sz="2000" dirty="0"/>
              <a:t>SUPERÚŘEDNÍK</a:t>
            </a:r>
            <a:r>
              <a:rPr lang="cs-CZ" altLang="cs-CZ" sz="2000" b="1" dirty="0"/>
              <a:t>“) </a:t>
            </a:r>
          </a:p>
          <a:p>
            <a:pPr marL="72000" indent="0" algn="just">
              <a:buNone/>
            </a:pPr>
            <a:r>
              <a:rPr lang="cs-CZ" altLang="cs-CZ" sz="2000" i="1" dirty="0"/>
              <a:t>(pouze JEDINÝ, zastřešuje celý systém).</a:t>
            </a:r>
          </a:p>
          <a:p>
            <a:pPr lvl="1" algn="just"/>
            <a:endParaRPr lang="cs-CZ" altLang="cs-CZ" dirty="0"/>
          </a:p>
          <a:p>
            <a:pPr lvl="1" algn="just"/>
            <a:r>
              <a:rPr lang="cs-CZ" altLang="cs-CZ" dirty="0"/>
              <a:t>Jmenuje vláda na návrh premiéra na základě výběrového řízení</a:t>
            </a:r>
          </a:p>
          <a:p>
            <a:pPr lvl="1" algn="just"/>
            <a:endParaRPr lang="cs-CZ" altLang="cs-CZ" dirty="0"/>
          </a:p>
          <a:p>
            <a:pPr lvl="1" algn="just"/>
            <a:r>
              <a:rPr lang="cs-CZ" altLang="cs-CZ" dirty="0"/>
              <a:t>Stojí </a:t>
            </a:r>
            <a:r>
              <a:rPr lang="cs-CZ" altLang="cs-CZ" b="1" dirty="0"/>
              <a:t>v čele </a:t>
            </a:r>
            <a:r>
              <a:rPr lang="cs-CZ" altLang="cs-CZ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sekce Ministerstva vnitra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státní službu</a:t>
            </a:r>
            <a:r>
              <a:rPr lang="cs-CZ" altLang="cs-CZ" dirty="0"/>
              <a:t>, vydává </a:t>
            </a:r>
            <a:r>
              <a:rPr lang="cs-CZ" altLang="cs-CZ" b="1" dirty="0"/>
              <a:t>služební předpisy</a:t>
            </a:r>
            <a:r>
              <a:rPr lang="cs-CZ" altLang="cs-CZ" dirty="0"/>
              <a:t>, není kárně odpovědný,…</a:t>
            </a:r>
          </a:p>
          <a:p>
            <a:pPr marL="324000" lvl="1" indent="0" algn="just">
              <a:buNone/>
            </a:pPr>
            <a:r>
              <a:rPr lang="cs-CZ" altLang="cs-CZ" dirty="0"/>
              <a:t>      (aktuálně </a:t>
            </a:r>
            <a:r>
              <a:rPr lang="cs-CZ" dirty="0"/>
              <a:t>doc. JUDr. Petr Hůrka, Ph.D.)</a:t>
            </a:r>
            <a:endParaRPr lang="cs-CZ" altLang="cs-CZ" dirty="0"/>
          </a:p>
          <a:p>
            <a:pPr lvl="1" algn="just"/>
            <a:endParaRPr lang="cs-CZ" altLang="cs-CZ" dirty="0"/>
          </a:p>
          <a:p>
            <a:pPr lvl="1" algn="just"/>
            <a:r>
              <a:rPr lang="cs-CZ" altLang="cs-CZ" dirty="0"/>
              <a:t>Zastoupen </a:t>
            </a:r>
            <a:r>
              <a:rPr lang="cs-CZ" altLang="cs-CZ" b="1" dirty="0"/>
              <a:t>personálním ředitelem sekce MV </a:t>
            </a:r>
            <a:r>
              <a:rPr lang="cs-CZ" altLang="cs-CZ" dirty="0"/>
              <a:t>pro státní službu</a:t>
            </a:r>
          </a:p>
          <a:p>
            <a:pPr marL="457200" lvl="1" indent="0" algn="just">
              <a:buNone/>
            </a:pPr>
            <a:r>
              <a:rPr lang="cs-CZ" altLang="cs-CZ" dirty="0"/>
              <a:t>     </a:t>
            </a:r>
          </a:p>
          <a:p>
            <a:pPr lvl="1" algn="just">
              <a:buFont typeface="Wingdings" pitchFamily="2" charset="2"/>
              <a:buNone/>
            </a:pPr>
            <a:endParaRPr lang="cs-CZ" altLang="cs-CZ" dirty="0"/>
          </a:p>
          <a:p>
            <a:pPr lvl="1" algn="just"/>
            <a:endParaRPr lang="cs-CZ" altLang="cs-CZ" dirty="0"/>
          </a:p>
          <a:p>
            <a:pPr lvl="1" algn="just"/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946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19101A5-17BE-44F8-98F9-5030609CCC90}" type="slidenum">
              <a:rPr lang="cs-CZ" altLang="cs-CZ" smtClean="0"/>
              <a:pPr/>
              <a:t>17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7492" y="120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14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915194" y="614127"/>
            <a:ext cx="7772400" cy="671749"/>
          </a:xfrm>
        </p:spPr>
        <p:txBody>
          <a:bodyPr/>
          <a:lstStyle/>
          <a:p>
            <a:pPr algn="ctr">
              <a:defRPr/>
            </a:pPr>
            <a:r>
              <a:rPr lang="cs-CZ" altLang="cs-CZ" sz="3200" dirty="0">
                <a:solidFill>
                  <a:srgbClr val="002060"/>
                </a:solidFill>
              </a:rPr>
              <a:t>Organizace státní služby </a:t>
            </a:r>
            <a:br>
              <a:rPr lang="cs-CZ" altLang="cs-CZ" sz="3200" dirty="0">
                <a:solidFill>
                  <a:srgbClr val="002060"/>
                </a:solidFill>
              </a:rPr>
            </a:br>
            <a:r>
              <a:rPr lang="cs-CZ" altLang="cs-CZ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pokračování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417254" y="950001"/>
            <a:ext cx="7772400" cy="4556125"/>
          </a:xfrm>
        </p:spPr>
        <p:txBody>
          <a:bodyPr/>
          <a:lstStyle/>
          <a:p>
            <a:pPr algn="just"/>
            <a:endParaRPr lang="cs-CZ" altLang="cs-CZ" sz="1400" dirty="0"/>
          </a:p>
          <a:p>
            <a:pPr lvl="1" algn="just">
              <a:buFont typeface="Wingdings" pitchFamily="2" charset="2"/>
              <a:buNone/>
            </a:pPr>
            <a:endParaRPr lang="cs-CZ" altLang="cs-CZ" sz="1800" dirty="0"/>
          </a:p>
          <a:p>
            <a:pPr lvl="1" algn="just">
              <a:buFont typeface="Wingdings" pitchFamily="2" charset="2"/>
              <a:buNone/>
            </a:pPr>
            <a:endParaRPr lang="cs-CZ" altLang="cs-CZ" sz="1800" dirty="0"/>
          </a:p>
          <a:p>
            <a:pPr algn="just"/>
            <a:r>
              <a:rPr lang="cs-CZ" altLang="cs-CZ" sz="1800" b="1" dirty="0"/>
              <a:t>VEDOUCÍ SLUŽEBNÍHO ÚŘADU </a:t>
            </a:r>
            <a:r>
              <a:rPr lang="cs-CZ" altLang="cs-CZ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 KAŽDÉM ÚŘADĚ)</a:t>
            </a:r>
            <a:r>
              <a:rPr lang="cs-CZ" altLang="cs-CZ" sz="1800" i="1" dirty="0"/>
              <a:t> - § 14</a:t>
            </a:r>
          </a:p>
          <a:p>
            <a:pPr algn="just"/>
            <a:endParaRPr lang="cs-CZ" altLang="cs-CZ" sz="1800" i="1" dirty="0"/>
          </a:p>
          <a:p>
            <a:pPr lvl="1" algn="just"/>
            <a:r>
              <a:rPr lang="cs-CZ" altLang="cs-CZ" sz="2400" dirty="0"/>
              <a:t>ten, kdo podle jiného zákona </a:t>
            </a:r>
            <a:r>
              <a:rPr lang="cs-CZ" altLang="cs-CZ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stojí v čele </a:t>
            </a:r>
            <a:r>
              <a:rPr lang="cs-CZ" altLang="cs-CZ" sz="2400" dirty="0"/>
              <a:t>tohoto správního úřadu a tento </a:t>
            </a:r>
            <a:r>
              <a:rPr lang="cs-CZ" altLang="cs-CZ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úřad řídí</a:t>
            </a:r>
            <a:r>
              <a:rPr lang="cs-CZ" altLang="cs-CZ" sz="2400" dirty="0"/>
              <a:t>, bez ohledu na to, zda je státním zaměstnancem (ministr, předseda ÚOHS, atd.),</a:t>
            </a:r>
          </a:p>
          <a:p>
            <a:pPr lvl="1" algn="just"/>
            <a:r>
              <a:rPr lang="cs-CZ" altLang="cs-CZ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řídí činnosti související </a:t>
            </a:r>
            <a:r>
              <a:rPr lang="cs-CZ" altLang="cs-CZ" sz="2400" dirty="0"/>
              <a:t>se zajišťováním 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organizačních věcí služby, správy služebních vztahů a odměňování </a:t>
            </a:r>
            <a:r>
              <a:rPr lang="cs-CZ" altLang="cs-CZ" sz="2400" dirty="0"/>
              <a:t>státních zaměstnanců a vedoucího podřízeného služebního úřadu.</a:t>
            </a:r>
          </a:p>
          <a:p>
            <a:pPr lvl="1" algn="just">
              <a:buFont typeface="Wingdings" pitchFamily="2" charset="2"/>
              <a:buNone/>
            </a:pPr>
            <a:endParaRPr lang="cs-CZ" altLang="cs-CZ" sz="1800" dirty="0"/>
          </a:p>
          <a:p>
            <a:pPr algn="just"/>
            <a:endParaRPr lang="cs-CZ" altLang="cs-CZ" sz="1800" dirty="0"/>
          </a:p>
          <a:p>
            <a:pPr lvl="1" algn="just"/>
            <a:endParaRPr lang="cs-CZ" altLang="cs-CZ" sz="1800" dirty="0"/>
          </a:p>
          <a:p>
            <a:pPr lvl="1" algn="just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946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19101A5-17BE-44F8-98F9-5030609CCC90}" type="slidenum">
              <a:rPr lang="cs-CZ" altLang="cs-CZ" smtClean="0"/>
              <a:pPr/>
              <a:t>18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1060" y="850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19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Organizace státní služby</a:t>
            </a:r>
            <a:endParaRPr lang="cs-CZ" sz="2800" dirty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900907" y="1773238"/>
            <a:ext cx="7600950" cy="4298950"/>
          </a:xfrm>
        </p:spPr>
        <p:txBody>
          <a:bodyPr/>
          <a:lstStyle/>
          <a:p>
            <a:pPr algn="just"/>
            <a:endParaRPr lang="cs-CZ" altLang="cs-CZ" sz="1400" b="1" dirty="0"/>
          </a:p>
          <a:p>
            <a:pPr algn="just">
              <a:buFont typeface="Wingdings" pitchFamily="2" charset="2"/>
              <a:buChar char="Ø"/>
            </a:pPr>
            <a:r>
              <a:rPr lang="cs-CZ" altLang="cs-CZ" sz="1800" b="1" dirty="0"/>
              <a:t>PŘEDSTAVENÝ </a:t>
            </a:r>
            <a:r>
              <a:rPr lang="cs-CZ" altLang="cs-CZ" sz="1800" i="1" dirty="0"/>
              <a:t>(V KAŽDÉM ÚŘADĚ)</a:t>
            </a:r>
          </a:p>
          <a:p>
            <a:pPr lvl="1" algn="just"/>
            <a:r>
              <a:rPr lang="cs-CZ" altLang="cs-CZ" dirty="0"/>
              <a:t>státní zaměstnanec, který je </a:t>
            </a:r>
            <a:r>
              <a:rPr lang="cs-CZ" altLang="cs-CZ" i="1" dirty="0">
                <a:solidFill>
                  <a:srgbClr val="0070C0"/>
                </a:solidFill>
              </a:rPr>
              <a:t>oprávněn vést podřízené státní zaměstnance</a:t>
            </a:r>
            <a:r>
              <a:rPr lang="cs-CZ" altLang="cs-CZ" i="1" dirty="0"/>
              <a:t>, ukládat jim služební úkoly</a:t>
            </a:r>
            <a:r>
              <a:rPr lang="cs-CZ" altLang="cs-CZ" dirty="0"/>
              <a:t>, organizovat, řídit a kontrolovat výkon jejich služby a dávat jim k tomu příkazy. </a:t>
            </a:r>
          </a:p>
          <a:p>
            <a:pPr lvl="1" algn="just"/>
            <a:endParaRPr lang="cs-CZ" altLang="cs-CZ" dirty="0"/>
          </a:p>
          <a:p>
            <a:pPr lvl="1" algn="just">
              <a:buFont typeface="Wingdings" pitchFamily="2" charset="2"/>
              <a:buChar char="Ø"/>
            </a:pPr>
            <a:r>
              <a:rPr lang="cs-CZ" altLang="cs-CZ" dirty="0"/>
              <a:t>V </a:t>
            </a:r>
            <a:r>
              <a:rPr lang="cs-CZ" altLang="cs-CZ" b="1" dirty="0"/>
              <a:t>ministerstvech a na Úřadě vlády </a:t>
            </a:r>
            <a:r>
              <a:rPr lang="cs-CZ" altLang="cs-CZ" dirty="0"/>
              <a:t>:</a:t>
            </a:r>
          </a:p>
          <a:p>
            <a:pPr marL="457200" lvl="1" indent="0" algn="just">
              <a:buNone/>
            </a:pPr>
            <a:r>
              <a:rPr lang="cs-CZ" altLang="cs-CZ" dirty="0"/>
              <a:t> 	</a:t>
            </a:r>
            <a:r>
              <a:rPr lang="cs-CZ" alt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náměstek pro řízení sekce</a:t>
            </a:r>
            <a:r>
              <a:rPr lang="cs-CZ" altLang="cs-CZ" b="1" i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(také „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tajemník“</a:t>
            </a:r>
            <a:r>
              <a:rPr lang="cs-CZ" altLang="cs-CZ" b="1" dirty="0"/>
              <a:t>)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–   	</a:t>
            </a:r>
            <a:r>
              <a:rPr lang="cs-CZ" altLang="cs-CZ" dirty="0">
                <a:solidFill>
                  <a:srgbClr val="0070C0"/>
                </a:solidFill>
              </a:rPr>
              <a:t>personální pravomoci</a:t>
            </a:r>
            <a:r>
              <a:rPr lang="cs-CZ" altLang="cs-CZ" b="1" dirty="0"/>
              <a:t>, dále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ředitel odboru, vedoucí 	oddělení.</a:t>
            </a:r>
          </a:p>
          <a:p>
            <a:pPr lvl="1" algn="just">
              <a:buFont typeface="Wingdings" pitchFamily="2" charset="2"/>
              <a:buChar char="Ø"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jiných správních úřadech -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vedoucí služebního úřadu, ředitel sekce, ředitel odboru, vedoucí oddělení.</a:t>
            </a:r>
          </a:p>
          <a:p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2048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712D93-6EA2-4FF3-BDE4-FA66BEABAF66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6" name="Picture 2" descr="\\nss2\desktop\chadima\Zákon o státní službě_MK-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2705" y="987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49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469900"/>
            <a:ext cx="8066301" cy="508000"/>
          </a:xfrm>
        </p:spPr>
        <p:txBody>
          <a:bodyPr/>
          <a:lstStyle/>
          <a:p>
            <a:r>
              <a:rPr lang="cs-CZ" sz="2800" dirty="0">
                <a:solidFill>
                  <a:srgbClr val="002060"/>
                </a:solidFill>
              </a:rPr>
              <a:t>Základem dobré veřejné správy: </a:t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82700"/>
            <a:ext cx="8066301" cy="4549300"/>
          </a:xfrm>
        </p:spPr>
        <p:txBody>
          <a:bodyPr/>
          <a:lstStyle/>
          <a:p>
            <a:pPr lvl="4">
              <a:lnSpc>
                <a:spcPct val="100000"/>
              </a:lnSpc>
              <a:defRPr/>
            </a:pPr>
            <a:r>
              <a:rPr lang="cs-CZ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lidský činitel</a:t>
            </a:r>
            <a:r>
              <a:rPr lang="cs-CZ" sz="2400" dirty="0"/>
              <a:t>, resp. </a:t>
            </a:r>
            <a:r>
              <a:rPr lang="cs-CZ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personální základ</a:t>
            </a:r>
            <a:r>
              <a:rPr lang="cs-CZ" sz="2400" dirty="0"/>
              <a:t>. </a:t>
            </a:r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zabezpečuje a ovlivňuje výkon veřejné správy a působení veřejné správy ve společnosti.</a:t>
            </a:r>
          </a:p>
          <a:p>
            <a:pPr>
              <a:lnSpc>
                <a:spcPct val="100000"/>
              </a:lnSpc>
              <a:defRPr/>
            </a:pPr>
            <a:endParaRPr lang="cs-CZ" sz="2000" dirty="0"/>
          </a:p>
          <a:p>
            <a:pPr>
              <a:lnSpc>
                <a:spcPct val="100000"/>
              </a:lnSpc>
              <a:defRPr/>
            </a:pPr>
            <a:r>
              <a:rPr lang="cs-CZ" sz="2000" dirty="0"/>
              <a:t>Uznáváno od počátků vývoje veřejné správy- význam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dobrého správce.</a:t>
            </a:r>
          </a:p>
          <a:p>
            <a:pPr>
              <a:lnSpc>
                <a:spcPct val="100000"/>
              </a:lnSpc>
              <a:defRPr/>
            </a:pPr>
            <a:endParaRPr lang="cs-CZ" sz="2000" dirty="0"/>
          </a:p>
          <a:p>
            <a:pPr>
              <a:lnSpc>
                <a:spcPct val="100000"/>
              </a:lnSpc>
              <a:defRPr/>
            </a:pPr>
            <a:r>
              <a:rPr lang="cs-CZ" sz="2000" b="1" dirty="0">
                <a:solidFill>
                  <a:srgbClr val="7030A0"/>
                </a:solidFill>
              </a:rPr>
              <a:t>V moderním právním státě</a:t>
            </a:r>
            <a:r>
              <a:rPr lang="cs-CZ" sz="2000" dirty="0"/>
              <a:t> –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veřejná správa </a:t>
            </a:r>
            <a:r>
              <a:rPr lang="cs-CZ" sz="2000" dirty="0"/>
              <a:t>nastavena jako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služba</a:t>
            </a:r>
            <a:r>
              <a:rPr lang="cs-CZ" sz="2000" dirty="0"/>
              <a:t> </a:t>
            </a:r>
            <a:r>
              <a:rPr lang="cs-CZ" sz="2000" i="1" dirty="0"/>
              <a:t>pro občany, resp. pro společnost = </a:t>
            </a:r>
            <a:r>
              <a:rPr lang="cs-CZ" sz="2000" b="1" dirty="0"/>
              <a:t>veřejná služba.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cs-CZ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None/>
            </a:pPr>
            <a:r>
              <a:rPr lang="cs-CZ" sz="2000" dirty="0"/>
              <a:t>		</a:t>
            </a:r>
            <a:r>
              <a:rPr lang="cs-CZ" sz="2000" b="1" dirty="0"/>
              <a:t>Základ</a:t>
            </a:r>
            <a:r>
              <a:rPr lang="cs-CZ" sz="2000" dirty="0"/>
              <a:t>: </a:t>
            </a:r>
            <a:r>
              <a:rPr lang="cs-CZ" sz="2000" dirty="0">
                <a:solidFill>
                  <a:srgbClr val="7030A0"/>
                </a:solidFill>
              </a:rPr>
              <a:t>- Ústava </a:t>
            </a:r>
            <a:r>
              <a:rPr lang="cs-CZ" sz="2000" dirty="0"/>
              <a:t>ČR čl. 2 odst. 3:</a:t>
            </a:r>
          </a:p>
          <a:p>
            <a:pPr>
              <a:lnSpc>
                <a:spcPct val="100000"/>
              </a:lnSpc>
              <a:buNone/>
            </a:pPr>
            <a:r>
              <a:rPr lang="cs-CZ" sz="2000" i="1" dirty="0"/>
              <a:t>	„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moc slouží všem občanům,….“</a:t>
            </a:r>
            <a:r>
              <a:rPr lang="cs-CZ" sz="2000" i="1" dirty="0"/>
              <a:t>   </a:t>
            </a:r>
          </a:p>
          <a:p>
            <a:pPr>
              <a:lnSpc>
                <a:spcPct val="100000"/>
              </a:lnSpc>
              <a:buNone/>
            </a:pPr>
            <a:endParaRPr lang="cs-CZ" sz="2000" i="1" dirty="0"/>
          </a:p>
          <a:p>
            <a:pPr>
              <a:lnSpc>
                <a:spcPct val="100000"/>
              </a:lnSpc>
              <a:buNone/>
            </a:pPr>
            <a:r>
              <a:rPr lang="cs-CZ" sz="2000" dirty="0"/>
              <a:t>			- konkrétněji: § 4 odst. 1 </a:t>
            </a:r>
            <a:r>
              <a:rPr lang="cs-CZ" sz="2000" dirty="0">
                <a:solidFill>
                  <a:srgbClr val="7030A0"/>
                </a:solidFill>
              </a:rPr>
              <a:t>správního řádu</a:t>
            </a:r>
            <a:r>
              <a:rPr lang="cs-CZ" sz="2000" dirty="0"/>
              <a:t>:</a:t>
            </a:r>
            <a:endParaRPr lang="cs-CZ" sz="2000" i="1" dirty="0"/>
          </a:p>
          <a:p>
            <a:pPr>
              <a:lnSpc>
                <a:spcPct val="100000"/>
              </a:lnSpc>
              <a:buNone/>
            </a:pPr>
            <a:r>
              <a:rPr lang="cs-CZ" sz="2000" i="1" dirty="0"/>
              <a:t>	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„Veřejná správa je službou veřejnosti…“</a:t>
            </a:r>
          </a:p>
          <a:p>
            <a:pPr>
              <a:buNone/>
            </a:pPr>
            <a:endParaRPr lang="cs-CZ" sz="2000" dirty="0"/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0313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Organizace státní služby</a:t>
            </a:r>
            <a:endParaRPr lang="cs-CZ" sz="2800" dirty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900907" y="1773238"/>
            <a:ext cx="7600950" cy="4298950"/>
          </a:xfrm>
        </p:spPr>
        <p:txBody>
          <a:bodyPr/>
          <a:lstStyle/>
          <a:p>
            <a:pPr algn="just"/>
            <a:endParaRPr lang="cs-CZ" altLang="cs-CZ" sz="1400" b="1" dirty="0"/>
          </a:p>
          <a:p>
            <a:pPr algn="just">
              <a:buFont typeface="Wingdings" pitchFamily="2" charset="2"/>
              <a:buChar char="Ø"/>
            </a:pPr>
            <a:r>
              <a:rPr lang="cs-CZ" altLang="cs-CZ" sz="1800" b="1" dirty="0">
                <a:solidFill>
                  <a:srgbClr val="C00000"/>
                </a:solidFill>
              </a:rPr>
              <a:t>PŘEDSTAVENÝ </a:t>
            </a:r>
            <a:r>
              <a:rPr lang="cs-CZ" altLang="cs-CZ" sz="1800" b="1" i="1" dirty="0"/>
              <a:t>(V KAŽDÉM ÚŘADĚ)</a:t>
            </a:r>
          </a:p>
          <a:p>
            <a:pPr lvl="1" algn="just"/>
            <a:r>
              <a:rPr lang="cs-CZ" altLang="cs-CZ" dirty="0"/>
              <a:t>státní zaměstnanec, který je </a:t>
            </a:r>
            <a:r>
              <a:rPr lang="cs-CZ" altLang="cs-CZ" i="1" dirty="0"/>
              <a:t>oprávněn vést podřízené státní zaměstnance, ukládat jim služební úkoly</a:t>
            </a:r>
            <a:r>
              <a:rPr lang="cs-CZ" altLang="cs-CZ" dirty="0"/>
              <a:t>, organizovat, řídit a kontrolovat výkon jejich služby a dávat jim k tomu příkazy. </a:t>
            </a:r>
          </a:p>
          <a:p>
            <a:pPr lvl="1" algn="just"/>
            <a:endParaRPr lang="cs-CZ" altLang="cs-CZ" dirty="0"/>
          </a:p>
          <a:p>
            <a:pPr lvl="1" algn="just">
              <a:buFont typeface="Wingdings" pitchFamily="2" charset="2"/>
              <a:buChar char="Ø"/>
            </a:pPr>
            <a:r>
              <a:rPr lang="cs-CZ" altLang="cs-CZ" dirty="0"/>
              <a:t>V </a:t>
            </a:r>
            <a:r>
              <a:rPr lang="cs-CZ" altLang="cs-CZ" b="1" dirty="0">
                <a:solidFill>
                  <a:srgbClr val="0070C0"/>
                </a:solidFill>
              </a:rPr>
              <a:t>ministerstvech a na Úřadě vlády </a:t>
            </a:r>
            <a:r>
              <a:rPr lang="cs-CZ" altLang="cs-CZ" dirty="0"/>
              <a:t>:</a:t>
            </a:r>
          </a:p>
          <a:p>
            <a:pPr lvl="1" algn="just"/>
            <a:r>
              <a:rPr lang="cs-CZ" altLang="cs-CZ" dirty="0"/>
              <a:t> </a:t>
            </a:r>
            <a:r>
              <a:rPr lang="cs-CZ" altLang="cs-CZ" b="1" i="1" dirty="0">
                <a:solidFill>
                  <a:srgbClr val="C00000"/>
                </a:solidFill>
              </a:rPr>
              <a:t>náměstek pro řízení sekce </a:t>
            </a:r>
            <a:r>
              <a:rPr lang="cs-CZ" altLang="cs-CZ" b="1" dirty="0"/>
              <a:t>(také „</a:t>
            </a:r>
            <a:r>
              <a:rPr lang="cs-CZ" altLang="cs-CZ" b="1" dirty="0">
                <a:solidFill>
                  <a:srgbClr val="C00000"/>
                </a:solidFill>
              </a:rPr>
              <a:t>státní tajemník“</a:t>
            </a:r>
            <a:r>
              <a:rPr lang="cs-CZ" altLang="cs-CZ" b="1" dirty="0"/>
              <a:t>)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– personální pravomoci, dále </a:t>
            </a:r>
            <a:r>
              <a:rPr lang="cs-CZ" altLang="cs-CZ" b="1" dirty="0">
                <a:solidFill>
                  <a:srgbClr val="C00000"/>
                </a:solidFill>
              </a:rPr>
              <a:t>ředitel odboru</a:t>
            </a:r>
            <a:r>
              <a:rPr lang="cs-CZ" altLang="cs-CZ" b="1" dirty="0"/>
              <a:t>, </a:t>
            </a:r>
            <a:r>
              <a:rPr lang="cs-CZ" altLang="cs-CZ" b="1" dirty="0">
                <a:solidFill>
                  <a:srgbClr val="C00000"/>
                </a:solidFill>
              </a:rPr>
              <a:t>vedoucí oddělení.</a:t>
            </a:r>
          </a:p>
          <a:p>
            <a:pPr lvl="1" algn="just">
              <a:buFont typeface="Wingdings" pitchFamily="2" charset="2"/>
              <a:buChar char="Ø"/>
            </a:pPr>
            <a:r>
              <a:rPr lang="cs-CZ" altLang="cs-CZ" dirty="0">
                <a:solidFill>
                  <a:srgbClr val="7030A0"/>
                </a:solidFill>
              </a:rPr>
              <a:t>V </a:t>
            </a:r>
            <a:r>
              <a:rPr lang="cs-CZ" altLang="cs-CZ" b="1" dirty="0"/>
              <a:t>jiných správních úřadech </a:t>
            </a:r>
            <a:r>
              <a:rPr lang="cs-CZ" altLang="cs-CZ" dirty="0"/>
              <a:t>- </a:t>
            </a:r>
            <a:r>
              <a:rPr lang="cs-CZ" altLang="cs-CZ" b="1" dirty="0">
                <a:solidFill>
                  <a:srgbClr val="C00000"/>
                </a:solidFill>
              </a:rPr>
              <a:t>vedoucí služebního úřadu, ředitel sekce, ředitel odboru, vedoucí oddělení.</a:t>
            </a:r>
          </a:p>
          <a:p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2048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9712D93-6EA2-4FF3-BDE4-FA66BEABAF66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DBD569C-9EE4-4910-A2DD-FA8C035DC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4411" y="536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29614"/>
      </p:ext>
    </p:extLst>
  </p:cSld>
  <p:clrMapOvr>
    <a:masterClrMapping/>
  </p:clrMapOvr>
  <p:transition advTm="38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510384" y="609600"/>
            <a:ext cx="8086635" cy="665018"/>
          </a:xfrm>
        </p:spPr>
        <p:txBody>
          <a:bodyPr/>
          <a:lstStyle/>
          <a:p>
            <a:pPr algn="ctr"/>
            <a:r>
              <a:rPr lang="cs-CZ" altLang="cs-CZ" sz="3200" dirty="0">
                <a:solidFill>
                  <a:srgbClr val="002060"/>
                </a:solidFill>
              </a:rPr>
              <a:t>Vznik služebního poměru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510384" y="1094509"/>
            <a:ext cx="8082321" cy="486294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/>
              <a:t>Služba se vykonává ve služebním poměru </a:t>
            </a:r>
            <a:r>
              <a:rPr lang="cs-CZ" altLang="cs-CZ" dirty="0">
                <a:solidFill>
                  <a:srgbClr val="0070C0"/>
                </a:solidFill>
              </a:rPr>
              <a:t>na dobu </a:t>
            </a:r>
            <a:r>
              <a:rPr lang="cs-CZ" altLang="cs-CZ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neurčitou</a:t>
            </a:r>
            <a:r>
              <a:rPr lang="cs-CZ" altLang="cs-CZ" dirty="0">
                <a:solidFill>
                  <a:srgbClr val="0070C0"/>
                </a:solidFill>
              </a:rPr>
              <a:t> nebo na dobu </a:t>
            </a:r>
            <a:r>
              <a:rPr lang="cs-CZ" altLang="cs-CZ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určitou.</a:t>
            </a:r>
          </a:p>
          <a:p>
            <a:pPr eaLnBrk="1" hangingPunct="1"/>
            <a:endParaRPr lang="cs-CZ" altLang="cs-CZ" sz="16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/>
              <a:t>veřejné výběrové řízení </a:t>
            </a:r>
            <a:r>
              <a:rPr lang="cs-CZ" altLang="cs-CZ" sz="2000" dirty="0"/>
              <a:t>– podává se žádost, resp. přihláška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Požadavky</a:t>
            </a:r>
            <a:r>
              <a:rPr lang="cs-CZ" altLang="cs-CZ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(= fakticky předpoklady)</a:t>
            </a: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altLang="cs-CZ" sz="2000" dirty="0"/>
              <a:t> -</a:t>
            </a:r>
            <a:r>
              <a:rPr lang="cs-CZ" alt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let, - bezúhonnost, - občan EU, 	- svéprávnost, - zdravotní způsobilost, - požadované vzdělání.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vzniká na základě </a:t>
            </a:r>
            <a:r>
              <a:rPr lang="cs-CZ" altLang="cs-CZ" sz="2000" b="1" dirty="0"/>
              <a:t>r</a:t>
            </a:r>
            <a:r>
              <a:rPr lang="pt-BR" altLang="cs-CZ" sz="2000" b="1" dirty="0"/>
              <a:t>ozhodnutí o přijetí </a:t>
            </a:r>
            <a:r>
              <a:rPr lang="pt-BR" altLang="cs-CZ" sz="2000" dirty="0"/>
              <a:t>do služebního poměru</a:t>
            </a:r>
            <a:r>
              <a:rPr lang="cs-CZ" altLang="cs-CZ" sz="2000" dirty="0"/>
              <a:t>, zároveň služební orgán rozhodne o </a:t>
            </a:r>
            <a:r>
              <a:rPr lang="cs-CZ" altLang="cs-CZ" sz="2000" b="1" dirty="0"/>
              <a:t>zařazení</a:t>
            </a:r>
            <a:r>
              <a:rPr lang="cs-CZ" altLang="cs-CZ" sz="2000" dirty="0"/>
              <a:t> zaměstnance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služební slib.</a:t>
            </a:r>
          </a:p>
          <a:p>
            <a:pPr algn="just" eaLnBrk="1" hangingPunct="1">
              <a:lnSpc>
                <a:spcPct val="100000"/>
              </a:lnSpc>
            </a:pPr>
            <a:r>
              <a:rPr lang="cs-CZ" altLang="cs-CZ" sz="2000" dirty="0"/>
              <a:t>do služebního poměru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lze přijmout</a:t>
            </a:r>
            <a:r>
              <a:rPr lang="cs-CZ" altLang="cs-CZ" sz="2000" dirty="0"/>
              <a:t> pouze osobu, u které lze </a:t>
            </a:r>
            <a:r>
              <a:rPr lang="cs-CZ" altLang="cs-CZ" sz="2000" dirty="0">
                <a:solidFill>
                  <a:srgbClr val="00B050"/>
                </a:solidFill>
              </a:rPr>
              <a:t>předpokládat</a:t>
            </a:r>
            <a:r>
              <a:rPr lang="cs-CZ" altLang="cs-CZ" sz="2000" dirty="0"/>
              <a:t>, že bude ve službě </a:t>
            </a:r>
            <a:r>
              <a:rPr lang="cs-CZ" altLang="cs-CZ" sz="2000" dirty="0">
                <a:solidFill>
                  <a:srgbClr val="00B050"/>
                </a:solidFill>
              </a:rPr>
              <a:t>dodržovat </a:t>
            </a:r>
            <a:r>
              <a:rPr lang="cs-CZ" altLang="cs-CZ" sz="2000" dirty="0"/>
              <a:t>demokratické zásady ústavního pořádku České republiky a </a:t>
            </a:r>
            <a:r>
              <a:rPr lang="cs-CZ" altLang="cs-CZ" sz="2000" dirty="0">
                <a:solidFill>
                  <a:srgbClr val="00B050"/>
                </a:solidFill>
              </a:rPr>
              <a:t>řádně vykonávat </a:t>
            </a:r>
            <a:r>
              <a:rPr lang="cs-CZ" altLang="cs-CZ" sz="2000" dirty="0"/>
              <a:t>službu</a:t>
            </a:r>
          </a:p>
          <a:p>
            <a:pPr marL="72000" indent="0" eaLnBrk="1" hangingPunct="1">
              <a:buNone/>
            </a:pPr>
            <a:r>
              <a:rPr lang="cs-CZ" altLang="cs-CZ" sz="2000" b="1" dirty="0"/>
              <a:t>+ složení </a:t>
            </a:r>
            <a:r>
              <a:rPr lang="cs-CZ" altLang="cs-CZ" sz="2000" b="1" i="1" dirty="0">
                <a:solidFill>
                  <a:srgbClr val="7030A0"/>
                </a:solidFill>
              </a:rPr>
              <a:t>úřednické zkoušky.</a:t>
            </a:r>
          </a:p>
          <a:p>
            <a:pPr marL="0" indent="0">
              <a:buNone/>
            </a:pPr>
            <a:r>
              <a:rPr lang="cs-CZ" altLang="cs-CZ" sz="1800" dirty="0"/>
              <a:t>        </a:t>
            </a: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2253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FF5711E-8138-4A2D-B706-C4C8D900D87F}" type="slidenum">
              <a:rPr lang="cs-CZ" altLang="cs-CZ" smtClean="0"/>
              <a:pPr/>
              <a:t>21</a:t>
            </a:fld>
            <a:endParaRPr lang="cs-CZ" altLang="cs-CZ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2292" y="484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3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900907" y="1125538"/>
            <a:ext cx="7772400" cy="501650"/>
          </a:xfrm>
        </p:spPr>
        <p:txBody>
          <a:bodyPr/>
          <a:lstStyle/>
          <a:p>
            <a:pPr algn="ctr"/>
            <a:r>
              <a:rPr lang="cs-CZ" altLang="cs-CZ" sz="3200" dirty="0">
                <a:solidFill>
                  <a:srgbClr val="002060"/>
                </a:solidFill>
              </a:rPr>
              <a:t>Skončení služebního poměru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smrtí </a:t>
            </a:r>
            <a:r>
              <a:rPr lang="cs-CZ" altLang="cs-CZ" sz="2000" dirty="0"/>
              <a:t>státního zaměstnance nebo jeho prohlášení za mrtvého, </a:t>
            </a:r>
          </a:p>
          <a:p>
            <a:r>
              <a:rPr lang="cs-CZ" altLang="cs-CZ" sz="2000" dirty="0"/>
              <a:t>uplynutí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doby určité</a:t>
            </a:r>
            <a:r>
              <a:rPr lang="cs-CZ" altLang="cs-CZ" sz="2000" dirty="0"/>
              <a:t>, 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zákona </a:t>
            </a:r>
            <a:r>
              <a:rPr lang="cs-CZ" altLang="cs-CZ" sz="2000" dirty="0"/>
              <a:t>– § 74 – např. pravomocné odsouzení pro úmyslný TČ, zbavení svéprávnosti, atd., 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rozhodnutím služebního orgánu </a:t>
            </a:r>
            <a:r>
              <a:rPr lang="cs-CZ" altLang="cs-CZ" sz="2000" dirty="0"/>
              <a:t>– § 72, </a:t>
            </a:r>
          </a:p>
          <a:p>
            <a:r>
              <a:rPr lang="cs-CZ" altLang="cs-CZ" sz="2000" dirty="0"/>
              <a:t>na základě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žádosti</a:t>
            </a:r>
            <a:r>
              <a:rPr lang="cs-CZ" altLang="cs-CZ" sz="2000" dirty="0"/>
              <a:t> státního zaměstnance – § 73. </a:t>
            </a:r>
          </a:p>
          <a:p>
            <a:endParaRPr lang="cs-CZ" altLang="cs-CZ" sz="2000" dirty="0"/>
          </a:p>
          <a:p>
            <a:pPr algn="just"/>
            <a:r>
              <a:rPr lang="cs-CZ" altLang="cs-CZ" sz="2000" dirty="0"/>
              <a:t>rozhodnutí o skončení služebního poměru je </a:t>
            </a:r>
            <a:r>
              <a:rPr lang="cs-CZ" altLang="cs-CZ" sz="2000" b="1" i="1" dirty="0"/>
              <a:t>správním rozhodnutím</a:t>
            </a:r>
          </a:p>
          <a:p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2458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5EFC2E1-ED3A-469A-AA28-923BDE55DBE5}" type="slidenum">
              <a:rPr lang="cs-CZ" altLang="cs-CZ" smtClean="0"/>
              <a:pPr/>
              <a:t>22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7362" y="455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510384" y="1125539"/>
            <a:ext cx="8086635" cy="332558"/>
          </a:xfrm>
        </p:spPr>
        <p:txBody>
          <a:bodyPr/>
          <a:lstStyle/>
          <a:p>
            <a:pPr algn="ctr"/>
            <a:r>
              <a:rPr lang="cs-CZ" altLang="cs-CZ" sz="3200" dirty="0">
                <a:solidFill>
                  <a:srgbClr val="002060"/>
                </a:solidFill>
              </a:rPr>
              <a:t>Povinnosti státních zaměstnanců </a:t>
            </a:r>
            <a:r>
              <a:rPr lang="cs-CZ" altLang="cs-CZ" sz="2000" b="0" dirty="0">
                <a:solidFill>
                  <a:srgbClr val="002060"/>
                </a:solidFill>
              </a:rPr>
              <a:t>(§ 77)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900907" y="1571625"/>
            <a:ext cx="7772400" cy="4559300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Typické a hlavní:</a:t>
            </a:r>
          </a:p>
          <a:p>
            <a:r>
              <a:rPr lang="cs-CZ" altLang="cs-CZ" sz="2000" dirty="0"/>
              <a:t>Mlčenlivost</a:t>
            </a:r>
          </a:p>
          <a:p>
            <a:r>
              <a:rPr lang="cs-CZ" altLang="cs-CZ" sz="2000" dirty="0"/>
              <a:t>Nestrannost</a:t>
            </a:r>
          </a:p>
          <a:p>
            <a:r>
              <a:rPr lang="cs-CZ" altLang="cs-CZ" sz="2000" dirty="0"/>
              <a:t>Dodržování právních předpisů a služební kázně</a:t>
            </a:r>
          </a:p>
          <a:p>
            <a:r>
              <a:rPr lang="cs-CZ" altLang="cs-CZ" sz="2000" dirty="0"/>
              <a:t>Plnění úkolů osobně, řádně a včas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Zdržet se jednání, které by mohlo vést ke střetu veřejného zájmu se zájmy osobními</a:t>
            </a:r>
          </a:p>
          <a:p>
            <a:r>
              <a:rPr lang="cs-CZ" altLang="cs-CZ" sz="2000" dirty="0"/>
              <a:t>Nepřijímat dary nad 300 Kč (?!)</a:t>
            </a:r>
          </a:p>
          <a:p>
            <a:endParaRPr lang="cs-CZ" altLang="cs-CZ" sz="2000" dirty="0"/>
          </a:p>
          <a:p>
            <a:r>
              <a:rPr lang="cs-CZ" altLang="cs-CZ" sz="2000" dirty="0"/>
              <a:t>A další…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2662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A50D99D-1194-40C5-B7AF-5D6BC982C6A3}" type="slidenum">
              <a:rPr lang="cs-CZ" altLang="cs-CZ" smtClean="0"/>
              <a:pPr/>
              <a:t>23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3924" y="157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22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510384" y="1125540"/>
            <a:ext cx="8086635" cy="143088"/>
          </a:xfrm>
        </p:spPr>
        <p:txBody>
          <a:bodyPr/>
          <a:lstStyle/>
          <a:p>
            <a:pPr algn="ctr"/>
            <a:r>
              <a:rPr lang="cs-CZ" altLang="cs-CZ" sz="3200" dirty="0">
                <a:solidFill>
                  <a:srgbClr val="002060"/>
                </a:solidFill>
              </a:rPr>
              <a:t>Práva státních zaměstnanců </a:t>
            </a:r>
            <a:r>
              <a:rPr lang="cs-CZ" altLang="cs-CZ" sz="2000" b="0" dirty="0">
                <a:solidFill>
                  <a:srgbClr val="002060"/>
                </a:solidFill>
              </a:rPr>
              <a:t>(§ 79)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900907" y="1643063"/>
            <a:ext cx="7772400" cy="4487862"/>
          </a:xfrm>
        </p:spPr>
        <p:txBody>
          <a:bodyPr/>
          <a:lstStyle/>
          <a:p>
            <a:pPr algn="just"/>
            <a:r>
              <a:rPr lang="cs-CZ" altLang="cs-CZ" sz="2000" dirty="0"/>
              <a:t>vytvoření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podmínek</a:t>
            </a:r>
            <a:r>
              <a:rPr lang="cs-CZ" altLang="cs-CZ" sz="2000" dirty="0"/>
              <a:t> pro řádný výkon služby,</a:t>
            </a:r>
          </a:p>
          <a:p>
            <a:pPr algn="just"/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odmítnout vyřizovat služební úkoly za určitých  podmínek,</a:t>
            </a:r>
          </a:p>
          <a:p>
            <a:pPr algn="just"/>
            <a:r>
              <a:rPr lang="cs-CZ" alt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podat stížnost ve věcech výkonu služby </a:t>
            </a:r>
            <a:r>
              <a:rPr lang="cs-CZ" altLang="cs-CZ" sz="2000" dirty="0"/>
              <a:t>a služebních vztahů (§ 157) </a:t>
            </a:r>
          </a:p>
          <a:p>
            <a:pPr algn="just"/>
            <a:r>
              <a:rPr lang="cs-CZ" altLang="cs-CZ" sz="2000" dirty="0"/>
              <a:t>         A další 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2765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0DFE7BD-97C7-43C3-ABA3-BE90C3709D06}" type="slidenum">
              <a:rPr lang="cs-CZ" altLang="cs-CZ" smtClean="0"/>
              <a:pPr/>
              <a:t>24</a:t>
            </a:fld>
            <a:endParaRPr lang="cs-CZ" altLang="cs-CZ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8281" y="659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1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510384" y="1125540"/>
            <a:ext cx="8086635" cy="398461"/>
          </a:xfrm>
        </p:spPr>
        <p:txBody>
          <a:bodyPr/>
          <a:lstStyle/>
          <a:p>
            <a:pPr algn="ctr"/>
            <a:r>
              <a:rPr lang="cs-CZ" altLang="cs-CZ" sz="3200" dirty="0">
                <a:solidFill>
                  <a:srgbClr val="002060"/>
                </a:solidFill>
              </a:rPr>
              <a:t>Omezení práv státních zaměstnanců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nelze </a:t>
            </a: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funkce </a:t>
            </a:r>
            <a:r>
              <a:rPr lang="cs-CZ" altLang="cs-CZ" sz="2000" dirty="0"/>
              <a:t>v politické straně nebo politickém hnutí  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zápověď členství v řídícím nebo kontrolním orgánu obchodní korporace</a:t>
            </a:r>
          </a:p>
          <a:p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jiná výdělečná činnost </a:t>
            </a:r>
            <a:r>
              <a:rPr lang="cs-CZ" altLang="cs-CZ" sz="2000" dirty="0"/>
              <a:t>jen se souhlasem služebního orgánu (výjimky § 81 odst. 2) </a:t>
            </a:r>
          </a:p>
          <a:p>
            <a:r>
              <a:rPr lang="pt-BR" altLang="cs-CZ" sz="2000" dirty="0"/>
              <a:t>představený nemá právo na stávku</a:t>
            </a:r>
            <a:r>
              <a:rPr lang="cs-CZ" altLang="cs-CZ" sz="2000" dirty="0"/>
              <a:t>.</a:t>
            </a:r>
            <a:r>
              <a:rPr lang="pt-BR" altLang="cs-CZ" sz="2000" dirty="0"/>
              <a:t>  </a:t>
            </a:r>
          </a:p>
          <a:p>
            <a:r>
              <a:rPr lang="cs-CZ" altLang="cs-CZ" sz="2000" dirty="0"/>
              <a:t>zákaz konkurence. </a:t>
            </a:r>
          </a:p>
          <a:p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2867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8A4D0DA-FC14-4A3F-86F1-4AA64E1B2778}" type="slidenum">
              <a:rPr lang="cs-CZ" altLang="cs-CZ" smtClean="0"/>
              <a:pPr/>
              <a:t>25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6216" y="282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04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858044" y="1125539"/>
            <a:ext cx="7772400" cy="503237"/>
          </a:xfrm>
        </p:spPr>
        <p:txBody>
          <a:bodyPr/>
          <a:lstStyle/>
          <a:p>
            <a:pPr algn="ctr"/>
            <a:r>
              <a:rPr lang="cs-CZ" altLang="cs-CZ" sz="3200" dirty="0">
                <a:solidFill>
                  <a:srgbClr val="002060"/>
                </a:solidFill>
              </a:rPr>
              <a:t>Kárná odpovědnost </a:t>
            </a:r>
            <a:r>
              <a:rPr lang="cs-CZ" altLang="cs-CZ" sz="2000" dirty="0">
                <a:solidFill>
                  <a:srgbClr val="002060"/>
                </a:solidFill>
              </a:rPr>
              <a:t>- § 88 a n.</a:t>
            </a: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Kárné provinění </a:t>
            </a:r>
            <a:r>
              <a:rPr lang="cs-CZ" altLang="cs-CZ" sz="2000" dirty="0"/>
              <a:t>= zaviněné porušení služební kázně</a:t>
            </a:r>
          </a:p>
          <a:p>
            <a:r>
              <a:rPr lang="cs-CZ" altLang="cs-CZ" sz="2000" dirty="0">
                <a:solidFill>
                  <a:srgbClr val="7030A0"/>
                </a:solidFill>
              </a:rPr>
              <a:t>Služební kázeň </a:t>
            </a:r>
            <a:r>
              <a:rPr lang="cs-CZ" altLang="cs-CZ" sz="2000" dirty="0"/>
              <a:t>= řádné plnění povinností státního zaměstnance vyplývajících mu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právních předpisů</a:t>
            </a:r>
            <a:r>
              <a:rPr lang="cs-CZ" altLang="cs-CZ" sz="2000" dirty="0"/>
              <a:t>, které se vztahují ke službě v jím vykonávaném oboru služby, 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služebních předpisů a z příkazů</a:t>
            </a:r>
            <a:r>
              <a:rPr lang="cs-CZ" altLang="cs-CZ" sz="2000" dirty="0"/>
              <a:t>.</a:t>
            </a:r>
          </a:p>
          <a:p>
            <a:endParaRPr lang="cs-CZ" altLang="cs-CZ" sz="2000" dirty="0"/>
          </a:p>
          <a:p>
            <a:r>
              <a:rPr lang="cs-CZ" altLang="cs-CZ" sz="2000" dirty="0">
                <a:solidFill>
                  <a:srgbClr val="7030A0"/>
                </a:solidFill>
              </a:rPr>
              <a:t>Kárná opatření</a:t>
            </a:r>
          </a:p>
          <a:p>
            <a:pPr lvl="1"/>
            <a:r>
              <a:rPr lang="cs-CZ" altLang="cs-CZ" dirty="0"/>
              <a:t>písemná důtka,</a:t>
            </a:r>
          </a:p>
          <a:p>
            <a:pPr lvl="1"/>
            <a:r>
              <a:rPr lang="cs-CZ" altLang="cs-CZ" dirty="0"/>
              <a:t>snížení platu až o 15 % na dobu až 3 kalendářních měsíců,</a:t>
            </a:r>
          </a:p>
          <a:p>
            <a:pPr lvl="1"/>
            <a:r>
              <a:rPr lang="cs-CZ" altLang="cs-CZ" dirty="0"/>
              <a:t>odvolání z  místa představeného,</a:t>
            </a:r>
          </a:p>
          <a:p>
            <a:pPr lvl="1"/>
            <a:r>
              <a:rPr lang="cs-CZ" altLang="cs-CZ" dirty="0"/>
              <a:t>krajní = propuštění ze služeb. poměru.</a:t>
            </a:r>
          </a:p>
          <a:p>
            <a:pPr lvl="1"/>
            <a:endParaRPr lang="cs-CZ" altLang="cs-CZ" dirty="0"/>
          </a:p>
          <a:p>
            <a:pPr lvl="1"/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2970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F6018AA-BC31-467C-A4CA-4AC0A1F00982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3221" y="51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54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2060"/>
                </a:solidFill>
              </a:rPr>
              <a:t>Kárná pravomoc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3 členné komise – alespoň 1 magisterské vzdělání v oboru právo</a:t>
            </a:r>
          </a:p>
          <a:p>
            <a:endParaRPr lang="cs-CZ" altLang="cs-CZ" sz="2000" dirty="0"/>
          </a:p>
          <a:p>
            <a:r>
              <a:rPr lang="cs-CZ" altLang="cs-CZ" sz="2000" dirty="0"/>
              <a:t>Kárné komise prvního stupně </a:t>
            </a:r>
          </a:p>
          <a:p>
            <a:pPr lvl="1"/>
            <a:endParaRPr lang="cs-CZ" altLang="cs-CZ" dirty="0"/>
          </a:p>
          <a:p>
            <a:r>
              <a:rPr lang="cs-CZ" altLang="cs-CZ" sz="2000" dirty="0"/>
              <a:t>Kárná komise druhého stupně</a:t>
            </a:r>
          </a:p>
          <a:p>
            <a:pPr lvl="1"/>
            <a:r>
              <a:rPr lang="cs-CZ" altLang="cs-CZ" dirty="0"/>
              <a:t>odvolání</a:t>
            </a:r>
          </a:p>
          <a:p>
            <a:pPr lvl="1"/>
            <a:r>
              <a:rPr lang="cs-CZ" altLang="cs-CZ" dirty="0"/>
              <a:t>zřízena u MV.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3072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F2FAEE-83D2-484A-85C3-4592DEA44DBD}" type="slidenum">
              <a:rPr lang="cs-CZ" altLang="cs-CZ" sz="1200">
                <a:latin typeface="Trebuchet MS" panose="020B0603020202020204" pitchFamily="34" charset="0"/>
              </a:rPr>
              <a:pPr/>
              <a:t>27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7448" y="517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6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700926" y="781878"/>
            <a:ext cx="8086635" cy="530088"/>
          </a:xfrm>
        </p:spPr>
        <p:txBody>
          <a:bodyPr/>
          <a:lstStyle/>
          <a:p>
            <a:pPr algn="ctr"/>
            <a:r>
              <a:rPr lang="cs-CZ" altLang="cs-CZ" sz="2800" dirty="0">
                <a:solidFill>
                  <a:schemeClr val="tx1"/>
                </a:solidFill>
              </a:rPr>
              <a:t>Podmínky výkonu služby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8044" y="1550504"/>
            <a:ext cx="7772400" cy="4664559"/>
          </a:xfrm>
        </p:spPr>
        <p:txBody>
          <a:bodyPr/>
          <a:lstStyle/>
          <a:p>
            <a:pPr>
              <a:defRPr/>
            </a:pPr>
            <a:r>
              <a:rPr lang="cs-CZ" sz="2200" dirty="0"/>
              <a:t>Z velké částí vychází ze zákoníku práce </a:t>
            </a:r>
          </a:p>
          <a:p>
            <a:pPr marL="72000" indent="0">
              <a:buNone/>
              <a:defRPr/>
            </a:pPr>
            <a:r>
              <a:rPr lang="cs-CZ" sz="2200" dirty="0"/>
              <a:t>      </a:t>
            </a:r>
            <a:r>
              <a:rPr lang="cs-CZ" sz="1800" i="1" dirty="0"/>
              <a:t>(odkazuje se na použití ZP – přímé či obdobné )</a:t>
            </a:r>
          </a:p>
          <a:p>
            <a:pPr lvl="1">
              <a:defRPr/>
            </a:pPr>
            <a:r>
              <a:rPr lang="cs-CZ" sz="2400" dirty="0">
                <a:ea typeface="+mn-ea"/>
                <a:cs typeface="+mn-cs"/>
              </a:rPr>
              <a:t>rovné zacházení a zákaz diskriminace </a:t>
            </a:r>
          </a:p>
          <a:p>
            <a:pPr lvl="1">
              <a:defRPr/>
            </a:pPr>
            <a:r>
              <a:rPr lang="pl-PL" sz="2400" dirty="0">
                <a:ea typeface="+mn-ea"/>
                <a:cs typeface="+mn-cs"/>
              </a:rPr>
              <a:t>služební dobu a dobu odpočinku </a:t>
            </a:r>
          </a:p>
          <a:p>
            <a:pPr lvl="1">
              <a:defRPr/>
            </a:pPr>
            <a:r>
              <a:rPr lang="cs-CZ" sz="2400" dirty="0">
                <a:ea typeface="+mn-ea"/>
                <a:cs typeface="+mn-cs"/>
              </a:rPr>
              <a:t>služební volno </a:t>
            </a:r>
          </a:p>
          <a:p>
            <a:pPr lvl="1">
              <a:defRPr/>
            </a:pPr>
            <a:r>
              <a:rPr lang="cs-CZ" sz="2400" dirty="0">
                <a:ea typeface="+mn-ea"/>
                <a:cs typeface="+mn-cs"/>
              </a:rPr>
              <a:t>vzdělávání státních zaměstnanců </a:t>
            </a:r>
          </a:p>
          <a:p>
            <a:pPr lvl="1">
              <a:defRPr/>
            </a:pPr>
            <a:r>
              <a:rPr lang="cs-CZ" sz="2400" dirty="0">
                <a:ea typeface="+mn-ea"/>
                <a:cs typeface="+mn-cs"/>
              </a:rPr>
              <a:t>náhradu výdajů v souvislosti s výkonem služby </a:t>
            </a:r>
          </a:p>
          <a:p>
            <a:pPr lvl="1">
              <a:defRPr/>
            </a:pPr>
            <a:r>
              <a:rPr lang="cs-CZ" sz="2400" dirty="0">
                <a:ea typeface="+mn-ea"/>
                <a:cs typeface="+mn-cs"/>
              </a:rPr>
              <a:t>bezpečnost a ochranu zdraví při výkonu služby </a:t>
            </a:r>
          </a:p>
          <a:p>
            <a:pPr lvl="1">
              <a:defRPr/>
            </a:pPr>
            <a:r>
              <a:rPr lang="cs-CZ" sz="2400" dirty="0">
                <a:ea typeface="+mn-ea"/>
                <a:cs typeface="+mn-cs"/>
              </a:rPr>
              <a:t>podmínky pro výkon služby a zabezpečení státního zaměstnance </a:t>
            </a:r>
          </a:p>
          <a:p>
            <a:pPr lvl="1">
              <a:defRPr/>
            </a:pPr>
            <a:r>
              <a:rPr lang="cs-CZ" sz="2400" dirty="0">
                <a:ea typeface="+mn-ea"/>
                <a:cs typeface="+mn-cs"/>
              </a:rPr>
              <a:t>podmínky pro sladění rodinného a osobního života státních zaměstnanců s výkonem služby. 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3277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9D3F71B-9FA0-4282-A32E-6D7239C5CD3C}" type="slidenum">
              <a:rPr lang="cs-CZ" altLang="cs-CZ" smtClean="0"/>
              <a:pPr/>
              <a:t>28</a:t>
            </a:fld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925D031-1AD8-4D24-B834-5B26B5901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2132" y="10469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chemeClr val="tx1"/>
                </a:solidFill>
              </a:rPr>
              <a:t>Vzdělávání  úředníků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Prohlubování vzdělávání</a:t>
            </a:r>
          </a:p>
          <a:p>
            <a:pPr lvl="1"/>
            <a:r>
              <a:rPr lang="cs-CZ" altLang="cs-CZ" sz="2400" dirty="0"/>
              <a:t>vstupní vzdělávání, </a:t>
            </a:r>
          </a:p>
          <a:p>
            <a:pPr lvl="1"/>
            <a:r>
              <a:rPr lang="cs-CZ" altLang="cs-CZ" sz="2400" dirty="0"/>
              <a:t>průběžné vzdělávání, </a:t>
            </a:r>
          </a:p>
          <a:p>
            <a:pPr lvl="1"/>
            <a:r>
              <a:rPr lang="cs-CZ" altLang="cs-CZ" sz="2400" dirty="0"/>
              <a:t>vzdělávání představených a </a:t>
            </a:r>
          </a:p>
          <a:p>
            <a:pPr lvl="1"/>
            <a:r>
              <a:rPr lang="cs-CZ" altLang="cs-CZ" sz="2400" dirty="0"/>
              <a:t>jazykové vzdělávání.</a:t>
            </a:r>
          </a:p>
          <a:p>
            <a:endParaRPr lang="cs-CZ" altLang="cs-CZ" sz="2400" dirty="0"/>
          </a:p>
          <a:p>
            <a:r>
              <a:rPr lang="cs-CZ" altLang="cs-CZ" dirty="0"/>
              <a:t>Zvýšení vzdělávání. </a:t>
            </a:r>
          </a:p>
          <a:p>
            <a:r>
              <a:rPr lang="cs-CZ" altLang="cs-CZ" sz="2400" dirty="0"/>
              <a:t>6 dní služebního volna pro tyto účely ročně.</a:t>
            </a:r>
          </a:p>
          <a:p>
            <a:pPr lvl="1">
              <a:buFont typeface="Wingdings" pitchFamily="2" charset="2"/>
              <a:buNone/>
            </a:pPr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337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E625019-61BB-496C-9413-80CCD5B2316F}" type="slidenum">
              <a:rPr lang="cs-CZ" altLang="cs-CZ" smtClean="0"/>
              <a:pPr/>
              <a:t>29</a:t>
            </a:fld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B44946-5868-4397-9E11-725492E9E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8400" y="147727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2925" y="495300"/>
            <a:ext cx="8063470" cy="676276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2060"/>
                </a:solidFill>
              </a:rPr>
              <a:t>Pojem „veřejná služba“: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58900"/>
            <a:ext cx="8066301" cy="4473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Vykonávána konkrétními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fyzickými osobami</a:t>
            </a:r>
            <a:r>
              <a:rPr lang="cs-CZ" sz="2400" dirty="0"/>
              <a:t>, jež se stanou vykonavateli veřejné moci a služby.</a:t>
            </a:r>
          </a:p>
          <a:p>
            <a:pPr>
              <a:lnSpc>
                <a:spcPct val="100000"/>
              </a:lnSpc>
              <a:buNone/>
            </a:pPr>
            <a:r>
              <a:rPr lang="cs-CZ" sz="2400" dirty="0"/>
              <a:t>          =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specifické postavení </a:t>
            </a:r>
            <a:r>
              <a:rPr lang="cs-CZ" sz="2400" dirty="0"/>
              <a:t>vůči adresátům svého  		působení.</a:t>
            </a:r>
          </a:p>
          <a:p>
            <a:pPr>
              <a:lnSpc>
                <a:spcPct val="100000"/>
              </a:lnSpc>
              <a:buNone/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Vázáni principem zákonnosti</a:t>
            </a:r>
            <a:r>
              <a:rPr lang="cs-CZ" sz="2400" dirty="0"/>
              <a:t>, a dalšími principy, resp. zásadami.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Jsou 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reprezentanty veřejné moci</a:t>
            </a:r>
            <a:r>
              <a:rPr lang="cs-CZ" sz="2400" dirty="0"/>
              <a:t>, a jednají ve </a:t>
            </a:r>
            <a:r>
              <a:rPr lang="cs-CZ" sz="2400" i="1" dirty="0"/>
              <a:t>veřejném</a:t>
            </a:r>
            <a:r>
              <a:rPr lang="cs-CZ" sz="2400" dirty="0"/>
              <a:t> (nikoliv vlastním, resp. soukromém)  </a:t>
            </a:r>
            <a:r>
              <a:rPr lang="cs-CZ" sz="2400" i="1" dirty="0"/>
              <a:t>zájmu</a:t>
            </a:r>
            <a:r>
              <a:rPr lang="cs-CZ" sz="2400" dirty="0"/>
              <a:t>. 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Tím založeny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zvýšené nároky </a:t>
            </a:r>
            <a:r>
              <a:rPr lang="cs-CZ" sz="2400" dirty="0"/>
              <a:t>na jejich činnost, a také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specifický režim, kontrola, odpovědnost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2205" y="350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chemeClr val="tx1"/>
                </a:solidFill>
              </a:rPr>
              <a:t>Odměňování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404730"/>
            <a:ext cx="8066301" cy="4427270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platové třídy a platové tarify</a:t>
            </a:r>
          </a:p>
          <a:p>
            <a:pPr>
              <a:defRPr/>
            </a:pPr>
            <a:r>
              <a:rPr lang="cs-CZ" sz="2400" dirty="0">
                <a:cs typeface="Calibri" panose="020F0502020204030204" pitchFamily="34" charset="0"/>
              </a:rPr>
              <a:t>zvláštní úprava: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2400" dirty="0">
                <a:ea typeface="+mn-ea"/>
                <a:cs typeface="Calibri" panose="020F0502020204030204" pitchFamily="34" charset="0"/>
              </a:rPr>
              <a:t>- pro příplatek za vedení, za službu přesčas,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2400" dirty="0">
                <a:ea typeface="+mn-ea"/>
                <a:cs typeface="Calibri" panose="020F0502020204030204" pitchFamily="34" charset="0"/>
              </a:rPr>
              <a:t>- zvláštní příplatek, osobní příplatek, 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2400" dirty="0">
                <a:ea typeface="+mn-ea"/>
                <a:cs typeface="Calibri" panose="020F0502020204030204" pitchFamily="34" charset="0"/>
              </a:rPr>
              <a:t>- odměny, 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2400" dirty="0">
                <a:ea typeface="+mn-ea"/>
                <a:cs typeface="Calibri" panose="020F0502020204030204" pitchFamily="34" charset="0"/>
              </a:rPr>
              <a:t>- odměny za služební pohotovost.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3482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93CFCA3-3204-4570-A78C-5D8C6748A106}" type="slidenum">
              <a:rPr lang="cs-CZ" altLang="cs-CZ" smtClean="0"/>
              <a:pPr/>
              <a:t>30</a:t>
            </a:fld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CBF147C-533D-4CF7-AC29-461F68615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6965" y="12843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94" y="719999"/>
            <a:ext cx="8066301" cy="1175061"/>
          </a:xfrm>
        </p:spPr>
        <p:txBody>
          <a:bodyPr/>
          <a:lstStyle/>
          <a:p>
            <a:pPr algn="ctr"/>
            <a:r>
              <a:rPr lang="cs-CZ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Postavení úředníků územních samosprávných celků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  	</a:t>
            </a:r>
            <a:r>
              <a:rPr lang="cs-CZ" sz="2400" dirty="0">
                <a:solidFill>
                  <a:schemeClr val="tx1"/>
                </a:solidFill>
              </a:rPr>
              <a:t>zákon č. 312/2002 Sb., v platném znění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cs-CZ" sz="2000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000" dirty="0"/>
              <a:t>Zákon upravuje </a:t>
            </a:r>
            <a:r>
              <a:rPr lang="cs-CZ" sz="2000" i="1" dirty="0">
                <a:solidFill>
                  <a:srgbClr val="0070C0"/>
                </a:solidFill>
              </a:rPr>
              <a:t>pracovní poměr </a:t>
            </a:r>
            <a:r>
              <a:rPr lang="cs-CZ" sz="2000" dirty="0"/>
              <a:t>a </a:t>
            </a:r>
            <a:r>
              <a:rPr lang="cs-CZ" sz="2000" i="1" dirty="0">
                <a:solidFill>
                  <a:srgbClr val="0070C0"/>
                </a:solidFill>
              </a:rPr>
              <a:t>vzdělávání</a:t>
            </a:r>
            <a:r>
              <a:rPr lang="cs-CZ" sz="2000" dirty="0"/>
              <a:t> těchto úředníků, kteří jsou v pracovním poměru ke „</a:t>
            </a:r>
            <a:r>
              <a:rPr lang="cs-CZ" sz="2000" dirty="0" err="1"/>
              <a:t>svému“</a:t>
            </a:r>
            <a:r>
              <a:rPr lang="cs-CZ" sz="2000" i="1" dirty="0" err="1"/>
              <a:t>zákoník</a:t>
            </a:r>
            <a:r>
              <a:rPr lang="cs-CZ" sz="2000" i="1" dirty="0"/>
              <a:t> práce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sz="2000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000" dirty="0"/>
              <a:t>Úředníci jsou tedy zaměstnanci ÚSC.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000" dirty="0"/>
              <a:t>územnímu samosprávnému celku (ÚSC) . </a:t>
            </a:r>
            <a:r>
              <a:rPr lang="cs-CZ" sz="2000" i="1" dirty="0"/>
              <a:t>Podpůrně</a:t>
            </a:r>
            <a:r>
              <a:rPr lang="cs-CZ" sz="2000" dirty="0"/>
              <a:t> se uplatňuje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cs-CZ" sz="2000" dirty="0"/>
              <a:t>Úředníkem se rozumí zaměstnanec ÚSC podílející se </a:t>
            </a:r>
            <a:r>
              <a:rPr lang="cs-CZ" sz="2000" i="1" dirty="0">
                <a:solidFill>
                  <a:srgbClr val="0070C0"/>
                </a:solidFill>
              </a:rPr>
              <a:t>na výkonu správních činností</a:t>
            </a:r>
            <a:r>
              <a:rPr lang="cs-CZ" sz="2000" dirty="0"/>
              <a:t> zařazený do obecního úřadu. 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/>
              <a:t> 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/>
              <a:t> 	Na ÚSC působí tedy také další zaměstnanci, na které se zákon   	č. 312/2002 Sb. nevztahuje.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07B296D-74EC-4432-873E-41C6C18BB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5184" y="1590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99"/>
    </mc:Choice>
    <mc:Fallback xmlns="">
      <p:transition spd="slow" advTm="69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803A0C-9444-44B8-9030-65266C24A9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863CC7-41B0-4BA5-85CE-0A6BC114A7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E28AA2-2E52-489E-8D80-B89B6E47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Postavení úředníků územních samosprávných celků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  	</a:t>
            </a:r>
            <a:r>
              <a:rPr lang="cs-CZ" sz="2400" dirty="0">
                <a:solidFill>
                  <a:schemeClr val="tx1"/>
                </a:solidFill>
              </a:rPr>
              <a:t>zákon č. 312/2002 Sb., v platném znění</a:t>
            </a: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F65C4D-1D88-4029-89CF-96069092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buFontTx/>
              <a:buChar char="-"/>
            </a:pPr>
            <a:endParaRPr lang="cs-CZ" sz="2000" i="1" dirty="0">
              <a:solidFill>
                <a:srgbClr val="0070C0"/>
              </a:solidFill>
            </a:endParaRP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cs-CZ" sz="2000" i="1" dirty="0">
                <a:solidFill>
                  <a:srgbClr val="0070C0"/>
                </a:solidFill>
              </a:rPr>
              <a:t>Úředníkem se může stát fyzická osoba</a:t>
            </a:r>
            <a:r>
              <a:rPr lang="cs-CZ" sz="2000" dirty="0"/>
              <a:t>, která je státním občanem České republiky, popřípadě fyzická osoba, která je cizím státním občanem a má v České republice trvalý pobyt, dosáhla věku 18 let, je způsobilá k právním úkonům, je bezúhonná, ovládá jednací jazyk a splňuje další předpoklady pro výkon správních činností stanovené zvláštním právním předpisem.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endParaRPr lang="cs-CZ" sz="2000" dirty="0"/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cs-CZ" sz="2000" dirty="0"/>
              <a:t>Zákon stanoví </a:t>
            </a:r>
            <a:r>
              <a:rPr lang="cs-CZ" sz="2000" b="1" i="1" dirty="0">
                <a:solidFill>
                  <a:srgbClr val="7030A0"/>
                </a:solidFill>
              </a:rPr>
              <a:t>„klasické“ povinnosti </a:t>
            </a:r>
            <a:r>
              <a:rPr lang="cs-CZ" sz="2000" dirty="0"/>
              <a:t>úředníka, dále </a:t>
            </a:r>
            <a:r>
              <a:rPr lang="cs-CZ" sz="2000" i="1" dirty="0">
                <a:solidFill>
                  <a:srgbClr val="7030A0"/>
                </a:solidFill>
              </a:rPr>
              <a:t>zkoušku odborné způsobilosti</a:t>
            </a:r>
            <a:r>
              <a:rPr lang="cs-CZ" sz="2000" dirty="0"/>
              <a:t>, a vstupní a průběžné </a:t>
            </a:r>
            <a:r>
              <a:rPr lang="cs-CZ" sz="2000" i="1" dirty="0">
                <a:solidFill>
                  <a:srgbClr val="7030A0"/>
                </a:solidFill>
              </a:rPr>
              <a:t>vzdělávání </a:t>
            </a:r>
            <a:r>
              <a:rPr lang="cs-CZ" sz="2000" dirty="0"/>
              <a:t>(v podstatě celoživotní, poskytované akreditovanými institucemi, v akreditovaných  programech.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sz="2000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000" dirty="0"/>
              <a:t>Úloha ministerstva vnitra.</a:t>
            </a:r>
          </a:p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A32ABE5-D08E-4FF3-9102-58E96CF0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008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66"/>
    </mc:Choice>
    <mc:Fallback>
      <p:transition spd="slow" advTm="65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469107" y="476250"/>
            <a:ext cx="8229600" cy="1344387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2800" dirty="0">
                <a:solidFill>
                  <a:srgbClr val="002060"/>
                </a:solidFill>
              </a:rPr>
              <a:t>Exkurz 1: 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2400" dirty="0">
                <a:solidFill>
                  <a:srgbClr val="002060"/>
                </a:solidFill>
              </a:rPr>
              <a:t>Základ právního rámce </a:t>
            </a:r>
            <a:r>
              <a:rPr lang="cs-CZ" sz="2400" b="1" i="1" dirty="0">
                <a:solidFill>
                  <a:srgbClr val="0070C0"/>
                </a:solidFill>
              </a:rPr>
              <a:t>úpravy povinností úředníků</a:t>
            </a:r>
            <a:r>
              <a:rPr lang="cs-CZ" sz="2400" b="1" i="1" dirty="0">
                <a:solidFill>
                  <a:srgbClr val="002060"/>
                </a:solidFill>
              </a:rPr>
              <a:t>: </a:t>
            </a:r>
            <a:br>
              <a:rPr lang="cs-CZ" sz="2400" dirty="0">
                <a:solidFill>
                  <a:srgbClr val="002060"/>
                </a:solidFill>
              </a:rPr>
            </a:b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384" y="1600201"/>
            <a:ext cx="8082321" cy="4952999"/>
          </a:xfrm>
        </p:spPr>
        <p:txBody>
          <a:bodyPr rtlCol="0">
            <a:normAutofit fontScale="47500" lnSpcReduction="20000"/>
          </a:bodyPr>
          <a:lstStyle/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státní úředníky</a:t>
            </a:r>
            <a:r>
              <a:rPr lang="cs-CZ" sz="3600" dirty="0"/>
              <a:t>: zákon č. 234/2014 Sb., </a:t>
            </a:r>
            <a:r>
              <a:rPr lang="cs-CZ" sz="3600" i="1" dirty="0"/>
              <a:t>o státní službě</a:t>
            </a:r>
            <a:r>
              <a:rPr lang="cs-CZ" sz="3600" dirty="0"/>
              <a:t> (§ 77) </a:t>
            </a:r>
          </a:p>
          <a:p>
            <a:pPr marL="82296" indent="0" fontAlgn="auto">
              <a:spcAft>
                <a:spcPts val="0"/>
              </a:spcAft>
              <a:buNone/>
              <a:defRPr/>
            </a:pPr>
            <a:r>
              <a:rPr lang="cs-CZ" sz="3600" dirty="0"/>
              <a:t>   </a:t>
            </a:r>
          </a:p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úředníky obcí a krajů </a:t>
            </a:r>
            <a:r>
              <a:rPr lang="cs-CZ" sz="3600" b="1" i="1" dirty="0"/>
              <a:t>(ÚSC)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3600" b="1" i="1" dirty="0"/>
              <a:t>        -   </a:t>
            </a:r>
            <a:r>
              <a:rPr lang="cs-CZ" sz="3600" dirty="0"/>
              <a:t>zákon č. 312/2002 Sb., </a:t>
            </a:r>
            <a:r>
              <a:rPr lang="cs-CZ" sz="3600" i="1" dirty="0"/>
              <a:t>o úřednících územních     	samosprávných celků </a:t>
            </a:r>
            <a:r>
              <a:rPr lang="cs-CZ" sz="3600" dirty="0"/>
              <a:t>(§ 16),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3600" b="1" i="1" dirty="0"/>
          </a:p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b="1" dirty="0"/>
              <a:t>zákoník práce </a:t>
            </a:r>
            <a:r>
              <a:rPr lang="cs-CZ" sz="3600" dirty="0"/>
              <a:t>(obecně podpůrná působnost ve vztahu ke shora uvedeným úpravám povinností úředníků, a mimo tento rámec zejména § 303 - povinnosti a omezení pro stanovený okruh zaměstnanců a vedoucích zaměstnanců).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36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3600" dirty="0"/>
              <a:t>Významná také: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3600" dirty="0"/>
              <a:t>úprava </a:t>
            </a:r>
            <a:r>
              <a:rPr lang="cs-CZ" sz="3600" b="1" i="1" dirty="0"/>
              <a:t>povinností volených zastupitelů</a:t>
            </a:r>
            <a:r>
              <a:rPr lang="cs-CZ" sz="3600" dirty="0"/>
              <a:t>, a také znění jejich </a:t>
            </a:r>
            <a:r>
              <a:rPr lang="cs-CZ" sz="3600" b="1" i="1" dirty="0"/>
              <a:t>slibu</a:t>
            </a:r>
            <a:r>
              <a:rPr lang="cs-CZ" sz="3600" b="1" dirty="0"/>
              <a:t> </a:t>
            </a:r>
            <a:r>
              <a:rPr lang="cs-CZ" sz="3600" dirty="0"/>
              <a:t>(srov. zákon o obcích, zákon o krajích. </a:t>
            </a:r>
          </a:p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3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D9C192-09D6-446C-9BED-BA9C06CC9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7299" y="47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6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18"/>
    </mc:Choice>
    <mc:Fallback>
      <p:transition spd="slow" advTm="9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653809" y="485284"/>
            <a:ext cx="8086635" cy="83127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2400" dirty="0">
                <a:solidFill>
                  <a:schemeClr val="tx1"/>
                </a:solidFill>
              </a:rPr>
              <a:t>Exkurz:</a:t>
            </a:r>
            <a:br>
              <a:rPr lang="cs-CZ" sz="2400" dirty="0">
                <a:solidFill>
                  <a:srgbClr val="0070C0"/>
                </a:solidFill>
              </a:rPr>
            </a:br>
            <a:r>
              <a:rPr lang="cs-CZ" sz="2400" dirty="0">
                <a:solidFill>
                  <a:srgbClr val="0070C0"/>
                </a:solidFill>
              </a:rPr>
              <a:t>Související předpisy: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2004" y="1413165"/>
            <a:ext cx="8082321" cy="5835774"/>
          </a:xfrm>
        </p:spPr>
        <p:txBody>
          <a:bodyPr rtlCol="0">
            <a:normAutofit fontScale="5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3600" b="1" dirty="0"/>
              <a:t>Podporováno</a:t>
            </a:r>
            <a:r>
              <a:rPr lang="cs-CZ" sz="3600" dirty="0"/>
              <a:t> dalšími zákony upravujícími činnost veřejné správy: </a:t>
            </a:r>
          </a:p>
          <a:p>
            <a:pPr marL="365760" indent="-283464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dirty="0"/>
              <a:t> zákon o finanční kontrole </a:t>
            </a:r>
          </a:p>
          <a:p>
            <a:pPr marL="365760" indent="-283464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dirty="0"/>
              <a:t>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o střetu zájmů</a:t>
            </a:r>
          </a:p>
          <a:p>
            <a:pPr marL="365760" indent="-283464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dirty="0"/>
              <a:t>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o svobodném přístupu k informacím </a:t>
            </a:r>
          </a:p>
          <a:p>
            <a:pPr marL="365760" indent="-283464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dirty="0"/>
              <a:t> úprava ochrany osobních údajů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GDPR </a:t>
            </a:r>
            <a:r>
              <a:rPr lang="cs-CZ" sz="3600" dirty="0"/>
              <a:t>a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zákoně o zpracování osobních údajů</a:t>
            </a:r>
            <a:r>
              <a:rPr lang="cs-CZ" sz="3600" dirty="0"/>
              <a:t>,  </a:t>
            </a:r>
          </a:p>
          <a:p>
            <a:pPr marL="365760" indent="-283464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dirty="0"/>
              <a:t>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o Veřejném ochránci práv,…, </a:t>
            </a:r>
          </a:p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600" dirty="0"/>
              <a:t> ale také </a:t>
            </a:r>
            <a:r>
              <a:rPr lang="cs-CZ" sz="3600" b="1" dirty="0"/>
              <a:t>sankcionováno v 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trestním zákoníku  - </a:t>
            </a:r>
            <a:r>
              <a:rPr lang="cs-CZ" sz="3600" dirty="0"/>
              <a:t>„Trestné činy úředních osob“ :  § 329 – 334.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3600" dirty="0"/>
              <a:t>     +   Obecně platí pro výkon veřejné správy: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3600" b="1" i="1" dirty="0"/>
              <a:t>základní zásady činnosti správních orgánů  </a:t>
            </a:r>
            <a:r>
              <a:rPr lang="cs-CZ" sz="3600" dirty="0"/>
              <a:t>ve správním řádu, zejm. § 2, 4, 7. </a:t>
            </a:r>
          </a:p>
          <a:p>
            <a:pPr marL="365760" indent="-283464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9255" y="803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87652"/>
      </p:ext>
    </p:extLst>
  </p:cSld>
  <p:clrMapOvr>
    <a:masterClrMapping/>
  </p:clrMapOvr>
  <p:transition spd="med" advTm="6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2800" dirty="0">
                <a:solidFill>
                  <a:schemeClr val="tx1"/>
                </a:solidFill>
              </a:rPr>
              <a:t>V ČR - Etický kodex  zaměstnanců ve veřejné správě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etický kodex úředníků veřejné správy </a:t>
            </a:r>
            <a:r>
              <a:rPr lang="cs-CZ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poprvé</a:t>
            </a:r>
            <a:r>
              <a:rPr lang="cs-CZ" dirty="0"/>
              <a:t> přijat usnesením vlády č. 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270/2001.</a:t>
            </a:r>
            <a:r>
              <a:rPr lang="cs-CZ" dirty="0"/>
              <a:t> 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Nyní platný: schválen </a:t>
            </a:r>
            <a:r>
              <a:rPr lang="cs-CZ" b="1" dirty="0"/>
              <a:t>usnesením vlády  ČR č. 331 </a:t>
            </a:r>
            <a:r>
              <a:rPr lang="cs-CZ" dirty="0"/>
              <a:t>z 9.5.2012.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cs-CZ" dirty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státní zaměstnance: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600" b="1" dirty="0"/>
              <a:t>Služební předpis</a:t>
            </a:r>
            <a:r>
              <a:rPr lang="cs-CZ" sz="2600" dirty="0"/>
              <a:t> náměstka ministra vnitra pro státní službu č. 13 ze dne 14. prosince 2015, kterým se stanoví </a:t>
            </a:r>
            <a:r>
              <a:rPr lang="cs-CZ" sz="2600" b="1" dirty="0"/>
              <a:t>pravidla etiky státních zaměstnanců.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b="1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6260" y="1126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97357"/>
      </p:ext>
    </p:extLst>
  </p:cSld>
  <p:clrMapOvr>
    <a:masterClrMapping/>
  </p:clrMapOvr>
  <p:transition advTm="503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0544" y="207818"/>
            <a:ext cx="8229600" cy="1555895"/>
          </a:xfrm>
        </p:spPr>
        <p:txBody>
          <a:bodyPr>
            <a:normAutofit fontScale="90000"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br>
              <a:rPr lang="cs-CZ" b="1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cs-CZ" sz="3100" b="0" dirty="0">
                <a:solidFill>
                  <a:schemeClr val="tx1"/>
                </a:solidFill>
              </a:rPr>
              <a:t>Ale také: </a:t>
            </a:r>
            <a:r>
              <a:rPr lang="cs-CZ" sz="31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Principy dobré správy </a:t>
            </a:r>
            <a:r>
              <a:rPr lang="cs-CZ" sz="3100" b="1" dirty="0">
                <a:solidFill>
                  <a:srgbClr val="7030A0"/>
                </a:solidFill>
              </a:rPr>
              <a:t>(dle Veřejného ochránce práv) - </a:t>
            </a:r>
            <a:r>
              <a:rPr lang="cs-CZ" sz="3100" b="1" dirty="0" err="1">
                <a:solidFill>
                  <a:srgbClr val="7030A0"/>
                </a:solidFill>
              </a:rPr>
              <a:t>tzv</a:t>
            </a:r>
            <a:r>
              <a:rPr lang="cs-CZ" sz="3100" b="1" dirty="0">
                <a:solidFill>
                  <a:srgbClr val="7030A0"/>
                </a:solidFill>
              </a:rPr>
              <a:t> „desatero“ </a:t>
            </a:r>
            <a:r>
              <a:rPr lang="cs-CZ" sz="3100" b="0" dirty="0">
                <a:solidFill>
                  <a:srgbClr val="7030A0"/>
                </a:solidFill>
              </a:rPr>
              <a:t>(z roku 2006):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idx="1"/>
          </p:nvPr>
        </p:nvSpPr>
        <p:spPr>
          <a:xfrm>
            <a:off x="457994" y="1989139"/>
            <a:ext cx="8229600" cy="4868861"/>
          </a:xfrm>
        </p:spPr>
        <p:txBody>
          <a:bodyPr rtlCol="0">
            <a:normAutofit/>
          </a:bodyPr>
          <a:lstStyle/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cs-CZ" sz="2000" dirty="0"/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dodržování právního řádu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nestrannost,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včasnost,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předvídatelnost,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přesvědčivost,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přiměřenost,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součinnost,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odpovědnost,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otevřenost  a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vstřícnost. </a:t>
            </a:r>
            <a:br>
              <a:rPr lang="cs-CZ" sz="2400" dirty="0"/>
            </a:br>
            <a:endParaRPr lang="cs-CZ" sz="2400" dirty="0"/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4411" y="207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61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429492"/>
            <a:ext cx="8086635" cy="1219696"/>
          </a:xfrm>
        </p:spPr>
        <p:txBody>
          <a:bodyPr/>
          <a:lstStyle/>
          <a:p>
            <a:pPr algn="ctr">
              <a:defRPr/>
            </a:pPr>
            <a:r>
              <a:rPr lang="cs-CZ" sz="2800" b="1" dirty="0">
                <a:solidFill>
                  <a:srgbClr val="002060"/>
                </a:solidFill>
              </a:rPr>
              <a:t>Exkurz 2: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Problematika střetu zájmů</a:t>
            </a:r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cs-CZ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400" dirty="0">
                <a:solidFill>
                  <a:srgbClr val="002060"/>
                </a:solidFill>
              </a:rPr>
              <a:t>     </a:t>
            </a: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(= </a:t>
            </a:r>
            <a:r>
              <a:rPr lang="cs-CZ" sz="2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střetu zájmu veřejného a zájmů soukromých</a:t>
            </a: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384" y="1787978"/>
            <a:ext cx="8082321" cy="4862203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400" b="1" i="1" dirty="0">
                <a:solidFill>
                  <a:srgbClr val="002060"/>
                </a:solidFill>
              </a:rPr>
              <a:t>Zákon</a:t>
            </a:r>
            <a:r>
              <a:rPr lang="cs-CZ" sz="2400" b="1" dirty="0">
                <a:solidFill>
                  <a:srgbClr val="002060"/>
                </a:solidFill>
              </a:rPr>
              <a:t> č. 159/2006 Sb., </a:t>
            </a:r>
            <a:r>
              <a:rPr lang="cs-CZ" sz="2400" b="1" i="1" dirty="0">
                <a:solidFill>
                  <a:srgbClr val="002060"/>
                </a:solidFill>
              </a:rPr>
              <a:t>o střetu zájmů </a:t>
            </a:r>
            <a:r>
              <a:rPr lang="cs-CZ" sz="2400" dirty="0"/>
              <a:t>(slouží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ochraně veřejného zájmu </a:t>
            </a:r>
            <a:r>
              <a:rPr lang="cs-CZ" sz="2400" dirty="0"/>
              <a:t>formou umožnění veřejné kontroly určitých informací o veřejných funkcionářích), účinný od 1. 1. 2007,</a:t>
            </a:r>
          </a:p>
          <a:p>
            <a:pPr>
              <a:lnSpc>
                <a:spcPct val="100000"/>
              </a:lnSpc>
              <a:defRPr/>
            </a:pPr>
            <a:r>
              <a:rPr lang="cs-CZ" sz="2400" dirty="0"/>
              <a:t>moderační novela v r. 2008…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  <a:defRPr/>
            </a:pPr>
            <a:endParaRPr lang="cs-CZ" sz="2400" dirty="0"/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  <a:defRPr/>
            </a:pPr>
            <a:r>
              <a:rPr lang="cs-CZ" sz="2400" dirty="0"/>
              <a:t>Reflektují i </a:t>
            </a:r>
            <a:r>
              <a:rPr lang="cs-C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právní předpisy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400" dirty="0"/>
              <a:t>zejména v úpravě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  <a:defRPr/>
            </a:pP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podjatosti, resp. vyloučení</a:t>
            </a:r>
            <a:r>
              <a:rPr lang="cs-CZ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/>
              <a:t>osob:</a:t>
            </a:r>
          </a:p>
          <a:p>
            <a:pPr>
              <a:lnSpc>
                <a:spcPct val="100000"/>
              </a:lnSpc>
              <a:defRPr/>
            </a:pPr>
            <a:r>
              <a:rPr lang="cs-CZ" sz="2400" dirty="0"/>
              <a:t>ve správním řízení a dalších procesních postupech,</a:t>
            </a:r>
          </a:p>
          <a:p>
            <a:pPr>
              <a:lnSpc>
                <a:spcPct val="100000"/>
              </a:lnSpc>
              <a:defRPr/>
            </a:pPr>
            <a:r>
              <a:rPr lang="cs-CZ" sz="2400" dirty="0"/>
              <a:t>při jednání orgánů obce, kraje,</a:t>
            </a:r>
          </a:p>
          <a:p>
            <a:pPr>
              <a:lnSpc>
                <a:spcPct val="100000"/>
              </a:lnSpc>
              <a:defRPr/>
            </a:pPr>
            <a:r>
              <a:rPr lang="cs-CZ" sz="2400" dirty="0"/>
              <a:t>při výběrových řízeních, veřejných zakázkách…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5946" y="124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952" y="865416"/>
            <a:ext cx="7951067" cy="400049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Zákon č. 159/2006 Sb., o střetu zájmů:</a:t>
            </a:r>
            <a:br>
              <a:rPr lang="cs-CZ" sz="2800" b="1" dirty="0"/>
            </a:br>
            <a:br>
              <a:rPr lang="cs-CZ" sz="2800" b="1" dirty="0"/>
            </a:b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554" y="1510145"/>
            <a:ext cx="7763666" cy="43761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vymezuje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pojem „veřejný funkcionář“,</a:t>
            </a:r>
          </a:p>
          <a:p>
            <a:pPr>
              <a:lnSpc>
                <a:spcPct val="100000"/>
              </a:lnSpc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</a:pPr>
            <a:r>
              <a:rPr lang="cs-CZ" sz="2000" dirty="0"/>
              <a:t>Stanoví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povinnosti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/>
              <a:t>– obecně -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nesmí ohrozit veřejný zájem </a:t>
            </a:r>
            <a:r>
              <a:rPr lang="cs-CZ" sz="2000" dirty="0"/>
              <a:t>stanoveným způsobem a v určitých případech (srov. § 3).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 algn="just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oznamovací povinnost </a:t>
            </a:r>
            <a:r>
              <a:rPr lang="cs-CZ" sz="2000" dirty="0"/>
              <a:t>o osobním zájmu, o podnikatelských činnostech, o nabytém majetku, darech a závazcích. </a:t>
            </a:r>
          </a:p>
          <a:p>
            <a:pPr algn="just">
              <a:lnSpc>
                <a:spcPct val="100000"/>
              </a:lnSpc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omezení některých činností </a:t>
            </a:r>
            <a:r>
              <a:rPr lang="cs-CZ" sz="2000" dirty="0"/>
              <a:t>(podnikatelská, výkon funkcí v řídících a kontrolních orgánech společností,  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/>
              <a:t>         + 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neslučitelnost funkcí.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Předmětem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častých novelizací </a:t>
            </a:r>
            <a:r>
              <a:rPr lang="cs-CZ" sz="2000" dirty="0"/>
              <a:t>(srov. např.  § 4a, 4b a 4c novely č. 14/2016 Sb.)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0271" y="1265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205947"/>
            <a:ext cx="8086635" cy="1138925"/>
          </a:xfrm>
        </p:spPr>
        <p:txBody>
          <a:bodyPr/>
          <a:lstStyle/>
          <a:p>
            <a:r>
              <a:rPr lang="cs-CZ" sz="2400" dirty="0">
                <a:solidFill>
                  <a:schemeClr val="tx1"/>
                </a:solidFill>
              </a:rPr>
              <a:t>Základní prameny ke studiu: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384" y="1404258"/>
            <a:ext cx="8082321" cy="4728256"/>
          </a:xfrm>
        </p:spPr>
        <p:txBody>
          <a:bodyPr/>
          <a:lstStyle/>
          <a:p>
            <a:pPr algn="just"/>
            <a:r>
              <a:rPr lang="cs-CZ" sz="2000" dirty="0"/>
              <a:t>Hendrych, D., a kol.: Správní právo. Obecná část. 9. vydání. Praha: </a:t>
            </a:r>
            <a:r>
              <a:rPr lang="cs-CZ" sz="2000" dirty="0" err="1"/>
              <a:t>C.H.Beck</a:t>
            </a:r>
            <a:r>
              <a:rPr lang="cs-CZ" sz="2000" dirty="0"/>
              <a:t>, 2016, s. 331 – 357. </a:t>
            </a:r>
          </a:p>
          <a:p>
            <a:pPr algn="just"/>
            <a:r>
              <a:rPr lang="cs-CZ" sz="2000" dirty="0"/>
              <a:t>Kopecký, M.: Správní právo, obecná část. Praha: </a:t>
            </a:r>
            <a:r>
              <a:rPr lang="cs-CZ" sz="2000" dirty="0" err="1"/>
              <a:t>Wolters</a:t>
            </a:r>
            <a:r>
              <a:rPr lang="cs-CZ" sz="2000" dirty="0"/>
              <a:t> </a:t>
            </a:r>
            <a:r>
              <a:rPr lang="cs-CZ" sz="2000" dirty="0" err="1"/>
              <a:t>Kluwer</a:t>
            </a:r>
            <a:r>
              <a:rPr lang="cs-CZ" sz="2000" dirty="0"/>
              <a:t>, 2019, s. 125 – 145. </a:t>
            </a:r>
          </a:p>
          <a:p>
            <a:pPr algn="just"/>
            <a:endParaRPr lang="cs-CZ" sz="2000" dirty="0"/>
          </a:p>
          <a:p>
            <a:pPr algn="just"/>
            <a:r>
              <a:rPr lang="cs-CZ" sz="1800" dirty="0"/>
              <a:t>Skulová, S. a kol. Základy správní vědy. Brno: MU, 2014, s. 121 – 142.</a:t>
            </a:r>
          </a:p>
          <a:p>
            <a:pPr algn="just"/>
            <a:r>
              <a:rPr lang="cs-CZ" sz="1800" dirty="0"/>
              <a:t>Hendrych, D. Správní věda, 4. vydání, </a:t>
            </a:r>
            <a:r>
              <a:rPr lang="cs-CZ" sz="1800" dirty="0" err="1"/>
              <a:t>Wolters</a:t>
            </a:r>
            <a:r>
              <a:rPr lang="cs-CZ" sz="1800" dirty="0"/>
              <a:t> </a:t>
            </a:r>
            <a:r>
              <a:rPr lang="cs-CZ" sz="1800" dirty="0" err="1"/>
              <a:t>Kluwer</a:t>
            </a:r>
            <a:r>
              <a:rPr lang="cs-CZ" sz="1800" dirty="0"/>
              <a:t>, 2014, s. 178 – 187.</a:t>
            </a:r>
          </a:p>
          <a:p>
            <a:pPr algn="just"/>
            <a:endParaRPr lang="cs-CZ" sz="22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601640" y="6480000"/>
            <a:ext cx="5941032" cy="252000"/>
          </a:xfrm>
        </p:spPr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66F5B1E-4EA3-4570-A06D-B7167AE7E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0071" y="617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09"/>
    </mc:Choice>
    <mc:Fallback xmlns="">
      <p:transition spd="slow" advTm="6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05070" y="289787"/>
            <a:ext cx="8066301" cy="451576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Požadavky na veřejnou službu v moderním právním státě :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5070" y="1473200"/>
            <a:ext cx="8066301" cy="4379000"/>
          </a:xfrm>
        </p:spPr>
        <p:txBody>
          <a:bodyPr/>
          <a:lstStyle/>
          <a:p>
            <a:pPr algn="just">
              <a:lnSpc>
                <a:spcPct val="100000"/>
              </a:lnSpc>
              <a:buNone/>
              <a:defRPr/>
            </a:pPr>
            <a:r>
              <a:rPr lang="cs-CZ" sz="2000" dirty="0"/>
              <a:t>Obecně - poskytovat kvalitní =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odborný –</a:t>
            </a:r>
            <a:r>
              <a:rPr lang="cs-CZ" sz="2000" b="1" dirty="0"/>
              <a:t>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profesionální, nestranný, transparentní, odpovědný</a:t>
            </a:r>
            <a:r>
              <a:rPr lang="cs-CZ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/>
              <a:t>výkon veřejné správy, a to 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kontinuálně, stabilně, předvídatelně, spolehlivě</a:t>
            </a:r>
            <a:r>
              <a:rPr lang="cs-CZ" sz="2000" dirty="0"/>
              <a:t>.</a:t>
            </a:r>
          </a:p>
          <a:p>
            <a:pPr algn="just">
              <a:lnSpc>
                <a:spcPct val="100000"/>
              </a:lnSpc>
              <a:buNone/>
              <a:defRPr/>
            </a:pPr>
            <a:endParaRPr lang="cs-CZ" sz="2000" dirty="0"/>
          </a:p>
          <a:p>
            <a:pPr algn="just">
              <a:lnSpc>
                <a:spcPct val="100000"/>
              </a:lnSpc>
              <a:buNone/>
              <a:defRPr/>
            </a:pPr>
            <a:r>
              <a:rPr lang="cs-CZ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Jaké jsou evropské standardy ? </a:t>
            </a:r>
            <a:r>
              <a:rPr lang="cs-CZ" sz="2000" dirty="0">
                <a:solidFill>
                  <a:srgbClr val="002060"/>
                </a:solidFill>
              </a:rPr>
              <a:t>(z dokumentů Rady Evropy – „RE“) - tvoří určitý vnitřně propojený </a:t>
            </a:r>
            <a:r>
              <a:rPr lang="cs-CZ" sz="2000" b="1" dirty="0">
                <a:solidFill>
                  <a:srgbClr val="002060"/>
                </a:solidFill>
              </a:rPr>
              <a:t>celek</a:t>
            </a:r>
            <a:r>
              <a:rPr lang="cs-CZ" sz="2000" dirty="0">
                <a:solidFill>
                  <a:srgbClr val="002060"/>
                </a:solidFill>
              </a:rPr>
              <a:t>:</a:t>
            </a:r>
          </a:p>
          <a:p>
            <a:pPr algn="just">
              <a:lnSpc>
                <a:spcPct val="100000"/>
              </a:lnSpc>
              <a:buNone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rovný přístup k veřejným funkcím,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vykonávána jako služba veřejnosti,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nestranný výkon,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stabilita, kontinuita, předvídatelnost, 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odbornost  řešení, profesionalita ve výkonu a přístupu,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odpovědnost vlády (státu) za výkon veřejné služby,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sz="2000" dirty="0"/>
              <a:t>právní postavení a ochrana osob vykonávajících veřejnou službu. 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7622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1692003"/>
            <a:ext cx="8066301" cy="368618"/>
          </a:xfrm>
        </p:spPr>
        <p:txBody>
          <a:bodyPr/>
          <a:lstStyle/>
          <a:p>
            <a:r>
              <a:rPr lang="cs-CZ" sz="3600" b="0" i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br>
              <a:rPr lang="cs-CZ" sz="3600" b="0" i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36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2485622"/>
            <a:ext cx="8066301" cy="3346377"/>
          </a:xfrm>
        </p:spPr>
        <p:txBody>
          <a:bodyPr/>
          <a:lstStyle/>
          <a:p>
            <a:pPr lvl="1"/>
            <a:endParaRPr lang="cs-CZ" b="1" dirty="0">
              <a:solidFill>
                <a:srgbClr val="0000DC"/>
              </a:solidFill>
            </a:endParaRPr>
          </a:p>
          <a:p>
            <a:pPr marL="72000" indent="0">
              <a:buNone/>
            </a:pPr>
            <a:r>
              <a:rPr lang="cs-CZ" i="1" dirty="0"/>
              <a:t>V případě dotazů lze využít:</a:t>
            </a:r>
          </a:p>
          <a:p>
            <a:pPr marL="72000" indent="0">
              <a:buNone/>
            </a:pPr>
            <a:endParaRPr lang="cs-CZ" sz="2000" i="1" dirty="0"/>
          </a:p>
          <a:p>
            <a:pPr marL="72000" indent="0">
              <a:buNone/>
            </a:pPr>
            <a:r>
              <a:rPr lang="cs-CZ" sz="2000" i="1" dirty="0"/>
              <a:t> -  </a:t>
            </a:r>
            <a:r>
              <a:rPr lang="cs-CZ" sz="2000" b="1" i="1" dirty="0"/>
              <a:t>Konzultace v MS </a:t>
            </a:r>
            <a:r>
              <a:rPr lang="cs-CZ" sz="2000" b="1" i="1" dirty="0" err="1"/>
              <a:t>Teams</a:t>
            </a:r>
            <a:r>
              <a:rPr lang="cs-CZ" sz="2000" i="1" dirty="0"/>
              <a:t>,</a:t>
            </a:r>
          </a:p>
          <a:p>
            <a:pPr lvl="1"/>
            <a:endParaRPr lang="cs-CZ" b="1" i="1" dirty="0"/>
          </a:p>
          <a:p>
            <a:pPr lvl="1"/>
            <a:r>
              <a:rPr lang="cs-CZ" b="1" i="1" dirty="0"/>
              <a:t>Diskusní </a:t>
            </a:r>
            <a:r>
              <a:rPr lang="cs-CZ" b="1" i="1"/>
              <a:t>fórum předmětu,  </a:t>
            </a:r>
            <a:r>
              <a:rPr lang="cs-CZ" i="1"/>
              <a:t> </a:t>
            </a:r>
            <a:endParaRPr lang="cs-CZ" i="1" dirty="0"/>
          </a:p>
          <a:p>
            <a:pPr marL="324000" lvl="1" indent="0">
              <a:buNone/>
            </a:pPr>
            <a:r>
              <a:rPr lang="cs-CZ" i="1" dirty="0"/>
              <a:t>        </a:t>
            </a:r>
          </a:p>
          <a:p>
            <a:pPr marL="324000" lvl="1" indent="0">
              <a:buNone/>
            </a:pPr>
            <a:r>
              <a:rPr lang="cs-CZ" i="1" dirty="0"/>
              <a:t>-  v rámci </a:t>
            </a:r>
            <a:r>
              <a:rPr lang="cs-CZ" b="1" i="1" dirty="0"/>
              <a:t>konzultačních hodin</a:t>
            </a:r>
            <a:r>
              <a:rPr lang="cs-CZ" i="1" dirty="0"/>
              <a:t> e-mailem, resp. také jiném čase  po domluvě.</a:t>
            </a:r>
          </a:p>
          <a:p>
            <a:pPr lvl="1"/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5172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393700"/>
            <a:ext cx="8066301" cy="3683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Jak jsou zvýšené požadavky na veřejnou službu zajištěny: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97000"/>
            <a:ext cx="8066301" cy="44350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sz="2400" b="1" i="1" dirty="0">
                <a:solidFill>
                  <a:srgbClr val="C00000"/>
                </a:solidFill>
              </a:rPr>
              <a:t>právní úpravou </a:t>
            </a:r>
            <a:r>
              <a:rPr lang="cs-CZ" sz="2400" dirty="0"/>
              <a:t>(národní + status úředníků EU), 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cs-CZ" sz="2400" dirty="0"/>
              <a:t>  		 =  úprava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povinností</a:t>
            </a:r>
            <a:r>
              <a:rPr lang="cs-CZ" sz="2400" dirty="0"/>
              <a:t> úředníka,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odpovědnosti </a:t>
            </a:r>
            <a:r>
              <a:rPr lang="cs-CZ" sz="2400" dirty="0"/>
              <a:t>disciplinární i trestní, 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střetu zájmů</a:t>
            </a:r>
            <a:r>
              <a:rPr lang="cs-CZ" sz="2400" dirty="0"/>
              <a:t>, +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zajištění podmínek </a:t>
            </a:r>
            <a:r>
              <a:rPr lang="cs-CZ" sz="2400" dirty="0"/>
              <a:t>výkonu, 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práv, vzdělávání</a:t>
            </a:r>
            <a:r>
              <a:rPr lang="cs-CZ" sz="2400" dirty="0"/>
              <a:t>.</a:t>
            </a:r>
          </a:p>
          <a:p>
            <a:pPr>
              <a:lnSpc>
                <a:spcPct val="100000"/>
              </a:lnSpc>
              <a:buNone/>
              <a:defRPr/>
            </a:pPr>
            <a:endParaRPr lang="cs-CZ" sz="2400" dirty="0"/>
          </a:p>
          <a:p>
            <a:pPr>
              <a:lnSpc>
                <a:spcPct val="100000"/>
              </a:lnSpc>
              <a:defRPr/>
            </a:pP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i="1" dirty="0">
                <a:solidFill>
                  <a:srgbClr val="7030A0"/>
                </a:solidFill>
              </a:rPr>
              <a:t>soft-</a:t>
            </a:r>
            <a:r>
              <a:rPr lang="cs-CZ" sz="2400" b="1" i="1" dirty="0" err="1">
                <a:solidFill>
                  <a:srgbClr val="7030A0"/>
                </a:solidFill>
              </a:rPr>
              <a:t>law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dirty="0"/>
              <a:t>Rady Evropy 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cs-CZ" sz="2400" i="1" dirty="0"/>
              <a:t>	        - zejména 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Doporučení VM RE</a:t>
            </a:r>
            <a:r>
              <a:rPr lang="cs-CZ" sz="2400" i="1" dirty="0"/>
              <a:t>: </a:t>
            </a:r>
            <a:r>
              <a:rPr lang="cs-CZ" sz="2400" dirty="0"/>
              <a:t>k postavení úředníků v Evropě,  k předpokladům veřejné služby,…),</a:t>
            </a:r>
          </a:p>
          <a:p>
            <a:pPr>
              <a:lnSpc>
                <a:spcPct val="100000"/>
              </a:lnSpc>
              <a:buNone/>
              <a:defRPr/>
            </a:pPr>
            <a:endParaRPr lang="cs-CZ" sz="2400" dirty="0"/>
          </a:p>
          <a:p>
            <a:pPr>
              <a:lnSpc>
                <a:spcPct val="100000"/>
              </a:lnSpc>
              <a:defRPr/>
            </a:pPr>
            <a:r>
              <a:rPr lang="cs-CZ" sz="2400" i="1" dirty="0"/>
              <a:t> </a:t>
            </a:r>
            <a:r>
              <a:rPr lang="cs-CZ" sz="2400" b="1" i="1" dirty="0">
                <a:solidFill>
                  <a:srgbClr val="0070C0"/>
                </a:solidFill>
              </a:rPr>
              <a:t>etickými kodexy </a:t>
            </a:r>
            <a:r>
              <a:rPr lang="cs-CZ" sz="2400" b="1" dirty="0"/>
              <a:t>a </a:t>
            </a:r>
            <a:r>
              <a:rPr lang="cs-CZ" sz="2400" b="1" dirty="0">
                <a:solidFill>
                  <a:srgbClr val="0070C0"/>
                </a:solidFill>
              </a:rPr>
              <a:t>etickou infrastrukturou.</a:t>
            </a:r>
          </a:p>
          <a:p>
            <a:pPr>
              <a:lnSpc>
                <a:spcPct val="100000"/>
              </a:lnSpc>
              <a:defRPr/>
            </a:pPr>
            <a:endParaRPr lang="cs-CZ" sz="24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sz="2400" b="1" dirty="0"/>
              <a:t>Jakými cestami bylo toho o stavu dosaženo ? Jaký byl vývoj veřejné služby ?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8151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78700"/>
            <a:ext cx="8066301" cy="270600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002060"/>
                </a:solidFill>
              </a:rPr>
              <a:t>Platná úprava rozlišuje :</a:t>
            </a:r>
            <a:br>
              <a:rPr lang="cs-CZ" sz="3200" dirty="0">
                <a:solidFill>
                  <a:srgbClr val="002060"/>
                </a:solidFill>
              </a:rPr>
            </a:br>
            <a:endParaRPr lang="cs-CZ" sz="3200" dirty="0">
              <a:solidFill>
                <a:srgbClr val="00206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181100"/>
            <a:ext cx="8066301" cy="50469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endParaRPr lang="cs-CZ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</a:pP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úředníky územních samosprávných celků </a:t>
            </a:r>
            <a:r>
              <a:rPr lang="cs-CZ" sz="2000" dirty="0"/>
              <a:t>(jsou </a:t>
            </a:r>
            <a:r>
              <a:rPr lang="cs-CZ" sz="2000" b="1" i="1" dirty="0"/>
              <a:t>zaměstnanci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000" dirty="0"/>
              <a:t>daného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 ÚSC</a:t>
            </a:r>
            <a:r>
              <a:rPr lang="cs-CZ" sz="2000" dirty="0"/>
              <a:t>) 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312/2002 Sb</a:t>
            </a:r>
            <a:r>
              <a:rPr lang="cs-CZ" sz="2000" dirty="0"/>
              <a:t>. (k němu podpůrně - zákoník práce) -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NEJDE O STÁTNÍ SLUŽBU.</a:t>
            </a:r>
            <a:r>
              <a:rPr lang="cs-CZ" sz="2000" dirty="0"/>
              <a:t> 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sz="2000" dirty="0"/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dirty="0"/>
              <a:t>---------------------------------------------------------------------------</a:t>
            </a:r>
          </a:p>
          <a:p>
            <a:pPr algn="just">
              <a:lnSpc>
                <a:spcPct val="100000"/>
              </a:lnSpc>
            </a:pPr>
            <a:r>
              <a:rPr lang="cs-CZ" sz="2000" b="1" i="1" dirty="0">
                <a:solidFill>
                  <a:srgbClr val="0070C0"/>
                </a:solidFill>
              </a:rPr>
              <a:t>úředníky</a:t>
            </a:r>
            <a:r>
              <a:rPr lang="cs-CZ" sz="2000" b="1" dirty="0">
                <a:solidFill>
                  <a:srgbClr val="0070C0"/>
                </a:solidFill>
              </a:rPr>
              <a:t> státní </a:t>
            </a:r>
            <a:r>
              <a:rPr lang="cs-CZ" sz="2000" dirty="0"/>
              <a:t>(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z.č.234/2014 Sb., </a:t>
            </a:r>
            <a:r>
              <a:rPr lang="cs-CZ" sz="2000" b="1" dirty="0">
                <a:solidFill>
                  <a:srgbClr val="0070C0"/>
                </a:solidFill>
              </a:rPr>
              <a:t>zákon o státní službě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/“ZOSS“/</a:t>
            </a:r>
            <a:r>
              <a:rPr lang="cs-CZ" sz="2000" dirty="0"/>
              <a:t>)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/>
              <a:t>– jsou </a:t>
            </a:r>
            <a:r>
              <a:rPr lang="cs-CZ" sz="2000" b="1" dirty="0"/>
              <a:t>zaměstnanci státu, ve </a:t>
            </a:r>
            <a:r>
              <a:rPr lang="cs-CZ" sz="2000" b="1" dirty="0">
                <a:solidFill>
                  <a:srgbClr val="0070C0"/>
                </a:solidFill>
              </a:rPr>
              <a:t>služebním poměru</a:t>
            </a:r>
            <a:r>
              <a:rPr lang="cs-CZ" sz="2000" b="1" dirty="0"/>
              <a:t>.</a:t>
            </a:r>
          </a:p>
          <a:p>
            <a:pPr algn="just">
              <a:lnSpc>
                <a:spcPct val="100000"/>
              </a:lnSpc>
              <a:buNone/>
            </a:pPr>
            <a:r>
              <a:rPr lang="cs-CZ" sz="2000" dirty="0"/>
              <a:t> </a:t>
            </a:r>
          </a:p>
          <a:p>
            <a:pPr algn="just">
              <a:lnSpc>
                <a:spcPct val="100000"/>
              </a:lnSpc>
            </a:pPr>
            <a:r>
              <a:rPr lang="cs-CZ" sz="2000" b="1" i="1" dirty="0">
                <a:solidFill>
                  <a:srgbClr val="7030A0"/>
                </a:solidFill>
              </a:rPr>
              <a:t>příslušníky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b="1" dirty="0">
                <a:solidFill>
                  <a:srgbClr val="7030A0"/>
                </a:solidFill>
              </a:rPr>
              <a:t>bezpečnostních sborů </a:t>
            </a:r>
            <a:r>
              <a:rPr lang="cs-CZ" sz="2000" dirty="0"/>
              <a:t>(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z.č.361/2003 Sb.) </a:t>
            </a:r>
            <a:r>
              <a:rPr lang="cs-CZ" sz="2000" dirty="0"/>
              <a:t>– PČR, HZS, CS, VS, GIBS, BIS, ÚZSI = rovněž </a:t>
            </a:r>
            <a:r>
              <a:rPr lang="cs-CZ" sz="2000" b="1" dirty="0"/>
              <a:t>ve služebním poměru</a:t>
            </a:r>
            <a:r>
              <a:rPr lang="cs-CZ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/>
              <a:t>(ještě užší vztah ke státu).</a:t>
            </a:r>
          </a:p>
          <a:p>
            <a:pPr algn="just">
              <a:lnSpc>
                <a:spcPct val="100000"/>
              </a:lnSpc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vojáky</a:t>
            </a:r>
            <a:r>
              <a:rPr lang="cs-CZ" sz="2000" b="1" i="1" dirty="0"/>
              <a:t> z povolání </a:t>
            </a:r>
            <a:r>
              <a:rPr lang="cs-CZ" sz="2000" dirty="0"/>
              <a:t>(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z.č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221/1999 Sb.</a:t>
            </a:r>
            <a:r>
              <a:rPr lang="cs-CZ" sz="2000" dirty="0"/>
              <a:t>) – rovněž ve </a:t>
            </a:r>
            <a:r>
              <a:rPr lang="cs-CZ" sz="2000" b="1" dirty="0"/>
              <a:t>služebním poměru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1805" y="47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Významy pojmu „státní služba“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148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4530A30-733D-4C05-999D-CE2E01A872A3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6149" name="Zástupný symbol pro obsah 5"/>
          <p:cNvSpPr>
            <a:spLocks noGrp="1"/>
          </p:cNvSpPr>
          <p:nvPr>
            <p:ph idx="1"/>
          </p:nvPr>
        </p:nvSpPr>
        <p:spPr>
          <a:xfrm>
            <a:off x="1000919" y="2214564"/>
            <a:ext cx="7772400" cy="43576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400" dirty="0"/>
              <a:t>A) označení </a:t>
            </a:r>
            <a:r>
              <a:rPr lang="cs-CZ" altLang="cs-CZ" sz="2400" i="1" dirty="0">
                <a:solidFill>
                  <a:srgbClr val="0070C0"/>
                </a:solidFill>
              </a:rPr>
              <a:t>právních, „státně služebních</a:t>
            </a:r>
            <a:r>
              <a:rPr lang="cs-CZ" altLang="cs-CZ" sz="2400" b="1" i="1" dirty="0">
                <a:solidFill>
                  <a:srgbClr val="0070C0"/>
                </a:solidFill>
              </a:rPr>
              <a:t>“, </a:t>
            </a:r>
            <a:r>
              <a:rPr lang="cs-CZ" altLang="cs-CZ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poměrů</a:t>
            </a:r>
            <a:r>
              <a:rPr lang="cs-CZ" altLang="cs-CZ" sz="2400" b="1" i="1" dirty="0">
                <a:solidFill>
                  <a:srgbClr val="0070C0"/>
                </a:solidFill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(vztahů)</a:t>
            </a:r>
            <a:r>
              <a:rPr lang="cs-CZ" altLang="cs-CZ" sz="2400" b="1" i="1" dirty="0">
                <a:solidFill>
                  <a:srgbClr val="0070C0"/>
                </a:solidFill>
              </a:rPr>
              <a:t> </a:t>
            </a:r>
            <a:r>
              <a:rPr lang="cs-CZ" altLang="cs-CZ" sz="2400" dirty="0"/>
              <a:t>zaměstnanců působících ve státní správě.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sz="2400" dirty="0"/>
              <a:t>          Jde o právní </a:t>
            </a:r>
            <a:r>
              <a:rPr lang="cs-CZ" alt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</a:t>
            </a:r>
            <a:r>
              <a:rPr lang="cs-CZ" altLang="cs-CZ" sz="2400" dirty="0"/>
              <a:t> těchto osob </a:t>
            </a:r>
            <a:r>
              <a:rPr lang="cs-CZ" altLang="cs-CZ" sz="2400" i="1" dirty="0"/>
              <a:t>ke státu</a:t>
            </a:r>
            <a:r>
              <a:rPr lang="cs-CZ" altLang="cs-CZ" sz="2400" dirty="0"/>
              <a:t>.</a:t>
            </a:r>
          </a:p>
          <a:p>
            <a:pPr>
              <a:lnSpc>
                <a:spcPct val="100000"/>
              </a:lnSpc>
            </a:pPr>
            <a:endParaRPr lang="cs-CZ" altLang="cs-CZ" sz="2400" dirty="0"/>
          </a:p>
          <a:p>
            <a:pPr>
              <a:lnSpc>
                <a:spcPct val="100000"/>
              </a:lnSpc>
            </a:pPr>
            <a:r>
              <a:rPr lang="cs-CZ" altLang="cs-CZ" sz="2400" dirty="0"/>
              <a:t>B) označení </a:t>
            </a:r>
            <a:r>
              <a:rPr lang="cs-CZ" altLang="cs-CZ" sz="2400" b="1" i="1" dirty="0">
                <a:solidFill>
                  <a:srgbClr val="0070C0"/>
                </a:solidFill>
              </a:rPr>
              <a:t>okruhu</a:t>
            </a:r>
            <a:r>
              <a:rPr lang="cs-CZ" altLang="cs-CZ" sz="2400" i="1" dirty="0">
                <a:solidFill>
                  <a:srgbClr val="0070C0"/>
                </a:solidFill>
              </a:rPr>
              <a:t> těchto </a:t>
            </a:r>
            <a:r>
              <a:rPr lang="cs-CZ" altLang="cs-CZ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zaměstnanců </a:t>
            </a:r>
            <a:r>
              <a:rPr lang="cs-CZ" altLang="cs-CZ" sz="2400" i="1" dirty="0"/>
              <a:t>(osob),</a:t>
            </a:r>
          </a:p>
          <a:p>
            <a:pPr>
              <a:lnSpc>
                <a:spcPct val="100000"/>
              </a:lnSpc>
            </a:pPr>
            <a:endParaRPr lang="cs-CZ" altLang="cs-CZ" sz="2400" dirty="0"/>
          </a:p>
          <a:p>
            <a:pPr>
              <a:lnSpc>
                <a:spcPct val="100000"/>
              </a:lnSpc>
            </a:pPr>
            <a:r>
              <a:rPr lang="cs-CZ" altLang="cs-CZ" sz="2400" dirty="0"/>
              <a:t>C) označení </a:t>
            </a:r>
            <a:r>
              <a:rPr lang="cs-CZ" altLang="cs-CZ" sz="2400" i="1" dirty="0">
                <a:solidFill>
                  <a:srgbClr val="0070C0"/>
                </a:solidFill>
              </a:rPr>
              <a:t>„služební“</a:t>
            </a:r>
            <a:r>
              <a:rPr lang="cs-CZ" altLang="cs-CZ" sz="2400" dirty="0"/>
              <a:t>, resp.</a:t>
            </a:r>
            <a:r>
              <a:rPr lang="cs-CZ" altLang="cs-CZ" sz="2400" i="1" dirty="0">
                <a:solidFill>
                  <a:srgbClr val="0070C0"/>
                </a:solidFill>
              </a:rPr>
              <a:t> úřední </a:t>
            </a:r>
            <a:r>
              <a:rPr lang="cs-CZ" altLang="cs-CZ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činnosti</a:t>
            </a:r>
            <a:r>
              <a:rPr lang="cs-CZ" altLang="cs-CZ" sz="2400" b="1" i="1" dirty="0">
                <a:solidFill>
                  <a:srgbClr val="0070C0"/>
                </a:solidFill>
              </a:rPr>
              <a:t> </a:t>
            </a:r>
            <a:r>
              <a:rPr lang="cs-CZ" altLang="cs-CZ" sz="2400" dirty="0"/>
              <a:t>shora uvedených osob.</a:t>
            </a:r>
          </a:p>
          <a:p>
            <a:pPr marL="0" indent="0">
              <a:buNone/>
            </a:pPr>
            <a:r>
              <a:rPr lang="cs-CZ" altLang="cs-CZ" sz="2000" dirty="0"/>
              <a:t>--------------------------------------------------------------</a:t>
            </a:r>
          </a:p>
          <a:p>
            <a:pPr algn="just">
              <a:lnSpc>
                <a:spcPct val="100000"/>
              </a:lnSpc>
              <a:buNone/>
            </a:pPr>
            <a:r>
              <a:rPr lang="cs-CZ" altLang="cs-CZ" sz="2000" dirty="0"/>
              <a:t>  </a:t>
            </a:r>
            <a:r>
              <a:rPr lang="cs-CZ" sz="2000" dirty="0"/>
              <a:t>Čl. 79 odst. 2 Ústavy </a:t>
            </a:r>
            <a:r>
              <a:rPr lang="cs-CZ" sz="2000" b="1" dirty="0"/>
              <a:t>-  </a:t>
            </a:r>
            <a:r>
              <a:rPr lang="cs-CZ" sz="2000" b="1" i="1" dirty="0"/>
              <a:t>„</a:t>
            </a:r>
            <a:r>
              <a:rPr lang="cs-CZ" sz="2000" i="1" dirty="0"/>
              <a:t>Právní poměry státních zaměstnanců v ministerstvech a jiných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správních úřadech</a:t>
            </a:r>
            <a:r>
              <a:rPr lang="cs-CZ" sz="2000" i="1" dirty="0"/>
              <a:t> upravuje zákon.“</a:t>
            </a:r>
          </a:p>
          <a:p>
            <a:pPr>
              <a:lnSpc>
                <a:spcPct val="100000"/>
              </a:lnSpc>
            </a:pPr>
            <a:endParaRPr lang="cs-CZ" altLang="cs-CZ" sz="2400" dirty="0"/>
          </a:p>
          <a:p>
            <a:endParaRPr lang="cs-CZ" altLang="cs-CZ" dirty="0"/>
          </a:p>
          <a:p>
            <a:pPr>
              <a:buFont typeface="Wingdings" pitchFamily="2" charset="2"/>
              <a:buNone/>
            </a:pPr>
            <a:r>
              <a:rPr lang="cs-CZ" altLang="cs-CZ" dirty="0"/>
              <a:t> 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8724" y="1171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734292"/>
            <a:ext cx="8086635" cy="806186"/>
          </a:xfrm>
        </p:spPr>
        <p:txBody>
          <a:bodyPr/>
          <a:lstStyle/>
          <a:p>
            <a:pPr algn="ctr">
              <a:defRPr/>
            </a:pPr>
            <a:r>
              <a:rPr lang="cs-CZ" altLang="cs-CZ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Pojem a znaky „státní služby“</a:t>
            </a:r>
            <a:endParaRPr lang="cs-CZ" sz="3600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8044" y="1773239"/>
            <a:ext cx="7772400" cy="4357687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  <a:defRPr/>
            </a:pPr>
            <a:r>
              <a:rPr lang="cs-CZ" sz="2400" dirty="0"/>
              <a:t> </a:t>
            </a:r>
            <a:r>
              <a:rPr lang="cs-CZ" sz="2400" b="1" dirty="0"/>
              <a:t>Vyvinula se </a:t>
            </a:r>
            <a:r>
              <a:rPr lang="cs-CZ" sz="2400" dirty="0"/>
              <a:t>jako:</a:t>
            </a: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sz="2400" dirty="0"/>
              <a:t>-  </a:t>
            </a:r>
            <a:r>
              <a:rPr lang="cs-CZ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veřejnoprávní vztah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400" dirty="0"/>
              <a:t>(</a:t>
            </a:r>
            <a:r>
              <a:rPr lang="cs-CZ" sz="2400" i="1" dirty="0">
                <a:solidFill>
                  <a:schemeClr val="accent3">
                    <a:lumMod val="25000"/>
                  </a:schemeClr>
                </a:solidFill>
              </a:rPr>
              <a:t>na rozdíl od pracovního poměru </a:t>
            </a:r>
            <a:r>
              <a:rPr lang="cs-CZ" sz="2400" dirty="0"/>
              <a:t>v soukromé sféře),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400" dirty="0"/>
              <a:t>           a to </a:t>
            </a:r>
            <a:r>
              <a:rPr lang="cs-CZ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mezi státem a zaměstnancem </a:t>
            </a:r>
            <a:r>
              <a:rPr lang="cs-CZ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(úředníkem)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cs-CZ" sz="2400" b="1" dirty="0">
                <a:solidFill>
                  <a:srgbClr val="00B050"/>
                </a:solidFill>
              </a:rPr>
            </a:br>
            <a:endParaRPr lang="cs-CZ" sz="2400" b="1" dirty="0">
              <a:solidFill>
                <a:srgbClr val="00B050"/>
              </a:solidFill>
            </a:endParaRPr>
          </a:p>
          <a:p>
            <a:pPr algn="just">
              <a:lnSpc>
                <a:spcPct val="100000"/>
              </a:lnSpc>
              <a:buFontTx/>
              <a:buChar char="-"/>
              <a:defRPr/>
            </a:pPr>
            <a:r>
              <a:rPr lang="cs-CZ" sz="2400" b="1" dirty="0">
                <a:solidFill>
                  <a:srgbClr val="002060"/>
                </a:solidFill>
              </a:rPr>
              <a:t>Řízení </a:t>
            </a:r>
            <a:r>
              <a:rPr lang="cs-CZ" sz="2400" dirty="0"/>
              <a:t>ve věcech služebního poměru 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upraveno zákonem.</a:t>
            </a:r>
          </a:p>
          <a:p>
            <a:pPr algn="just">
              <a:lnSpc>
                <a:spcPct val="100000"/>
              </a:lnSpc>
              <a:buFontTx/>
              <a:buChar char="-"/>
              <a:defRPr/>
            </a:pPr>
            <a:endParaRPr lang="cs-CZ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  <a:buFontTx/>
              <a:buChar char="-"/>
              <a:defRPr/>
            </a:pPr>
            <a:r>
              <a:rPr lang="cs-CZ" sz="2400" b="1" dirty="0">
                <a:solidFill>
                  <a:srgbClr val="002060"/>
                </a:solidFill>
              </a:rPr>
              <a:t>  Rozhodnutí</a:t>
            </a:r>
            <a:r>
              <a:rPr lang="cs-CZ" sz="2400" dirty="0"/>
              <a:t> ve věcech služebního poměru podléhají 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soudnímu přezkumu</a:t>
            </a:r>
            <a:r>
              <a:rPr lang="cs-CZ" sz="2400" dirty="0"/>
              <a:t>. 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/>
              <a:t>	</a:t>
            </a:r>
            <a:r>
              <a:rPr lang="cs-CZ" sz="2400" b="1" dirty="0">
                <a:solidFill>
                  <a:srgbClr val="0070C0"/>
                </a:solidFill>
              </a:rPr>
              <a:t>Uvedené znaky zachovány i v současném pojetí</a:t>
            </a:r>
            <a:r>
              <a:rPr lang="cs-CZ" sz="2000" dirty="0"/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cs-CZ" sz="2000" b="1" dirty="0">
              <a:solidFill>
                <a:srgbClr val="0070C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272A03C-8378-44D5-A7DC-4849A9C08DB7}" type="slidenum">
              <a:rPr lang="cs-CZ" altLang="cs-CZ" smtClean="0"/>
              <a:pPr/>
              <a:t>8</a:t>
            </a:fld>
            <a:endParaRPr lang="cs-CZ" altLang="cs-CZ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6346" y="1284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51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84" y="526473"/>
            <a:ext cx="8086635" cy="845127"/>
          </a:xfrm>
        </p:spPr>
        <p:txBody>
          <a:bodyPr/>
          <a:lstStyle/>
          <a:p>
            <a:pPr algn="ctr">
              <a:defRPr/>
            </a:pPr>
            <a:r>
              <a:rPr lang="cs-CZ" altLang="cs-CZ" sz="2800" dirty="0">
                <a:solidFill>
                  <a:srgbClr val="002060"/>
                </a:solidFill>
              </a:rPr>
              <a:t>Znaky „státní služby“ (státně služebního poměru)  - 1.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12292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881ACA8-331A-4273-B6BE-8DE7F5288354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219200"/>
            <a:ext cx="8066301" cy="52608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cs-CZ" sz="2000" dirty="0"/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000" b="1" dirty="0"/>
              <a:t> </a:t>
            </a:r>
            <a:r>
              <a:rPr lang="cs-CZ" sz="2000" b="1" dirty="0">
                <a:solidFill>
                  <a:srgbClr val="002060"/>
                </a:solidFill>
              </a:rPr>
              <a:t>Vzniká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i="1" dirty="0">
                <a:solidFill>
                  <a:srgbClr val="002060"/>
                </a:solidFill>
              </a:rPr>
              <a:t>j</a:t>
            </a:r>
            <a:r>
              <a:rPr lang="cs-CZ" sz="2000" i="1" dirty="0">
                <a:solidFill>
                  <a:srgbClr val="7030A0"/>
                </a:solidFill>
              </a:rPr>
              <a:t>ednostranným úkonem </a:t>
            </a:r>
            <a:r>
              <a:rPr lang="cs-CZ" sz="2000" dirty="0"/>
              <a:t>- </a:t>
            </a:r>
            <a:r>
              <a:rPr lang="cs-CZ" sz="2000" dirty="0">
                <a:solidFill>
                  <a:srgbClr val="7030A0"/>
                </a:solidFill>
              </a:rPr>
              <a:t>jmenováním</a:t>
            </a:r>
            <a:r>
              <a:rPr lang="cs-CZ" sz="2000" dirty="0"/>
              <a:t> do funkce (nikoliv smluvně jako v soukromém sektoru), </a:t>
            </a:r>
            <a:r>
              <a:rPr lang="cs-CZ" sz="2000" dirty="0">
                <a:solidFill>
                  <a:srgbClr val="68676C"/>
                </a:solidFill>
              </a:rPr>
              <a:t>/§ 31 ZOSS/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endParaRPr lang="cs-CZ" sz="2000" dirty="0">
              <a:solidFill>
                <a:srgbClr val="68676C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dirty="0"/>
              <a:t> </a:t>
            </a:r>
            <a:r>
              <a:rPr lang="cs-CZ" sz="2000" b="1" dirty="0">
                <a:solidFill>
                  <a:srgbClr val="002060"/>
                </a:solidFill>
              </a:rPr>
              <a:t>Vyšší nároky </a:t>
            </a:r>
            <a:r>
              <a:rPr lang="cs-CZ" sz="2000" dirty="0"/>
              <a:t>na zaměstnance (</a:t>
            </a:r>
            <a:r>
              <a:rPr lang="cs-CZ" sz="2000" i="1" dirty="0">
                <a:solidFill>
                  <a:srgbClr val="7030A0"/>
                </a:solidFill>
              </a:rPr>
              <a:t>rozsah povinností</a:t>
            </a:r>
            <a:r>
              <a:rPr lang="cs-CZ" sz="2000" dirty="0"/>
              <a:t>, včetně např. </a:t>
            </a:r>
            <a:r>
              <a:rPr lang="cs-CZ" sz="2000" i="1" dirty="0"/>
              <a:t>loajality, služební pohotovost, omezení podnikatelské činnosti, politické angažovanosti,zákaz přijímaní darů (?), mlčenlivost</a:t>
            </a:r>
            <a:r>
              <a:rPr lang="cs-CZ" sz="2000" dirty="0"/>
              <a:t>…)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>
                <a:solidFill>
                  <a:srgbClr val="68676C"/>
                </a:solidFill>
              </a:rPr>
              <a:t>     /Část III. ZOSS – Povinnosti a práva st. zaměstnanců,…/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endParaRPr lang="cs-CZ" sz="2000" dirty="0">
              <a:solidFill>
                <a:srgbClr val="68676C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cs-CZ" sz="2000" b="1" dirty="0">
                <a:solidFill>
                  <a:srgbClr val="002060"/>
                </a:solidFill>
              </a:rPr>
              <a:t>Disciplinární (kázeňská, </a:t>
            </a:r>
            <a:r>
              <a:rPr lang="cs-CZ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kárná</a:t>
            </a:r>
            <a:r>
              <a:rPr lang="cs-CZ" sz="2000" b="1" dirty="0">
                <a:solidFill>
                  <a:srgbClr val="002060"/>
                </a:solidFill>
              </a:rPr>
              <a:t>)  odpovědnost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dirty="0"/>
              <a:t>( krajní sankce = zrušení služebního poměru)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cs-CZ" sz="2000" dirty="0"/>
              <a:t>        – řízení před služebním orgánem (</a:t>
            </a:r>
            <a:r>
              <a:rPr lang="cs-CZ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kárná komise, kárné řízení</a:t>
            </a:r>
            <a:r>
              <a:rPr lang="cs-CZ" sz="2000" dirty="0"/>
              <a:t>)  </a:t>
            </a:r>
            <a:r>
              <a:rPr lang="cs-CZ" sz="2000" dirty="0">
                <a:solidFill>
                  <a:srgbClr val="68676C"/>
                </a:solidFill>
              </a:rPr>
              <a:t>/část IV. ZOSS/.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8724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4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616</TotalTime>
  <Words>3296</Words>
  <Application>Microsoft Office PowerPoint</Application>
  <PresentationFormat>Vlastní</PresentationFormat>
  <Paragraphs>441</Paragraphs>
  <Slides>40</Slides>
  <Notes>2</Notes>
  <HiddenSlides>0</HiddenSlides>
  <MMClips>39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Tahoma</vt:lpstr>
      <vt:lpstr>Trebuchet MS</vt:lpstr>
      <vt:lpstr>Wingdings</vt:lpstr>
      <vt:lpstr>Wingdings 2</vt:lpstr>
      <vt:lpstr>Prezentace_MU_CZ</vt:lpstr>
      <vt:lpstr>Státní služba. Postavení úředníků územních samosprávných celků  </vt:lpstr>
      <vt:lpstr>Základem dobré veřejné správy:  </vt:lpstr>
      <vt:lpstr>Pojem „veřejná služba“:</vt:lpstr>
      <vt:lpstr>Požadavky na veřejnou službu v moderním právním státě :</vt:lpstr>
      <vt:lpstr>Jak jsou zvýšené požadavky na veřejnou službu zajištěny:</vt:lpstr>
      <vt:lpstr>Platná úprava rozlišuje : </vt:lpstr>
      <vt:lpstr>Významy pojmu „státní služba“</vt:lpstr>
      <vt:lpstr>Pojem a znaky „státní služby“</vt:lpstr>
      <vt:lpstr>Znaky „státní služby“ (státně služebního poměru)  - 1.</vt:lpstr>
      <vt:lpstr>Znaky „státní služby“ (státně služebního poměru)  - 2.</vt:lpstr>
      <vt:lpstr>Zákonná úprava státní služby   </vt:lpstr>
      <vt:lpstr>Zákon o státní službě </vt:lpstr>
      <vt:lpstr>Zákon o státní službě </vt:lpstr>
      <vt:lpstr>Zákon o státní službě - předmět úpravy:</vt:lpstr>
      <vt:lpstr>Zákonem zavedené  pojmy:</vt:lpstr>
      <vt:lpstr>Zákonem zavedené  pojmy:</vt:lpstr>
      <vt:lpstr>Organizace státní služby</vt:lpstr>
      <vt:lpstr>Organizace státní služby  - pokračování</vt:lpstr>
      <vt:lpstr>Organizace státní služby</vt:lpstr>
      <vt:lpstr>Organizace státní služby</vt:lpstr>
      <vt:lpstr>Vznik služebního poměru</vt:lpstr>
      <vt:lpstr>Skončení služebního poměru</vt:lpstr>
      <vt:lpstr>Povinnosti státních zaměstnanců (§ 77)</vt:lpstr>
      <vt:lpstr>Práva státních zaměstnanců (§ 79)</vt:lpstr>
      <vt:lpstr>Omezení práv státních zaměstnanců</vt:lpstr>
      <vt:lpstr>Kárná odpovědnost - § 88 a n.</vt:lpstr>
      <vt:lpstr>Kárná pravomoc</vt:lpstr>
      <vt:lpstr>Podmínky výkonu služby  </vt:lpstr>
      <vt:lpstr>Vzdělávání  úředníků</vt:lpstr>
      <vt:lpstr>Odměňování</vt:lpstr>
      <vt:lpstr>Postavení úředníků územních samosprávných celků –     zákon č. 312/2002 Sb., v platném znění</vt:lpstr>
      <vt:lpstr>Postavení úředníků územních samosprávných celků –     zákon č. 312/2002 Sb., v platném znění</vt:lpstr>
      <vt:lpstr>Exkurz 1:  Základ právního rámce úpravy povinností úředníků:  </vt:lpstr>
      <vt:lpstr>Exkurz: Související předpisy:</vt:lpstr>
      <vt:lpstr>V ČR - Etický kodex  zaměstnanců ve veřejné správě </vt:lpstr>
      <vt:lpstr> Ale také: Principy dobré správy (dle Veřejného ochránce práv) - tzv „desatero“ (z roku 2006):</vt:lpstr>
      <vt:lpstr>Exkurz 2: Problematika střetu zájmů       (= střetu zájmu veřejného a zájmů soukromých)</vt:lpstr>
      <vt:lpstr>Zákon č. 159/2006 Sb., o střetu zájmů:  </vt:lpstr>
      <vt:lpstr>Základní prameny ke studiu:</vt:lpstr>
      <vt:lpstr>Děkuji za pozornost 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Veřejná správa, pojem a charakteristika</dc:title>
  <dc:creator>Lukas Potesil</dc:creator>
  <cp:lastModifiedBy>Soňa Skulová</cp:lastModifiedBy>
  <cp:revision>116</cp:revision>
  <cp:lastPrinted>2019-09-25T06:50:42Z</cp:lastPrinted>
  <dcterms:created xsi:type="dcterms:W3CDTF">2019-09-23T06:41:12Z</dcterms:created>
  <dcterms:modified xsi:type="dcterms:W3CDTF">2021-03-18T12:26:57Z</dcterms:modified>
</cp:coreProperties>
</file>