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9"/>
  </p:notesMasterIdLst>
  <p:handoutMasterIdLst>
    <p:handoutMasterId r:id="rId40"/>
  </p:handoutMasterIdLst>
  <p:sldIdLst>
    <p:sldId id="256" r:id="rId2"/>
    <p:sldId id="341" r:id="rId3"/>
    <p:sldId id="334" r:id="rId4"/>
    <p:sldId id="257" r:id="rId5"/>
    <p:sldId id="305" r:id="rId6"/>
    <p:sldId id="304" r:id="rId7"/>
    <p:sldId id="259" r:id="rId8"/>
    <p:sldId id="260" r:id="rId9"/>
    <p:sldId id="367" r:id="rId10"/>
    <p:sldId id="368" r:id="rId11"/>
    <p:sldId id="375" r:id="rId12"/>
    <p:sldId id="376" r:id="rId13"/>
    <p:sldId id="377" r:id="rId14"/>
    <p:sldId id="353" r:id="rId15"/>
    <p:sldId id="371" r:id="rId16"/>
    <p:sldId id="372" r:id="rId17"/>
    <p:sldId id="373" r:id="rId18"/>
    <p:sldId id="370" r:id="rId19"/>
    <p:sldId id="374" r:id="rId20"/>
    <p:sldId id="362" r:id="rId21"/>
    <p:sldId id="331" r:id="rId22"/>
    <p:sldId id="365" r:id="rId23"/>
    <p:sldId id="369" r:id="rId24"/>
    <p:sldId id="345" r:id="rId25"/>
    <p:sldId id="346" r:id="rId26"/>
    <p:sldId id="355" r:id="rId27"/>
    <p:sldId id="348" r:id="rId28"/>
    <p:sldId id="350" r:id="rId29"/>
    <p:sldId id="352" r:id="rId30"/>
    <p:sldId id="307" r:id="rId31"/>
    <p:sldId id="378" r:id="rId32"/>
    <p:sldId id="379" r:id="rId33"/>
    <p:sldId id="363" r:id="rId34"/>
    <p:sldId id="343" r:id="rId35"/>
    <p:sldId id="312" r:id="rId36"/>
    <p:sldId id="266" r:id="rId37"/>
    <p:sldId id="293" r:id="rId3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40511-3FB2-4478-B345-A57C27CC5EA5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3CA2D-83FC-4764-801B-F79572C06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237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4D251-6D56-41CE-98C2-31239DA5A1E0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7C79E-3501-41F3-9CC8-C400F4A70E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02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04B187-A785-4399-9787-CB47340CBD19}" type="datetime1">
              <a:rPr lang="cs-CZ" smtClean="0"/>
              <a:t>25.02.2021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656C9-A268-417D-A8F4-3D4A26D8AC8C}" type="datetime1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F9F-146D-43CC-812E-074C286CFE94}" type="datetime1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C0765B-89E9-4692-9F45-40A27B9A3739}" type="datetime1">
              <a:rPr lang="cs-CZ" smtClean="0"/>
              <a:t>25.02.2021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/>
              <a:t>Ivana Průchová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ED9BB4-3C1F-4FC0-8322-2A043879B7CE}" type="datetime1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0A11-4477-4FC8-9C15-A2370BCE02B5}" type="datetime1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4903-8442-464C-BDBC-1EF51C111AA2}" type="datetime1">
              <a:rPr lang="cs-CZ" smtClean="0"/>
              <a:t>25.02.2021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64EC15-DF50-4E51-AA66-2F3B99D9D736}" type="datetime1">
              <a:rPr lang="cs-CZ" smtClean="0"/>
              <a:t>25.02.2021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/>
              <a:t>Ivana Průchová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0B97-80D8-4CAE-AA3F-6DE19EF83709}" type="datetime1">
              <a:rPr lang="cs-CZ" smtClean="0"/>
              <a:t>25.02.2021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713DD4-2ACA-4A8F-AA8A-92D3CD6A7FBB}" type="datetime1">
              <a:rPr lang="cs-CZ" smtClean="0"/>
              <a:t>25.02.2021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/>
              <a:t>Ivana Průchová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37A35-7A7A-4638-BDBA-5A750353B464}" type="datetime1">
              <a:rPr lang="cs-CZ" smtClean="0"/>
              <a:t>25.02.2021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/>
              <a:t>Ivana Průchová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55796C-6AFF-405E-9C2B-989F19FA9A10}" type="datetime1">
              <a:rPr lang="cs-CZ" smtClean="0"/>
              <a:t>25.02.2021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/>
              <a:t>Ivana Průchová</a:t>
            </a:r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CA79AC-0146-4043-8C9F-06809E84485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zk.cz/Katastr-nemovitosti/Digitalizace-a-vedeni-katastralnich-map/Zpresneni-geometrickeho-a-polohoveho-urceni-pozemk.aspx" TargetMode="External"/><Relationship Id="rId2" Type="http://schemas.openxmlformats.org/officeDocument/2006/relationships/hyperlink" Target="http://cuzk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cuzk.cz/Katastr-nemovitosti/Digitalizace-a-vedeni-katastralnich-map/Digitalizace-katastralnich-map/Digitalizace-katastralnich-map.asp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zk.cz/Periodika-a-publikace/Statisticke-udaje/Souhrne-prehledy-pudniho-fondu/Rocenka_pudniho_fondu_2020.asp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02624" cy="2520280"/>
          </a:xfrm>
        </p:spPr>
        <p:txBody>
          <a:bodyPr>
            <a:noAutofit/>
          </a:bodyPr>
          <a:lstStyle/>
          <a:p>
            <a:r>
              <a:rPr lang="cs-CZ" sz="2400" dirty="0"/>
              <a:t>Katastr nemovitostí</a:t>
            </a:r>
            <a:br>
              <a:rPr lang="cs-CZ" sz="2400" dirty="0"/>
            </a:br>
            <a:r>
              <a:rPr lang="cs-CZ" sz="2400" dirty="0"/>
              <a:t>východiska </a:t>
            </a:r>
            <a:br>
              <a:rPr lang="cs-CZ" sz="2400" dirty="0"/>
            </a:br>
            <a:r>
              <a:rPr lang="cs-CZ" sz="2400" dirty="0"/>
              <a:t>	-  </a:t>
            </a:r>
            <a:r>
              <a:rPr lang="cs-CZ" sz="1600" dirty="0"/>
              <a:t>základní pojmy, </a:t>
            </a:r>
            <a:r>
              <a:rPr lang="cs-CZ" sz="1400" dirty="0"/>
              <a:t>PRAMENY</a:t>
            </a:r>
            <a:r>
              <a:rPr lang="cs-CZ" sz="1600" dirty="0"/>
              <a:t>, předmět, obsah katastru, zásady, zápisy (úvod) </a:t>
            </a:r>
            <a:br>
              <a:rPr lang="cs-CZ" sz="1800" dirty="0"/>
            </a:br>
            <a:br>
              <a:rPr lang="cs-CZ" sz="1800" dirty="0"/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BDS KN</a:t>
            </a:r>
          </a:p>
          <a:p>
            <a:r>
              <a:rPr lang="cs-CZ"/>
              <a:t>Jaro 2021</a:t>
            </a:r>
            <a:endParaRPr lang="cs-CZ" dirty="0"/>
          </a:p>
          <a:p>
            <a:r>
              <a:rPr lang="cs-CZ" dirty="0"/>
              <a:t>Ivana Průchová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751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6" name="Obdélník 5"/>
          <p:cNvSpPr/>
          <p:nvPr/>
        </p:nvSpPr>
        <p:spPr>
          <a:xfrm>
            <a:off x="2624513" y="2241628"/>
            <a:ext cx="29375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Katastr nemovitostí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3723928"/>
            <a:ext cx="2109582" cy="2225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PŘEDMĚT</a:t>
            </a:r>
            <a:r>
              <a:rPr lang="cs-CZ" dirty="0"/>
              <a:t>  </a:t>
            </a:r>
            <a:r>
              <a:rPr lang="cs-CZ" b="1" dirty="0">
                <a:solidFill>
                  <a:schemeClr val="tx1"/>
                </a:solidFill>
              </a:rPr>
              <a:t>EVIDENCE </a:t>
            </a:r>
          </a:p>
          <a:p>
            <a:pPr algn="ctr"/>
            <a:r>
              <a:rPr lang="cs-CZ" b="1" dirty="0">
                <a:solidFill>
                  <a:srgbClr val="C00000"/>
                </a:solidFill>
              </a:rPr>
              <a:t>které NEMOVITÉ VĚCI se evidují v KN </a:t>
            </a:r>
          </a:p>
          <a:p>
            <a:pPr algn="ctr"/>
            <a:r>
              <a:rPr lang="cs-CZ" dirty="0"/>
              <a:t>§ 3 KZ</a:t>
            </a:r>
          </a:p>
        </p:txBody>
      </p:sp>
      <p:sp>
        <p:nvSpPr>
          <p:cNvPr id="8" name="Obdélník 7"/>
          <p:cNvSpPr/>
          <p:nvPr/>
        </p:nvSpPr>
        <p:spPr>
          <a:xfrm>
            <a:off x="4334626" y="3723928"/>
            <a:ext cx="3590174" cy="2225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OBSAH KN</a:t>
            </a:r>
          </a:p>
          <a:p>
            <a:pPr algn="ctr"/>
            <a:r>
              <a:rPr lang="cs-CZ" b="1" dirty="0">
                <a:solidFill>
                  <a:srgbClr val="C00000"/>
                </a:solidFill>
              </a:rPr>
              <a:t>jaké INFORMACE/ÚDAJE  KN obsahuje  o</a:t>
            </a:r>
            <a:r>
              <a:rPr lang="cs-CZ" dirty="0"/>
              <a:t>: </a:t>
            </a: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A) evidovaných nemovitých věcech  </a:t>
            </a: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B) osobách </a:t>
            </a:r>
          </a:p>
          <a:p>
            <a:pPr algn="ctr"/>
            <a:r>
              <a:rPr lang="cs-CZ" b="1" dirty="0">
                <a:solidFill>
                  <a:schemeClr val="bg1"/>
                </a:solidFill>
              </a:rPr>
              <a:t>§ 4 KZ 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87198" y="3119264"/>
            <a:ext cx="1791036" cy="604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263942" y="3119264"/>
            <a:ext cx="1587978" cy="604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950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evidence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15816" y="1862720"/>
            <a:ext cx="2858616" cy="914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Předmět evidence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073296" y="3357537"/>
            <a:ext cx="230425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Pozitivní vymezení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586300" y="3356630"/>
            <a:ext cx="23762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Negativní vymezení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4427984" y="2996952"/>
            <a:ext cx="0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139952" y="2777120"/>
            <a:ext cx="1080120" cy="57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915816" y="2777120"/>
            <a:ext cx="1224136" cy="57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lů 20"/>
          <p:cNvSpPr/>
          <p:nvPr/>
        </p:nvSpPr>
        <p:spPr>
          <a:xfrm>
            <a:off x="3769547" y="4271029"/>
            <a:ext cx="484632" cy="885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83568" y="5247320"/>
            <a:ext cx="7241232" cy="1226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KATASTR NEMOVITOSTÍ NENÍ UNIVERZÁLNÍM/KOMPLEXNÍM  INFORMAČNÍM SYSTÉMEM O VŠECH NEMOVITOSTECH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5772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57298"/>
          </a:xfrm>
        </p:spPr>
        <p:txBody>
          <a:bodyPr/>
          <a:lstStyle/>
          <a:p>
            <a:r>
              <a:rPr lang="cs-CZ" dirty="0"/>
              <a:t>Předmět KN (§ 3 KZ)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845319" y="1440646"/>
            <a:ext cx="2411631" cy="705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PŘEDMĚT KN</a:t>
            </a:r>
          </a:p>
          <a:p>
            <a:pPr algn="ctr"/>
            <a:r>
              <a:rPr lang="cs-CZ" sz="1400" dirty="0"/>
              <a:t>(pozitivní vymezení)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078709" y="2603450"/>
            <a:ext cx="179796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/>
              <a:t>BUDOVY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57200" y="2669649"/>
            <a:ext cx="14904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POZEMKY V PODOBĚ PARCEL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032312" y="2595073"/>
            <a:ext cx="122463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JEDNOTKY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5387996" y="265328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PRÁVO STAVBY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6398120" y="2636912"/>
            <a:ext cx="1526680" cy="947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NEMOVITOSTI, O NICHŽ TO STANOVÍ JINÝ PŘEDPIS – VYBRANÁ VODNÍ DÍLA (§ 20 VZ)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163050" y="3905703"/>
            <a:ext cx="5405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DLE OZ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890032" y="3890512"/>
            <a:ext cx="72599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/>
              <a:t>DLE </a:t>
            </a:r>
            <a:r>
              <a:rPr lang="cs-CZ" sz="1000" dirty="0"/>
              <a:t>ZÁK.Č. 72/1994 Sb.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1800580" y="3867565"/>
            <a:ext cx="1062474" cy="1085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>
                <a:solidFill>
                  <a:srgbClr val="C00000"/>
                </a:solidFill>
              </a:rPr>
              <a:t>S P.Č., S E.Č. </a:t>
            </a:r>
          </a:p>
          <a:p>
            <a:pPr algn="ctr"/>
            <a:r>
              <a:rPr lang="cs-CZ" sz="1000" dirty="0"/>
              <a:t>NEJSOU SOUČÁSTÍ POZEMKU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049535" y="3867565"/>
            <a:ext cx="927034" cy="1086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rgbClr val="C00000"/>
                </a:solidFill>
              </a:rPr>
              <a:t>BEZ P.Č. ČI E.Č. </a:t>
            </a:r>
            <a:r>
              <a:rPr lang="cs-CZ" sz="1000" dirty="0"/>
              <a:t>NEJSOU SOUČÁSTÍ POZEMKU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2331817" y="3517850"/>
            <a:ext cx="513503" cy="349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15" idx="0"/>
          </p:cNvCxnSpPr>
          <p:nvPr/>
        </p:nvCxnSpPr>
        <p:spPr>
          <a:xfrm>
            <a:off x="3031801" y="3567680"/>
            <a:ext cx="481251" cy="299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294213" y="3516711"/>
            <a:ext cx="190350" cy="403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788024" y="3473968"/>
            <a:ext cx="438950" cy="402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1424820" y="2179073"/>
            <a:ext cx="2088232" cy="383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3288801" y="2137771"/>
            <a:ext cx="249156" cy="420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4274020" y="2143575"/>
            <a:ext cx="429531" cy="39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>
            <a:off x="4506801" y="2159943"/>
            <a:ext cx="1109229" cy="476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4615291" y="2305269"/>
            <a:ext cx="402552" cy="70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>
            <a:off x="5047820" y="2196080"/>
            <a:ext cx="1553429" cy="440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324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KN - </a:t>
            </a:r>
            <a:r>
              <a:rPr lang="cs-CZ" sz="1800" b="1" dirty="0">
                <a:solidFill>
                  <a:srgbClr val="7030A0"/>
                </a:solidFill>
              </a:rPr>
              <a:t>NEGATIVNÍ</a:t>
            </a:r>
            <a:r>
              <a:rPr lang="cs-CZ" sz="1400" b="1" dirty="0">
                <a:solidFill>
                  <a:srgbClr val="7030A0"/>
                </a:solidFill>
              </a:rPr>
              <a:t> VYMEZENÍ OBJEKTŮ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50306" cy="4873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987823" y="1600200"/>
            <a:ext cx="2236661" cy="1176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7030A0"/>
                </a:solidFill>
              </a:rPr>
              <a:t>V KN  SE </a:t>
            </a:r>
          </a:p>
          <a:p>
            <a:pPr algn="ctr"/>
            <a:r>
              <a:rPr lang="cs-CZ" b="1" u="sng" dirty="0">
                <a:solidFill>
                  <a:srgbClr val="7030A0"/>
                </a:solidFill>
              </a:rPr>
              <a:t>NEEVIDUJÍ</a:t>
            </a:r>
            <a:r>
              <a:rPr lang="cs-CZ" u="sng" dirty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7" name="Obdélník 6"/>
          <p:cNvSpPr/>
          <p:nvPr/>
        </p:nvSpPr>
        <p:spPr>
          <a:xfrm>
            <a:off x="473768" y="3106380"/>
            <a:ext cx="2011658" cy="1519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7030A0"/>
                </a:solidFill>
              </a:rPr>
              <a:t>PODZEMNÍ STAVBY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685134" y="3142293"/>
            <a:ext cx="1902927" cy="1519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7030A0"/>
                </a:solidFill>
              </a:rPr>
              <a:t>ROZESTAVĚNÉ BUDOVY</a:t>
            </a:r>
          </a:p>
          <a:p>
            <a:pPr algn="ctr"/>
            <a:r>
              <a:rPr lang="cs-CZ" sz="1400" b="1" dirty="0">
                <a:solidFill>
                  <a:srgbClr val="7030A0"/>
                </a:solidFill>
              </a:rPr>
              <a:t>(OD 1.1.2014)</a:t>
            </a:r>
          </a:p>
        </p:txBody>
      </p:sp>
      <p:sp>
        <p:nvSpPr>
          <p:cNvPr id="9" name="Obdélník 8"/>
          <p:cNvSpPr/>
          <p:nvPr/>
        </p:nvSpPr>
        <p:spPr>
          <a:xfrm>
            <a:off x="4787769" y="3106380"/>
            <a:ext cx="2028226" cy="151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u="sng" dirty="0">
                <a:solidFill>
                  <a:srgbClr val="7030A0"/>
                </a:solidFill>
              </a:rPr>
              <a:t>DROBNÉ</a:t>
            </a:r>
            <a:r>
              <a:rPr lang="cs-CZ" sz="1200" b="1" dirty="0">
                <a:solidFill>
                  <a:srgbClr val="7030A0"/>
                </a:solidFill>
              </a:rPr>
              <a:t> STAVBY BEZ Č.P. NEBO E.Č.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983836" y="3106380"/>
            <a:ext cx="1499082" cy="1519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7030A0"/>
                </a:solidFill>
              </a:rPr>
              <a:t>NEMOVITÉ STAVBY nevyhovující definičním znakům budovy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3851920" y="2777120"/>
            <a:ext cx="1372564" cy="329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1907704" y="2777120"/>
            <a:ext cx="1944216" cy="329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3851920" y="2777120"/>
            <a:ext cx="0" cy="365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355976" y="2777120"/>
            <a:ext cx="2880320" cy="329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03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168642" cy="529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Předmět</a:t>
            </a:r>
            <a:r>
              <a:rPr lang="cs-CZ" dirty="0"/>
              <a:t> evidence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005800"/>
            <a:ext cx="7281257" cy="544753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§ 3 KZ</a:t>
            </a:r>
          </a:p>
          <a:p>
            <a:endParaRPr lang="cs-CZ" dirty="0"/>
          </a:p>
          <a:p>
            <a:r>
              <a:rPr lang="cs-CZ" sz="6400" b="1" dirty="0">
                <a:solidFill>
                  <a:srgbClr val="C00000"/>
                </a:solidFill>
              </a:rPr>
              <a:t>pozemky</a:t>
            </a:r>
            <a:r>
              <a:rPr lang="cs-CZ" sz="6400" b="1" dirty="0"/>
              <a:t> v podobě parcel</a:t>
            </a:r>
            <a:r>
              <a:rPr lang="cs-CZ" sz="6400" dirty="0"/>
              <a:t>,</a:t>
            </a:r>
          </a:p>
          <a:p>
            <a:endParaRPr lang="cs-CZ" sz="6400" dirty="0"/>
          </a:p>
          <a:p>
            <a:r>
              <a:rPr lang="cs-CZ" sz="6400" b="1" dirty="0">
                <a:solidFill>
                  <a:srgbClr val="C00000"/>
                </a:solidFill>
              </a:rPr>
              <a:t>budovy,</a:t>
            </a:r>
            <a:r>
              <a:rPr lang="cs-CZ" sz="6400" dirty="0"/>
              <a:t> </a:t>
            </a:r>
            <a:r>
              <a:rPr lang="cs-CZ" sz="6400" b="1" i="1" dirty="0"/>
              <a:t>kterým se </a:t>
            </a:r>
            <a:r>
              <a:rPr lang="cs-CZ" sz="6400" b="1" i="1" u="sng" dirty="0"/>
              <a:t>přiděluje číslo popisné nebo evidenčn</a:t>
            </a:r>
            <a:r>
              <a:rPr lang="cs-CZ" sz="6400" b="1" i="1" dirty="0"/>
              <a:t>í, pokud </a:t>
            </a:r>
            <a:r>
              <a:rPr lang="cs-CZ" sz="6400" b="1" u="sng" dirty="0">
                <a:solidFill>
                  <a:srgbClr val="C00000"/>
                </a:solidFill>
              </a:rPr>
              <a:t>nejsou součástí pozemku nebo práva stavby,</a:t>
            </a:r>
          </a:p>
          <a:p>
            <a:endParaRPr lang="cs-CZ" sz="6400" dirty="0"/>
          </a:p>
          <a:p>
            <a:r>
              <a:rPr lang="cs-CZ" sz="6400" b="1" dirty="0">
                <a:solidFill>
                  <a:srgbClr val="C00000"/>
                </a:solidFill>
              </a:rPr>
              <a:t>budovy</a:t>
            </a:r>
            <a:r>
              <a:rPr lang="cs-CZ" sz="6400" b="1" dirty="0"/>
              <a:t>,</a:t>
            </a:r>
            <a:r>
              <a:rPr lang="cs-CZ" sz="6400" dirty="0"/>
              <a:t> </a:t>
            </a:r>
            <a:r>
              <a:rPr lang="cs-CZ" sz="6400" b="1" i="1" dirty="0"/>
              <a:t>kterým se </a:t>
            </a:r>
            <a:r>
              <a:rPr lang="cs-CZ" sz="6400" b="1" i="1" u="sng" dirty="0"/>
              <a:t>číslo popisné ani evidenční nepřiděluje</a:t>
            </a:r>
            <a:r>
              <a:rPr lang="cs-CZ" sz="6400" b="1" i="1" dirty="0"/>
              <a:t>, pokud</a:t>
            </a:r>
            <a:r>
              <a:rPr lang="cs-CZ" sz="6400" dirty="0"/>
              <a:t> </a:t>
            </a:r>
            <a:r>
              <a:rPr lang="cs-CZ" sz="6400" b="1" u="sng" dirty="0">
                <a:solidFill>
                  <a:srgbClr val="C00000"/>
                </a:solidFill>
              </a:rPr>
              <a:t>nejsou součástí pozemku ani práva stavby, </a:t>
            </a:r>
            <a:r>
              <a:rPr lang="cs-CZ" sz="6400" b="1" u="sng" dirty="0">
                <a:solidFill>
                  <a:srgbClr val="00B050"/>
                </a:solidFill>
              </a:rPr>
              <a:t>jsou hlavní stavbou na pozemku </a:t>
            </a:r>
            <a:r>
              <a:rPr lang="cs-CZ" sz="6400" b="1" u="sng" dirty="0">
                <a:solidFill>
                  <a:srgbClr val="C00000"/>
                </a:solidFill>
              </a:rPr>
              <a:t>a nejde o drobné stavby</a:t>
            </a:r>
            <a:r>
              <a:rPr lang="cs-CZ" sz="6400" b="1" dirty="0">
                <a:solidFill>
                  <a:srgbClr val="C00000"/>
                </a:solidFill>
              </a:rPr>
              <a:t>,</a:t>
            </a:r>
          </a:p>
          <a:p>
            <a:endParaRPr lang="cs-CZ" sz="6400" dirty="0">
              <a:solidFill>
                <a:srgbClr val="C00000"/>
              </a:solidFill>
            </a:endParaRPr>
          </a:p>
          <a:p>
            <a:r>
              <a:rPr lang="cs-CZ" sz="6400" b="1" dirty="0">
                <a:solidFill>
                  <a:srgbClr val="C00000"/>
                </a:solidFill>
              </a:rPr>
              <a:t>jednotky</a:t>
            </a:r>
            <a:r>
              <a:rPr lang="cs-CZ" sz="6400" b="1" dirty="0"/>
              <a:t> vymezené podle </a:t>
            </a:r>
            <a:r>
              <a:rPr lang="cs-CZ" sz="6400" b="1" dirty="0">
                <a:solidFill>
                  <a:srgbClr val="C00000"/>
                </a:solidFill>
              </a:rPr>
              <a:t>občanského zákoníku</a:t>
            </a:r>
          </a:p>
          <a:p>
            <a:endParaRPr lang="cs-CZ" sz="6400" dirty="0"/>
          </a:p>
          <a:p>
            <a:r>
              <a:rPr lang="cs-CZ" sz="6400" b="1" dirty="0">
                <a:solidFill>
                  <a:srgbClr val="C00000"/>
                </a:solidFill>
              </a:rPr>
              <a:t>jednotky</a:t>
            </a:r>
            <a:r>
              <a:rPr lang="cs-CZ" sz="6400" b="1" dirty="0"/>
              <a:t> vymezené podle </a:t>
            </a:r>
            <a:r>
              <a:rPr lang="cs-CZ" sz="6400" b="1" dirty="0">
                <a:solidFill>
                  <a:srgbClr val="C00000"/>
                </a:solidFill>
              </a:rPr>
              <a:t>zákona č. 72/1994 </a:t>
            </a:r>
            <a:r>
              <a:rPr lang="cs-CZ" sz="6400" dirty="0">
                <a:solidFill>
                  <a:srgbClr val="C00000"/>
                </a:solidFill>
              </a:rPr>
              <a:t>Sb., </a:t>
            </a:r>
            <a:r>
              <a:rPr lang="cs-CZ" sz="6400" dirty="0"/>
              <a:t>kterým se upravují některé spoluvlastnické vztahy k budovám a některé vlastnické vztahy k bytům a nebytovým prostorům a doplňují některé zákony (zákon o vlastnictví bytů), ve znění pozdějších předpisů,</a:t>
            </a:r>
          </a:p>
          <a:p>
            <a:endParaRPr lang="cs-CZ" sz="6400" dirty="0"/>
          </a:p>
          <a:p>
            <a:r>
              <a:rPr lang="cs-CZ" sz="6400" b="1" dirty="0">
                <a:solidFill>
                  <a:srgbClr val="C00000"/>
                </a:solidFill>
              </a:rPr>
              <a:t>právo stavby</a:t>
            </a:r>
            <a:r>
              <a:rPr lang="cs-CZ" sz="6400" dirty="0"/>
              <a:t>,</a:t>
            </a:r>
          </a:p>
          <a:p>
            <a:endParaRPr lang="cs-CZ" sz="6400" dirty="0"/>
          </a:p>
          <a:p>
            <a:r>
              <a:rPr lang="cs-CZ" sz="6400" b="1" dirty="0">
                <a:solidFill>
                  <a:srgbClr val="FF0000"/>
                </a:solidFill>
              </a:rPr>
              <a:t>nemovitosti</a:t>
            </a:r>
            <a:r>
              <a:rPr lang="cs-CZ" sz="6400" b="1" dirty="0"/>
              <a:t>, o nichž to </a:t>
            </a:r>
            <a:r>
              <a:rPr lang="cs-CZ" sz="6400" b="1" dirty="0">
                <a:solidFill>
                  <a:srgbClr val="C00000"/>
                </a:solidFill>
              </a:rPr>
              <a:t>stanoví jiný právní předpis</a:t>
            </a:r>
          </a:p>
          <a:p>
            <a:pPr lvl="1"/>
            <a:r>
              <a:rPr lang="cs-CZ" sz="6400" dirty="0"/>
              <a:t>(</a:t>
            </a:r>
            <a:r>
              <a:rPr lang="cs-CZ" sz="6400" b="1" dirty="0"/>
              <a:t>vybraná vodní díla, vazba na vodní zákon - § 20 KZ</a:t>
            </a:r>
            <a:r>
              <a:rPr lang="cs-CZ" sz="6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1359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40616" cy="53610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Obsah</a:t>
            </a:r>
            <a:r>
              <a:rPr lang="cs-CZ" dirty="0"/>
              <a:t> katastru (§ 4KZ)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482144" cy="5976664"/>
          </a:xfrm>
        </p:spPr>
        <p:txBody>
          <a:bodyPr>
            <a:normAutofit fontScale="25000" lnSpcReduction="20000"/>
          </a:bodyPr>
          <a:lstStyle/>
          <a:p>
            <a:r>
              <a:rPr lang="cs-CZ" sz="4800" b="1" dirty="0"/>
              <a:t>geometrické určení a polohové určení nemovitostí a katastrálních území</a:t>
            </a:r>
            <a:r>
              <a:rPr lang="cs-CZ" sz="4800" dirty="0"/>
              <a:t>,</a:t>
            </a:r>
          </a:p>
          <a:p>
            <a:endParaRPr lang="cs-CZ" sz="4800" dirty="0"/>
          </a:p>
          <a:p>
            <a:r>
              <a:rPr lang="cs-CZ" sz="4800" b="1" dirty="0"/>
              <a:t>druhy pozemků, čísla a výměry parcel</a:t>
            </a:r>
            <a:r>
              <a:rPr lang="cs-CZ" sz="4800" dirty="0"/>
              <a:t>, </a:t>
            </a:r>
          </a:p>
          <a:p>
            <a:endParaRPr lang="cs-CZ" sz="4800" dirty="0"/>
          </a:p>
          <a:p>
            <a:r>
              <a:rPr lang="cs-CZ" sz="4800" b="1" dirty="0"/>
              <a:t>údaje o budovách</a:t>
            </a:r>
            <a:r>
              <a:rPr lang="cs-CZ" sz="4800" dirty="0"/>
              <a:t>, kterým se přiděluje číslo popisné nebo evidenční včetně čísel těchto budov, údaje o budovách, kterým se číslo popisné ani evidenční nepřiděluje, </a:t>
            </a:r>
            <a:r>
              <a:rPr lang="cs-CZ" sz="4800" b="1" dirty="0"/>
              <a:t>pokud jsou hlavní stavbou na pozemku</a:t>
            </a:r>
            <a:r>
              <a:rPr lang="cs-CZ" sz="4800" dirty="0"/>
              <a:t>, </a:t>
            </a:r>
            <a:r>
              <a:rPr lang="cs-CZ" sz="4800" i="1" dirty="0"/>
              <a:t>nejedná-li se o drobné stavby</a:t>
            </a:r>
            <a:r>
              <a:rPr lang="cs-CZ" sz="4800" dirty="0"/>
              <a:t>, </a:t>
            </a:r>
            <a:r>
              <a:rPr lang="cs-CZ" sz="4800" b="1" dirty="0"/>
              <a:t>vybrané údaje o způsobu ochrany a využití nemovitostí a čísla jednotek</a:t>
            </a:r>
          </a:p>
          <a:p>
            <a:endParaRPr lang="cs-CZ" sz="4800" dirty="0"/>
          </a:p>
          <a:p>
            <a:r>
              <a:rPr lang="cs-CZ" sz="4800" b="1" dirty="0"/>
              <a:t>cenové údaje, </a:t>
            </a:r>
            <a:r>
              <a:rPr lang="cs-CZ" sz="4800" dirty="0"/>
              <a:t>údaje pro daňové účely a údaje umožňující propojení s jinými informačními systémy, které mají vztah k obsahu katastru,</a:t>
            </a:r>
          </a:p>
          <a:p>
            <a:endParaRPr lang="cs-CZ" sz="4800" dirty="0"/>
          </a:p>
          <a:p>
            <a:r>
              <a:rPr lang="cs-CZ" sz="4800" b="1" dirty="0"/>
              <a:t>u evidovaných budov údaj o tom, zda se jedná o dočasnou stavbu</a:t>
            </a:r>
            <a:r>
              <a:rPr lang="cs-CZ" sz="4800" dirty="0"/>
              <a:t>,</a:t>
            </a:r>
          </a:p>
          <a:p>
            <a:endParaRPr lang="cs-CZ" sz="4800" dirty="0"/>
          </a:p>
          <a:p>
            <a:r>
              <a:rPr lang="cs-CZ" sz="4800" b="1" dirty="0"/>
              <a:t>údaje o právech včetně údajů o vlastnících a údaje o oprávněných z jiného práva, které se zapisuje do katastru </a:t>
            </a:r>
            <a:endParaRPr lang="cs-CZ" sz="4800" dirty="0"/>
          </a:p>
          <a:p>
            <a:endParaRPr lang="cs-CZ" sz="4800" dirty="0"/>
          </a:p>
          <a:p>
            <a:r>
              <a:rPr lang="cs-CZ" sz="4800" b="1" dirty="0"/>
              <a:t>upozornění</a:t>
            </a:r>
            <a:r>
              <a:rPr lang="cs-CZ" sz="4800" dirty="0"/>
              <a:t> týkající se nemovitosti, pokud jiný právní předpis stanoví povinnost vyznačit je v katastru nebo jsou potřebná pro správu katastru,</a:t>
            </a:r>
          </a:p>
          <a:p>
            <a:endParaRPr lang="cs-CZ" sz="4800" dirty="0"/>
          </a:p>
          <a:p>
            <a:r>
              <a:rPr lang="cs-CZ" sz="4800" dirty="0"/>
              <a:t>úplná znění prohlášení o rozdělení práva k domu a pozemku na vlastnické právo k jednotkám ( „</a:t>
            </a:r>
            <a:r>
              <a:rPr lang="cs-CZ" sz="4800" b="1" dirty="0"/>
              <a:t>prohlášení vlastníka domu“),</a:t>
            </a:r>
          </a:p>
          <a:p>
            <a:endParaRPr lang="cs-CZ" sz="4800" dirty="0"/>
          </a:p>
          <a:p>
            <a:r>
              <a:rPr lang="cs-CZ" sz="4800" b="1" dirty="0"/>
              <a:t>dohody spoluvlastníků o správě nemovitosti</a:t>
            </a:r>
            <a:r>
              <a:rPr lang="cs-CZ" sz="4800" dirty="0"/>
              <a:t>,</a:t>
            </a:r>
          </a:p>
          <a:p>
            <a:endParaRPr lang="cs-CZ" sz="4800" dirty="0"/>
          </a:p>
          <a:p>
            <a:r>
              <a:rPr lang="cs-CZ" sz="4800" dirty="0"/>
              <a:t>údaje o bodech podrobných polohových bodových polí</a:t>
            </a:r>
          </a:p>
          <a:p>
            <a:endParaRPr lang="cs-CZ" sz="4800" dirty="0"/>
          </a:p>
          <a:p>
            <a:r>
              <a:rPr lang="cs-CZ" sz="4800" dirty="0"/>
              <a:t>místní a pomístní názvosloví.</a:t>
            </a:r>
          </a:p>
          <a:p>
            <a:endParaRPr lang="cs-CZ" sz="5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580831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Údaje o osobě</a:t>
            </a:r>
            <a:r>
              <a:rPr lang="cs-CZ" dirty="0"/>
              <a:t>:</a:t>
            </a:r>
          </a:p>
          <a:p>
            <a:endParaRPr lang="cs-CZ" dirty="0"/>
          </a:p>
          <a:p>
            <a:pPr lvl="1"/>
            <a:r>
              <a:rPr lang="cs-CZ" dirty="0"/>
              <a:t>o fyzické osobě se do katastru zapisuje</a:t>
            </a:r>
          </a:p>
          <a:p>
            <a:pPr lvl="2"/>
            <a:r>
              <a:rPr lang="cs-CZ" dirty="0"/>
              <a:t>jméno, popřípadě jména, a příjmení,</a:t>
            </a:r>
          </a:p>
          <a:p>
            <a:pPr lvl="2"/>
            <a:r>
              <a:rPr lang="cs-CZ" dirty="0"/>
              <a:t>rodné číslo, a nemá-li je, datum narození,</a:t>
            </a:r>
          </a:p>
          <a:p>
            <a:pPr lvl="2"/>
            <a:r>
              <a:rPr lang="cs-CZ" dirty="0"/>
              <a:t>adresa místa trvalého pobytu, a nemá-li ji, adresa bydliště.</a:t>
            </a:r>
          </a:p>
          <a:p>
            <a:pPr lvl="1"/>
            <a:r>
              <a:rPr lang="cs-CZ" dirty="0"/>
              <a:t>o právnické osobě se do katastru zapisuje</a:t>
            </a:r>
          </a:p>
          <a:p>
            <a:pPr lvl="2"/>
            <a:r>
              <a:rPr lang="cs-CZ" dirty="0"/>
              <a:t>název nebo obchodní firma,</a:t>
            </a:r>
          </a:p>
          <a:p>
            <a:pPr lvl="2"/>
            <a:r>
              <a:rPr lang="cs-CZ" dirty="0"/>
              <a:t> identifikační číslo osoby nebo jiný obdobný identifikační údaj, je-li přidělen</a:t>
            </a:r>
          </a:p>
          <a:p>
            <a:pPr lvl="2"/>
            <a:r>
              <a:rPr lang="cs-CZ" dirty="0"/>
              <a:t>sídlo.</a:t>
            </a:r>
          </a:p>
          <a:p>
            <a:pPr lvl="1"/>
            <a:endParaRPr lang="cs-CZ" dirty="0"/>
          </a:p>
          <a:p>
            <a:pPr lvl="1"/>
            <a:endParaRPr lang="cs-CZ" u="sng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2063115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Závaznost údajů katastru </a:t>
            </a:r>
            <a:r>
              <a:rPr lang="cs-CZ" dirty="0"/>
              <a:t>(§ 51 KZ)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Závazné pro právní jednání </a:t>
            </a:r>
            <a:r>
              <a:rPr lang="cs-CZ" dirty="0"/>
              <a:t>týkající se </a:t>
            </a:r>
            <a:r>
              <a:rPr lang="cs-CZ" b="1" dirty="0"/>
              <a:t>nemovitostí vedených v katastru </a:t>
            </a:r>
            <a:r>
              <a:rPr lang="cs-CZ" dirty="0"/>
              <a:t>jsou údaje katastru:</a:t>
            </a:r>
          </a:p>
          <a:p>
            <a:pPr lvl="1"/>
            <a:r>
              <a:rPr lang="cs-CZ" dirty="0"/>
              <a:t>parcelní číslo</a:t>
            </a:r>
          </a:p>
          <a:p>
            <a:pPr lvl="1"/>
            <a:r>
              <a:rPr lang="cs-CZ" dirty="0"/>
              <a:t>geometrické určení nemovitosti</a:t>
            </a:r>
          </a:p>
          <a:p>
            <a:pPr lvl="1"/>
            <a:r>
              <a:rPr lang="cs-CZ" dirty="0"/>
              <a:t>název a geometrické určení katastrálního území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Diskuse: druh pozemku, výměra pozemku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273921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Katastrální operát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Katastrální operát tvoří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soubor geodetických informací</a:t>
            </a:r>
            <a:r>
              <a:rPr lang="cs-CZ" dirty="0"/>
              <a:t>, který zahrnuje katastrální mapu a její číselné vyjádření,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soubor popisných informací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dokumentace výsledků šetření a měření </a:t>
            </a:r>
            <a:r>
              <a:rPr lang="cs-CZ" dirty="0"/>
              <a:t>pro vedení a obnovu souboru geodetických informací, včetně místního a pomístního názvosloví,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sbírka listin</a:t>
            </a:r>
            <a:r>
              <a:rPr lang="cs-CZ" dirty="0"/>
              <a:t>, která obsahuje rozhodnutí orgánů veřejné moci, smlouvy a jiné listiny, na jejichž podkladě byl proveden zápis do katastru, úplná znění prohlášení vlastníka domu a dohody spoluvlastníků o správě nemovitosti,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protokoly</a:t>
            </a:r>
            <a:r>
              <a:rPr lang="cs-CZ" dirty="0"/>
              <a:t> o vkladech, záznamech, poznámkách, dalších zápisech, opravách chyb, námitkách proti obnovenému katastrálnímu operátu, výsledcích revize katastru a o záznamech pro další řízení.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336083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Údaje katastru a přechodná ustanovení KZ(vybraná) významná pro KN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/>
              <a:t>Údaje katastru</a:t>
            </a:r>
          </a:p>
          <a:p>
            <a:pPr lvl="1"/>
            <a:r>
              <a:rPr lang="cs-CZ" sz="2000" b="1" dirty="0"/>
              <a:t>vedou se podle dosavadních právních předpisů do doby, než jednotlivé evidované údaje budou dotčeny změnou</a:t>
            </a:r>
            <a:r>
              <a:rPr lang="cs-CZ" sz="2000" dirty="0"/>
              <a:t>. </a:t>
            </a:r>
          </a:p>
          <a:p>
            <a:pPr lvl="1"/>
            <a:r>
              <a:rPr lang="cs-CZ" sz="2000" dirty="0"/>
              <a:t>Katastrální úřady jsou </a:t>
            </a:r>
            <a:r>
              <a:rPr lang="cs-CZ" sz="2000" b="1" dirty="0"/>
              <a:t>oprávněny uvést zápisy v katastru do souladu s KZ i dříve z moci úřední </a:t>
            </a:r>
            <a:r>
              <a:rPr lang="cs-CZ" sz="2000" dirty="0"/>
              <a:t>(§ 63/1 KZ)</a:t>
            </a:r>
          </a:p>
          <a:p>
            <a:pPr lvl="1"/>
            <a:endParaRPr lang="cs-CZ" sz="2000" b="1" dirty="0"/>
          </a:p>
          <a:p>
            <a:pPr lvl="1"/>
            <a:r>
              <a:rPr lang="cs-CZ" sz="2000" b="1" dirty="0"/>
              <a:t>O údajích o budově evidované podle dřívějších právních předpisů:</a:t>
            </a:r>
          </a:p>
          <a:p>
            <a:pPr lvl="2"/>
            <a:r>
              <a:rPr lang="cs-CZ" sz="1800" b="1" dirty="0">
                <a:solidFill>
                  <a:srgbClr val="C00000"/>
                </a:solidFill>
              </a:rPr>
              <a:t> se má za to, že se jedná o trvalou stavbu</a:t>
            </a:r>
            <a:r>
              <a:rPr lang="cs-CZ" sz="1800" dirty="0"/>
              <a:t>, </a:t>
            </a:r>
            <a:r>
              <a:rPr lang="cs-CZ" sz="1800" b="1" i="1" dirty="0"/>
              <a:t>pokud z údajů katastru nevyplývá, že se jedná o stavbu dočasnou</a:t>
            </a:r>
            <a:r>
              <a:rPr lang="cs-CZ" sz="1800" b="1" dirty="0"/>
              <a:t>. </a:t>
            </a:r>
          </a:p>
          <a:p>
            <a:pPr lvl="2"/>
            <a:r>
              <a:rPr lang="cs-CZ" sz="1800" dirty="0"/>
              <a:t>Doloží-li vlastník této stavby nebo jiný oprávněný, </a:t>
            </a:r>
            <a:r>
              <a:rPr lang="cs-CZ" sz="1800" b="1" dirty="0"/>
              <a:t>že se jedná o stavbu dočasnou, katastrální úřad tuto skutečnost do katastru doplní.</a:t>
            </a:r>
            <a:r>
              <a:rPr lang="cs-CZ" sz="1800" dirty="0"/>
              <a:t> Údaje o budově evidované podle dřívějších evidencí  (§ 63/2 NKZ)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75723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C00000"/>
                </a:solidFill>
              </a:rPr>
              <a:t>Katastr nemovitostí v ČR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179512" y="1371600"/>
            <a:ext cx="4160840" cy="50097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1.1.1993 až  31.12.2013</a:t>
            </a:r>
          </a:p>
          <a:p>
            <a:pPr lvl="1"/>
            <a:endParaRPr lang="cs-CZ" sz="1600" b="1" dirty="0">
              <a:solidFill>
                <a:schemeClr val="tx1"/>
              </a:solidFill>
            </a:endParaRPr>
          </a:p>
          <a:p>
            <a:pPr lvl="1"/>
            <a:endParaRPr lang="cs-CZ" sz="1600" b="1" dirty="0">
              <a:solidFill>
                <a:schemeClr val="tx1"/>
              </a:solidFill>
            </a:endParaRPr>
          </a:p>
          <a:p>
            <a:pPr lvl="1"/>
            <a:r>
              <a:rPr lang="cs-CZ" sz="1600" b="1" dirty="0" err="1">
                <a:solidFill>
                  <a:schemeClr val="tx1"/>
                </a:solidFill>
              </a:rPr>
              <a:t>Zák.č</a:t>
            </a:r>
            <a:r>
              <a:rPr lang="cs-CZ" sz="1600" b="1" dirty="0">
                <a:solidFill>
                  <a:schemeClr val="tx1"/>
                </a:solidFill>
              </a:rPr>
              <a:t>. 265/1992 Sb. o zápisech vlastnických a jiných práv věcných práv k nemovitostem</a:t>
            </a:r>
          </a:p>
          <a:p>
            <a:pPr lvl="2"/>
            <a:r>
              <a:rPr lang="cs-CZ" sz="1400" b="1" dirty="0">
                <a:solidFill>
                  <a:schemeClr val="tx1"/>
                </a:solidFill>
              </a:rPr>
              <a:t>přechodná ustanovení k EN dle </a:t>
            </a:r>
            <a:r>
              <a:rPr lang="cs-CZ" sz="1400" b="1" dirty="0" err="1">
                <a:solidFill>
                  <a:schemeClr val="tx1"/>
                </a:solidFill>
              </a:rPr>
              <a:t>zák.č</a:t>
            </a:r>
            <a:r>
              <a:rPr lang="cs-CZ" sz="1400" b="1" dirty="0">
                <a:solidFill>
                  <a:schemeClr val="tx1"/>
                </a:solidFill>
              </a:rPr>
              <a:t>. 22/1964 Sb. o EN</a:t>
            </a:r>
          </a:p>
          <a:p>
            <a:pPr lvl="2"/>
            <a:endParaRPr lang="cs-CZ" sz="1400" b="1" dirty="0">
              <a:solidFill>
                <a:schemeClr val="tx1"/>
              </a:solidFill>
            </a:endParaRPr>
          </a:p>
          <a:p>
            <a:pPr lvl="1"/>
            <a:r>
              <a:rPr lang="cs-CZ" sz="1600" b="1" dirty="0">
                <a:solidFill>
                  <a:schemeClr val="tx1"/>
                </a:solidFill>
              </a:rPr>
              <a:t>Zák. č. 344/1992 Sb., o katastru nemovitostí</a:t>
            </a:r>
          </a:p>
          <a:p>
            <a:pPr lvl="2"/>
            <a:r>
              <a:rPr lang="cs-CZ" sz="1400" b="1" dirty="0">
                <a:solidFill>
                  <a:schemeClr val="tx1"/>
                </a:solidFill>
              </a:rPr>
              <a:t>přechodná ustanovení k EN dle </a:t>
            </a:r>
            <a:r>
              <a:rPr lang="cs-CZ" sz="1400" b="1" dirty="0" err="1">
                <a:solidFill>
                  <a:schemeClr val="tx1"/>
                </a:solidFill>
              </a:rPr>
              <a:t>zák.č</a:t>
            </a:r>
            <a:r>
              <a:rPr lang="cs-CZ" sz="1400" b="1" dirty="0">
                <a:solidFill>
                  <a:schemeClr val="tx1"/>
                </a:solidFill>
              </a:rPr>
              <a:t>. 22/1964 Sb. o EN</a:t>
            </a:r>
          </a:p>
          <a:p>
            <a:pPr lvl="1"/>
            <a:endParaRPr lang="cs-CZ" sz="1600" b="1" dirty="0">
              <a:solidFill>
                <a:schemeClr val="tx1"/>
              </a:solidFill>
            </a:endParaRPr>
          </a:p>
          <a:p>
            <a:pPr lvl="2"/>
            <a:r>
              <a:rPr lang="cs-CZ" sz="1600" b="1" dirty="0"/>
              <a:t>prováděcí předpisy</a:t>
            </a:r>
          </a:p>
          <a:p>
            <a:pPr lvl="2"/>
            <a:r>
              <a:rPr lang="cs-CZ" sz="1600" b="1" dirty="0"/>
              <a:t>související předpisy  </a:t>
            </a:r>
          </a:p>
          <a:p>
            <a:endParaRPr lang="cs-CZ" dirty="0"/>
          </a:p>
          <a:p>
            <a:pPr lvl="1"/>
            <a:r>
              <a:rPr lang="cs-CZ" dirty="0"/>
              <a:t>OZ 40/1964 Sb., občanský zákoník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270248" y="1417638"/>
            <a:ext cx="3657600" cy="475456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Od 1.1.2014</a:t>
            </a:r>
          </a:p>
          <a:p>
            <a:endParaRPr lang="cs-CZ" dirty="0"/>
          </a:p>
          <a:p>
            <a:pPr lvl="1"/>
            <a:r>
              <a:rPr lang="cs-CZ" b="1" dirty="0" err="1"/>
              <a:t>zák.č</a:t>
            </a:r>
            <a:r>
              <a:rPr lang="cs-CZ" b="1" dirty="0"/>
              <a:t>. 89/2012 Sb., občanský zákoník </a:t>
            </a:r>
          </a:p>
          <a:p>
            <a:pPr lvl="2"/>
            <a:r>
              <a:rPr lang="cs-CZ" b="1" dirty="0"/>
              <a:t>přechodná ustanovení</a:t>
            </a:r>
          </a:p>
          <a:p>
            <a:pPr lvl="1"/>
            <a:endParaRPr lang="cs-CZ" b="1" dirty="0"/>
          </a:p>
          <a:p>
            <a:pPr lvl="1"/>
            <a:r>
              <a:rPr lang="cs-CZ" b="1" dirty="0" err="1"/>
              <a:t>zák.č</a:t>
            </a:r>
            <a:r>
              <a:rPr lang="cs-CZ" b="1" dirty="0"/>
              <a:t>. 256/2013 Sb., o katastru nemovitostí (katastrální zákon)</a:t>
            </a:r>
          </a:p>
          <a:p>
            <a:pPr lvl="2"/>
            <a:r>
              <a:rPr lang="cs-CZ" b="1" dirty="0"/>
              <a:t>přechodná ustanovení</a:t>
            </a:r>
          </a:p>
          <a:p>
            <a:pPr lvl="1"/>
            <a:endParaRPr lang="cs-CZ" b="1" dirty="0"/>
          </a:p>
          <a:p>
            <a:pPr lvl="3"/>
            <a:r>
              <a:rPr lang="cs-CZ" dirty="0"/>
              <a:t>prováděcí předpisy</a:t>
            </a:r>
          </a:p>
          <a:p>
            <a:pPr lvl="3"/>
            <a:r>
              <a:rPr lang="cs-CZ" dirty="0"/>
              <a:t>související předpisy</a:t>
            </a:r>
          </a:p>
        </p:txBody>
      </p:sp>
    </p:spTree>
    <p:extLst>
      <p:ext uri="{BB962C8B-B14F-4D97-AF65-F5344CB8AC3E}">
        <p14:creationId xmlns:p14="http://schemas.microsoft.com/office/powerpoint/2010/main" val="743817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Pozemky v podobě parcel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89248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sz="1800" b="1" dirty="0"/>
              <a:t>Parcely se v KN označují  arabskými čísly</a:t>
            </a:r>
          </a:p>
          <a:p>
            <a:pPr lvl="1"/>
            <a:r>
              <a:rPr lang="cs-CZ" sz="1500" b="1" dirty="0"/>
              <a:t>a) ve dvou číselných řadách, odděleně pro pozemkové a stavební parcely</a:t>
            </a:r>
          </a:p>
          <a:p>
            <a:pPr lvl="2"/>
            <a:r>
              <a:rPr lang="cs-CZ" sz="1300" b="1" dirty="0"/>
              <a:t>Příklad :</a:t>
            </a:r>
          </a:p>
          <a:p>
            <a:pPr lvl="2"/>
            <a:r>
              <a:rPr lang="cs-CZ" sz="1300" b="1" dirty="0"/>
              <a:t> obec Suchý, okres Blansko</a:t>
            </a:r>
          </a:p>
          <a:p>
            <a:pPr lvl="2"/>
            <a:r>
              <a:rPr lang="cs-CZ" sz="1300" b="1" dirty="0"/>
              <a:t>  </a:t>
            </a:r>
            <a:r>
              <a:rPr lang="cs-CZ" sz="1300" b="1" dirty="0" err="1"/>
              <a:t>k.ú</a:t>
            </a:r>
            <a:r>
              <a:rPr lang="cs-CZ" sz="1300" b="1" dirty="0"/>
              <a:t>. Suchý  </a:t>
            </a:r>
          </a:p>
          <a:p>
            <a:pPr lvl="3"/>
            <a:r>
              <a:rPr lang="cs-CZ" sz="1300" b="1" dirty="0"/>
              <a:t>pozemková parcela: </a:t>
            </a:r>
            <a:r>
              <a:rPr lang="cs-CZ" sz="1300" b="1" dirty="0" err="1"/>
              <a:t>p.č</a:t>
            </a:r>
            <a:r>
              <a:rPr lang="cs-CZ" sz="1300" b="1" dirty="0"/>
              <a:t>. 412/59, </a:t>
            </a:r>
            <a:r>
              <a:rPr lang="cs-CZ" sz="1300" b="1" dirty="0" err="1"/>
              <a:t>k.ú</a:t>
            </a:r>
            <a:r>
              <a:rPr lang="cs-CZ" sz="1300" b="1" dirty="0"/>
              <a:t>. Suchý (trvalý travní porost)</a:t>
            </a:r>
          </a:p>
          <a:p>
            <a:pPr lvl="3"/>
            <a:r>
              <a:rPr lang="cs-CZ" sz="1300" b="1" dirty="0"/>
              <a:t>stavební parcela: </a:t>
            </a:r>
            <a:r>
              <a:rPr lang="cs-CZ" sz="1300" b="1" dirty="0" err="1"/>
              <a:t>p.č</a:t>
            </a:r>
            <a:r>
              <a:rPr lang="cs-CZ" sz="1300" b="1" dirty="0"/>
              <a:t>. st. 74, </a:t>
            </a:r>
            <a:r>
              <a:rPr lang="cs-CZ" sz="1300" b="1" dirty="0" err="1"/>
              <a:t>k.ú</a:t>
            </a:r>
            <a:r>
              <a:rPr lang="cs-CZ" sz="1300" b="1" dirty="0"/>
              <a:t>. Suchý  (zastavěná plocha a nádvoří)</a:t>
            </a:r>
          </a:p>
          <a:p>
            <a:pPr lvl="1"/>
            <a:endParaRPr lang="cs-CZ" sz="1300" b="1" dirty="0"/>
          </a:p>
          <a:p>
            <a:pPr lvl="1"/>
            <a:r>
              <a:rPr lang="cs-CZ" sz="1500" b="1" dirty="0"/>
              <a:t>b) v jedné číselné řadě</a:t>
            </a:r>
          </a:p>
          <a:p>
            <a:pPr lvl="2"/>
            <a:r>
              <a:rPr lang="cs-CZ" sz="1300" dirty="0"/>
              <a:t>(jednotná číselná řada)</a:t>
            </a:r>
          </a:p>
          <a:p>
            <a:pPr lvl="2"/>
            <a:r>
              <a:rPr lang="cs-CZ" sz="1300" dirty="0"/>
              <a:t>Příklad:</a:t>
            </a:r>
          </a:p>
          <a:p>
            <a:pPr lvl="2"/>
            <a:r>
              <a:rPr lang="cs-CZ" sz="1300" dirty="0"/>
              <a:t>Brno- město, </a:t>
            </a:r>
            <a:r>
              <a:rPr lang="cs-CZ" sz="1300" dirty="0" err="1"/>
              <a:t>k.ú</a:t>
            </a:r>
            <a:r>
              <a:rPr lang="cs-CZ" sz="1300" dirty="0"/>
              <a:t>. Veveří</a:t>
            </a:r>
          </a:p>
          <a:p>
            <a:pPr lvl="3"/>
            <a:r>
              <a:rPr lang="cs-CZ" sz="1300" dirty="0"/>
              <a:t>parcela č. 1091, Brno- město, </a:t>
            </a:r>
            <a:r>
              <a:rPr lang="cs-CZ" sz="1300" dirty="0" err="1"/>
              <a:t>k.ú</a:t>
            </a:r>
            <a:r>
              <a:rPr lang="cs-CZ" sz="1300" dirty="0"/>
              <a:t>. Veveří, ostatní plocha, zeleň </a:t>
            </a:r>
          </a:p>
          <a:p>
            <a:pPr lvl="3"/>
            <a:r>
              <a:rPr lang="cs-CZ" sz="1300" dirty="0"/>
              <a:t>parcela č. 1102/1 (zastavěná plocha a nádvoří</a:t>
            </a:r>
            <a:r>
              <a:rPr lang="cs-CZ" sz="1600" dirty="0"/>
              <a:t>)</a:t>
            </a:r>
          </a:p>
          <a:p>
            <a:pPr lvl="3"/>
            <a:endParaRPr lang="cs-CZ" sz="1600" dirty="0"/>
          </a:p>
          <a:p>
            <a:pPr lvl="3"/>
            <a:r>
              <a:rPr lang="cs-CZ" sz="1600" dirty="0"/>
              <a:t>§ 10/2 KV</a:t>
            </a:r>
          </a:p>
          <a:p>
            <a:pPr lvl="3"/>
            <a:endParaRPr lang="cs-CZ" sz="1600" dirty="0"/>
          </a:p>
          <a:p>
            <a:pPr lvl="3"/>
            <a:r>
              <a:rPr lang="cs-CZ" sz="1600" dirty="0"/>
              <a:t>Nahlížení do KN: zde </a:t>
            </a:r>
            <a:r>
              <a:rPr lang="cs-CZ" sz="1600" dirty="0">
                <a:hlinkClick r:id="rId2"/>
              </a:rPr>
              <a:t>http://cuzk.cz</a:t>
            </a:r>
            <a:endParaRPr lang="cs-CZ" sz="1600" dirty="0"/>
          </a:p>
          <a:p>
            <a:r>
              <a:rPr lang="cs-CZ" sz="1000" dirty="0"/>
              <a:t>Zdroj: </a:t>
            </a:r>
            <a:r>
              <a:rPr lang="cs-CZ" sz="1000" dirty="0" err="1"/>
              <a:t>cuzk</a:t>
            </a:r>
            <a:r>
              <a:rPr lang="cs-CZ" sz="1000" dirty="0"/>
              <a:t> </a:t>
            </a:r>
          </a:p>
          <a:p>
            <a:pPr lvl="1"/>
            <a:r>
              <a:rPr lang="cs-CZ" sz="1200" dirty="0">
                <a:hlinkClick r:id="rId3"/>
              </a:rPr>
              <a:t>http://www.cuzk.cz/Katastr-nemovitosti/Digitalizace-a-vedeni-katastralnich-map/Zpresneni-geometrickeho-a-polohoveho-urceni-pozemk.aspx</a:t>
            </a:r>
            <a:endParaRPr lang="cs-CZ" sz="1200" dirty="0"/>
          </a:p>
          <a:p>
            <a:pPr lvl="3"/>
            <a:endParaRPr lang="cs-CZ" sz="1600" dirty="0"/>
          </a:p>
          <a:p>
            <a:pPr lvl="3"/>
            <a:endParaRPr lang="cs-CZ" sz="1600" dirty="0"/>
          </a:p>
          <a:p>
            <a:pPr lvl="3"/>
            <a:endParaRPr lang="cs-CZ" sz="1600" dirty="0"/>
          </a:p>
          <a:p>
            <a:pPr lvl="3"/>
            <a:endParaRPr lang="cs-CZ" sz="1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  <p:pic>
        <p:nvPicPr>
          <p:cNvPr id="7" name="Picture 2" descr="D:\POZEMKY-obrázky\pozemky - cuz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853" y="3561386"/>
            <a:ext cx="2671763" cy="188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219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Zjednodušená evidence pozemků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§ 62 KZ</a:t>
            </a:r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Pozemky, jejichž </a:t>
            </a:r>
            <a:r>
              <a:rPr lang="cs-CZ" sz="1600" b="1" dirty="0">
                <a:solidFill>
                  <a:srgbClr val="C00000"/>
                </a:solidFill>
              </a:rPr>
              <a:t>hranice v terénu neexistují </a:t>
            </a:r>
            <a:r>
              <a:rPr lang="cs-CZ" sz="1600" dirty="0"/>
              <a:t>a jsou </a:t>
            </a:r>
            <a:r>
              <a:rPr lang="cs-CZ" sz="1600" b="1" dirty="0">
                <a:solidFill>
                  <a:srgbClr val="C00000"/>
                </a:solidFill>
              </a:rPr>
              <a:t>sloučeny do větších půdních celků</a:t>
            </a:r>
            <a:r>
              <a:rPr lang="cs-CZ" sz="1600" dirty="0"/>
              <a:t>, se do </a:t>
            </a:r>
            <a:r>
              <a:rPr lang="cs-CZ" sz="1600" b="1" u="sng" dirty="0"/>
              <a:t>doby jejich zobrazení v katastrální mapě,</a:t>
            </a:r>
            <a:r>
              <a:rPr lang="cs-CZ" sz="1600" dirty="0"/>
              <a:t> </a:t>
            </a:r>
            <a:r>
              <a:rPr lang="cs-CZ" sz="1600" u="sng" dirty="0"/>
              <a:t>nejpozději však do doby ukončení pozemkových úprav</a:t>
            </a:r>
            <a:r>
              <a:rPr lang="cs-CZ" sz="1600" dirty="0"/>
              <a:t>, </a:t>
            </a:r>
            <a:r>
              <a:rPr lang="cs-CZ" sz="1600" b="1" u="sng" dirty="0">
                <a:solidFill>
                  <a:srgbClr val="0070C0"/>
                </a:solidFill>
              </a:rPr>
              <a:t>v katastru evidují zjednodušeným  způsobem</a:t>
            </a:r>
            <a:r>
              <a:rPr lang="cs-CZ" sz="1600" dirty="0"/>
              <a:t> s </a:t>
            </a:r>
            <a:r>
              <a:rPr lang="cs-CZ" sz="1600" i="1" dirty="0"/>
              <a:t>využitím </a:t>
            </a:r>
          </a:p>
          <a:p>
            <a:pPr lvl="1"/>
            <a:endParaRPr lang="cs-CZ" sz="1600" i="1" dirty="0"/>
          </a:p>
          <a:p>
            <a:pPr lvl="2"/>
            <a:r>
              <a:rPr lang="cs-CZ" b="1" i="1" dirty="0"/>
              <a:t>bývalého pozemkového katastru,  pozemkových knih </a:t>
            </a:r>
            <a:r>
              <a:rPr lang="cs-CZ" b="1" dirty="0"/>
              <a:t>a </a:t>
            </a:r>
          </a:p>
          <a:p>
            <a:pPr lvl="2"/>
            <a:r>
              <a:rPr lang="cs-CZ" b="1" i="1" dirty="0"/>
              <a:t>navazujících operátů přídělového a scelovacího řízení a evidence nemovitostí</a:t>
            </a:r>
          </a:p>
          <a:p>
            <a:pPr lvl="2"/>
            <a:endParaRPr lang="cs-CZ" b="1" i="1" dirty="0"/>
          </a:p>
          <a:p>
            <a:pPr lvl="2"/>
            <a:r>
              <a:rPr lang="cs-CZ" b="1" i="1" dirty="0"/>
              <a:t>Diskuse:</a:t>
            </a:r>
          </a:p>
          <a:p>
            <a:pPr lvl="2"/>
            <a:r>
              <a:rPr lang="cs-CZ" b="1" i="1" dirty="0"/>
              <a:t>stav v současné době v návaznosti na obnovu katastrálního operátu na území </a:t>
            </a:r>
          </a:p>
          <a:p>
            <a:pPr lvl="2"/>
            <a:r>
              <a:rPr lang="cs-CZ" b="1" i="1" dirty="0">
                <a:hlinkClick r:id="rId2"/>
              </a:rPr>
              <a:t>http://cuzk.cz/Katastr-nemovitosti/Digitalizace-a-	vedeni-</a:t>
            </a:r>
            <a:r>
              <a:rPr lang="cs-CZ" b="1" i="1" dirty="0" err="1">
                <a:hlinkClick r:id="rId2"/>
              </a:rPr>
              <a:t>katastralnich</a:t>
            </a:r>
            <a:r>
              <a:rPr lang="cs-CZ" b="1" i="1" dirty="0">
                <a:hlinkClick r:id="rId2"/>
              </a:rPr>
              <a:t>-map/Digitalizace-</a:t>
            </a:r>
            <a:r>
              <a:rPr lang="cs-CZ" b="1" i="1" dirty="0" err="1">
                <a:hlinkClick r:id="rId2"/>
              </a:rPr>
              <a:t>katastralnich</a:t>
            </a:r>
            <a:r>
              <a:rPr lang="cs-CZ" b="1" i="1" dirty="0">
                <a:hlinkClick r:id="rId2"/>
              </a:rPr>
              <a:t>-map/Digitalizace-katastralnich-map.aspx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637002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200" dirty="0"/>
              <a:t>Zjednodušená evidence pozemků</a:t>
            </a:r>
            <a:br>
              <a:rPr lang="cs-CZ" sz="2200" dirty="0"/>
            </a:br>
            <a:r>
              <a:rPr lang="cs-CZ" sz="2200" dirty="0"/>
              <a:t>(zdroj: </a:t>
            </a:r>
            <a:r>
              <a:rPr lang="cs-CZ" sz="1200" dirty="0"/>
              <a:t>https://www.google.cz/</a:t>
            </a:r>
            <a:r>
              <a:rPr lang="cs-CZ" sz="1200" dirty="0" err="1"/>
              <a:t>search?q</a:t>
            </a:r>
            <a:r>
              <a:rPr lang="cs-CZ" sz="1200" dirty="0"/>
              <a:t>=zjednodu%C5%A1en%C3%A1+evidence+pozemk%C5%AF&amp;source=</a:t>
            </a:r>
            <a:r>
              <a:rPr lang="cs-CZ" sz="1200" dirty="0" err="1"/>
              <a:t>lnms&amp;tbm</a:t>
            </a:r>
            <a:r>
              <a:rPr lang="cs-CZ" sz="1200" dirty="0"/>
              <a:t>=</a:t>
            </a:r>
            <a:r>
              <a:rPr lang="cs-CZ" sz="1200" dirty="0" err="1"/>
              <a:t>isch&amp;sa</a:t>
            </a:r>
            <a:r>
              <a:rPr lang="cs-CZ" sz="1200" dirty="0"/>
              <a:t>=</a:t>
            </a:r>
            <a:r>
              <a:rPr lang="cs-CZ" sz="1200" dirty="0" err="1"/>
              <a:t>X&amp;ved</a:t>
            </a:r>
            <a:r>
              <a:rPr lang="cs-CZ" sz="1200" dirty="0"/>
              <a:t>=0ahUKEwiUuYrMq9fPAhWQmhQKHerPDfcQ_AUICCgB&amp;biw=1280&amp;bih=913#imgrc=dEt6oOUSqaZDXM%3A)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022475"/>
            <a:ext cx="5715000" cy="4029075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761925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STAVBY a katastr nemovitostí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208244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12776" cy="792088"/>
          </a:xfrm>
        </p:spPr>
        <p:txBody>
          <a:bodyPr>
            <a:normAutofit/>
          </a:bodyPr>
          <a:lstStyle/>
          <a:p>
            <a:r>
              <a:rPr lang="cs-CZ" sz="2400" dirty="0"/>
              <a:t>Stavba – základní východiska, </a:t>
            </a:r>
            <a:r>
              <a:rPr lang="cs-CZ" sz="2400" b="1" dirty="0"/>
              <a:t>vztah ke KN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353265" cy="496855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pojem stavba</a:t>
            </a:r>
          </a:p>
          <a:p>
            <a:r>
              <a:rPr lang="cs-CZ" dirty="0"/>
              <a:t>druhy staveb </a:t>
            </a:r>
          </a:p>
          <a:p>
            <a:pPr lvl="1"/>
            <a:r>
              <a:rPr lang="cs-CZ" dirty="0"/>
              <a:t>OZ</a:t>
            </a:r>
          </a:p>
          <a:p>
            <a:pPr lvl="1"/>
            <a:r>
              <a:rPr lang="cs-CZ" dirty="0"/>
              <a:t>stavební předpisy</a:t>
            </a:r>
          </a:p>
          <a:p>
            <a:r>
              <a:rPr lang="cs-CZ" b="1" dirty="0">
                <a:solidFill>
                  <a:srgbClr val="00B050"/>
                </a:solidFill>
              </a:rPr>
              <a:t>vztah stavby a pozemku z hlediska soukromoprávního</a:t>
            </a:r>
          </a:p>
          <a:p>
            <a:pPr lvl="1"/>
            <a:r>
              <a:rPr lang="cs-CZ" b="1" u="sng" dirty="0">
                <a:solidFill>
                  <a:srgbClr val="002060"/>
                </a:solidFill>
              </a:rPr>
              <a:t>stavba jako součást pozemku x stavba jako samostatná věc</a:t>
            </a:r>
          </a:p>
          <a:p>
            <a:pPr lvl="1"/>
            <a:r>
              <a:rPr lang="cs-CZ" b="1" u="sng" dirty="0">
                <a:solidFill>
                  <a:srgbClr val="002060"/>
                </a:solidFill>
              </a:rPr>
              <a:t>stavba jako nemovitá věc x movitá věc </a:t>
            </a:r>
          </a:p>
          <a:p>
            <a:pPr lvl="1"/>
            <a:r>
              <a:rPr lang="cs-CZ" b="1" u="sng" dirty="0">
                <a:solidFill>
                  <a:srgbClr val="002060"/>
                </a:solidFill>
              </a:rPr>
              <a:t>dočasná stavba</a:t>
            </a:r>
          </a:p>
          <a:p>
            <a:pPr lvl="1"/>
            <a:r>
              <a:rPr lang="cs-CZ" b="1" u="sng" dirty="0">
                <a:solidFill>
                  <a:srgbClr val="002060"/>
                </a:solidFill>
              </a:rPr>
              <a:t>podzemní stavba se samostatným účelovým určením</a:t>
            </a:r>
          </a:p>
          <a:p>
            <a:pPr lvl="1"/>
            <a:r>
              <a:rPr lang="cs-CZ" dirty="0"/>
              <a:t>přechodná ustanovení OZ - § 3054 a násl. OZ </a:t>
            </a:r>
          </a:p>
          <a:p>
            <a:pPr lvl="1"/>
            <a:r>
              <a:rPr lang="cs-CZ" b="1" u="sng" dirty="0"/>
              <a:t>stavba x budova</a:t>
            </a:r>
          </a:p>
          <a:p>
            <a:endParaRPr lang="cs-CZ" dirty="0"/>
          </a:p>
          <a:p>
            <a:r>
              <a:rPr lang="cs-CZ" dirty="0"/>
              <a:t>Zápis staveb do KN </a:t>
            </a:r>
          </a:p>
          <a:p>
            <a:pPr lvl="1"/>
            <a:r>
              <a:rPr lang="cs-CZ" dirty="0"/>
              <a:t>Katastrální předpisy, Návod pro vedení katastru, vazba na RÚIAN </a:t>
            </a:r>
          </a:p>
        </p:txBody>
      </p:sp>
    </p:spTree>
    <p:extLst>
      <p:ext uri="{BB962C8B-B14F-4D97-AF65-F5344CB8AC3E}">
        <p14:creationId xmlns:p14="http://schemas.microsoft.com/office/powerpoint/2010/main" val="4113400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6880728" cy="720080"/>
          </a:xfrm>
        </p:spPr>
        <p:txBody>
          <a:bodyPr/>
          <a:lstStyle/>
          <a:p>
            <a:r>
              <a:rPr lang="cs-CZ" b="1" dirty="0"/>
              <a:t>Budova – pro účely KN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280920" cy="5904656"/>
          </a:xfrm>
        </p:spPr>
        <p:txBody>
          <a:bodyPr>
            <a:normAutofit/>
          </a:bodyPr>
          <a:lstStyle/>
          <a:p>
            <a:r>
              <a:rPr lang="cs-CZ" sz="2000" b="1" i="1" dirty="0"/>
              <a:t>Definiční znaky :</a:t>
            </a:r>
          </a:p>
          <a:p>
            <a:pPr lvl="1"/>
            <a:r>
              <a:rPr lang="cs-CZ" sz="1800" b="1" i="1" u="sng" dirty="0"/>
              <a:t>nadzemní </a:t>
            </a:r>
            <a:r>
              <a:rPr lang="cs-CZ" sz="1800" b="1" dirty="0"/>
              <a:t>stavba spojená se </a:t>
            </a:r>
            <a:r>
              <a:rPr lang="cs-CZ" sz="1800" b="1" i="1" dirty="0"/>
              <a:t>zemí pevným základem</a:t>
            </a:r>
            <a:endParaRPr lang="cs-CZ" sz="1800" b="1" dirty="0"/>
          </a:p>
          <a:p>
            <a:pPr lvl="1"/>
            <a:r>
              <a:rPr lang="cs-CZ" sz="1800" b="1" dirty="0"/>
              <a:t>prostorově soustředěna a </a:t>
            </a:r>
          </a:p>
          <a:p>
            <a:pPr lvl="1"/>
            <a:r>
              <a:rPr lang="cs-CZ" sz="1800" b="1" dirty="0"/>
              <a:t>navenek </a:t>
            </a:r>
            <a:r>
              <a:rPr lang="cs-CZ" sz="1800" b="1" u="sng" dirty="0"/>
              <a:t>převážně</a:t>
            </a:r>
            <a:r>
              <a:rPr lang="cs-CZ" sz="1800" b="1" dirty="0"/>
              <a:t> uzavřena </a:t>
            </a:r>
            <a:r>
              <a:rPr lang="cs-CZ" sz="1800" b="1" u="sng" dirty="0"/>
              <a:t>obvodovými stěnami a střešní konstrukcí</a:t>
            </a:r>
          </a:p>
          <a:p>
            <a:pPr lvl="1"/>
            <a:r>
              <a:rPr lang="cs-CZ" sz="2000" dirty="0"/>
              <a:t>§ 2 písm. l) KZ</a:t>
            </a:r>
          </a:p>
          <a:p>
            <a:pPr lvl="1"/>
            <a:r>
              <a:rPr lang="cs-CZ" sz="2000" dirty="0"/>
              <a:t>pojem užší než pojem stavba</a:t>
            </a:r>
          </a:p>
          <a:p>
            <a:pPr lvl="1"/>
            <a:endParaRPr lang="cs-CZ" sz="2000" dirty="0"/>
          </a:p>
        </p:txBody>
      </p:sp>
      <p:pic>
        <p:nvPicPr>
          <p:cNvPr id="10242" name="Picture 2" descr="D:\POZEMKY-obrázky\vila Tugenhad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516753"/>
            <a:ext cx="27527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POZEMKY-obrázky\jurkovičův dů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76045"/>
            <a:ext cx="26479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POZEMKY-obrázky\budova 2 tower Br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01169"/>
            <a:ext cx="172402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131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Rozestavěná budova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 v KN zapsány evidovány pouze ty, které byly předmětem evidence do 31.12.2013</a:t>
            </a:r>
          </a:p>
          <a:p>
            <a:r>
              <a:rPr lang="cs-CZ" dirty="0"/>
              <a:t>nově se v KN rozestavěné budovy neevidují</a:t>
            </a:r>
          </a:p>
          <a:p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 diskuse   </a:t>
            </a:r>
          </a:p>
        </p:txBody>
      </p:sp>
      <p:pic>
        <p:nvPicPr>
          <p:cNvPr id="1026" name="Picture 2" descr="\\flsrv\profiles\1855\Desktop\rozestavěn bud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912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Podzemní stavba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§ 498 OZ</a:t>
            </a:r>
          </a:p>
          <a:p>
            <a:r>
              <a:rPr lang="cs-CZ" dirty="0">
                <a:solidFill>
                  <a:schemeClr val="tx1"/>
                </a:solidFill>
              </a:rPr>
              <a:t>podzemní stavba se samostatným účelovým určením = nemovitá věc</a:t>
            </a:r>
          </a:p>
          <a:p>
            <a:r>
              <a:rPr lang="cs-CZ" b="1" u="sng" dirty="0">
                <a:solidFill>
                  <a:srgbClr val="C00000"/>
                </a:solidFill>
              </a:rPr>
              <a:t>Nezapisují se do KN </a:t>
            </a:r>
          </a:p>
          <a:p>
            <a:r>
              <a:rPr lang="cs-CZ" sz="1600" b="1" u="sng" dirty="0"/>
              <a:t>Pozn.: „ část podzemní stavby nad povrchem“ – zápis, zákres v KM</a:t>
            </a:r>
            <a:endParaRPr lang="cs-CZ" b="1" u="sng" dirty="0">
              <a:solidFill>
                <a:srgbClr val="C00000"/>
              </a:solidFill>
            </a:endParaRPr>
          </a:p>
          <a:p>
            <a:r>
              <a:rPr lang="cs-CZ" sz="1100" b="1" dirty="0">
                <a:solidFill>
                  <a:schemeClr val="tx1"/>
                </a:solidFill>
              </a:rPr>
              <a:t> vinný sklep                                                                             metro</a:t>
            </a:r>
            <a:endParaRPr lang="cs-CZ" sz="1100" dirty="0">
              <a:solidFill>
                <a:schemeClr val="tx1"/>
              </a:solidFill>
            </a:endParaRPr>
          </a:p>
        </p:txBody>
      </p:sp>
      <p:pic>
        <p:nvPicPr>
          <p:cNvPr id="4" name="Picture 2" descr="D:\POZEMKY-obrázky\vinný skl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284" y="4221088"/>
            <a:ext cx="1975257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:\POZEMKY-obrázky\metro Prah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220072" y="4287979"/>
            <a:ext cx="1872209" cy="10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640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Bytová, nebytová</a:t>
            </a:r>
          </a:p>
          <a:p>
            <a:pPr lvl="1"/>
            <a:r>
              <a:rPr lang="cs-CZ" dirty="0"/>
              <a:t>Vymezená dle zák. č. 72/1994 Sb.</a:t>
            </a:r>
          </a:p>
          <a:p>
            <a:pPr lvl="1"/>
            <a:r>
              <a:rPr lang="cs-CZ" dirty="0"/>
              <a:t>Vymezená dle OZ</a:t>
            </a:r>
          </a:p>
          <a:p>
            <a:endParaRPr lang="cs-CZ" dirty="0"/>
          </a:p>
        </p:txBody>
      </p:sp>
      <p:pic>
        <p:nvPicPr>
          <p:cNvPr id="2051" name="Picture 3" descr="\\flsrv\profiles\1855\Desktop\bytová jednot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24221"/>
            <a:ext cx="32575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79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129936" cy="792088"/>
          </a:xfrm>
        </p:spPr>
        <p:txBody>
          <a:bodyPr>
            <a:normAutofit/>
          </a:bodyPr>
          <a:lstStyle/>
          <a:p>
            <a:r>
              <a:rPr lang="cs-CZ" dirty="0"/>
              <a:t>Vodní dílo a KN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6912768" cy="3915797"/>
          </a:xfrm>
        </p:spPr>
        <p:txBody>
          <a:bodyPr>
            <a:normAutofit/>
          </a:bodyPr>
          <a:lstStyle/>
          <a:p>
            <a:r>
              <a:rPr lang="cs-CZ" sz="1600" dirty="0"/>
              <a:t>§ 3 KZ ve spoj. s  § 20 vodního zákona  ve spoj. s </a:t>
            </a:r>
            <a:r>
              <a:rPr lang="cs-CZ" sz="1600" dirty="0" err="1"/>
              <a:t>vyhl</a:t>
            </a:r>
            <a:r>
              <a:rPr lang="cs-CZ" sz="1600" dirty="0"/>
              <a:t>. č. 3/2007Sb.</a:t>
            </a:r>
          </a:p>
          <a:p>
            <a:pPr lvl="1"/>
            <a:r>
              <a:rPr lang="cs-CZ" sz="1600" dirty="0"/>
              <a:t>V KN se evidují:</a:t>
            </a:r>
          </a:p>
          <a:p>
            <a:pPr lvl="2"/>
            <a:r>
              <a:rPr lang="cs-CZ" sz="1400" b="1" dirty="0"/>
              <a:t>Přehrady, hráze, jezy, stavby, které se k plavebním účelům zřizují v korytech vodních toků nebo na jejích březích, stavby k využití vodní energie a stavby odkališť, pokud jsou spojené se zemí pevným základem, se evidují v katastru nemovitostí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005064"/>
            <a:ext cx="3096344" cy="236639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84" y="3429000"/>
            <a:ext cx="3439159" cy="236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3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Katastr nemovitostí po rekodifikaci soukromého práva (od 1.1.2014)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588920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Údaje katastru a přechodná ustanovení KZ(vybraná) významná pro KN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/>
              <a:t>Údaje katastru</a:t>
            </a:r>
          </a:p>
          <a:p>
            <a:pPr lvl="1"/>
            <a:r>
              <a:rPr lang="cs-CZ" sz="2000" b="1" dirty="0"/>
              <a:t>vedou se podle dosavadních právních předpisů do doby, než jednotlivé evidované údaje budou dotčeny změnou</a:t>
            </a:r>
            <a:r>
              <a:rPr lang="cs-CZ" sz="2000" dirty="0"/>
              <a:t>. </a:t>
            </a:r>
          </a:p>
          <a:p>
            <a:pPr lvl="1"/>
            <a:r>
              <a:rPr lang="cs-CZ" sz="2000" dirty="0"/>
              <a:t>Katastrální úřady jsou </a:t>
            </a:r>
            <a:r>
              <a:rPr lang="cs-CZ" sz="2000" b="1" dirty="0"/>
              <a:t>oprávněny uvést zápisy v katastru do souladu s KZ i dříve z moci úřední </a:t>
            </a:r>
            <a:r>
              <a:rPr lang="cs-CZ" sz="2000" dirty="0"/>
              <a:t>(§ 63/1 KZ)</a:t>
            </a:r>
          </a:p>
          <a:p>
            <a:pPr lvl="1"/>
            <a:endParaRPr lang="cs-CZ" sz="2000" b="1" dirty="0"/>
          </a:p>
          <a:p>
            <a:pPr lvl="1"/>
            <a:r>
              <a:rPr lang="cs-CZ" sz="2000" b="1" dirty="0"/>
              <a:t>O údajích o budově evidované podle dřívějších právních předpisů:</a:t>
            </a:r>
          </a:p>
          <a:p>
            <a:pPr lvl="2"/>
            <a:r>
              <a:rPr lang="cs-CZ" sz="1800" b="1" dirty="0">
                <a:solidFill>
                  <a:srgbClr val="C00000"/>
                </a:solidFill>
              </a:rPr>
              <a:t> se má za to, že se jedná o trvalou stavbu</a:t>
            </a:r>
            <a:r>
              <a:rPr lang="cs-CZ" sz="1800" dirty="0"/>
              <a:t>, </a:t>
            </a:r>
            <a:r>
              <a:rPr lang="cs-CZ" sz="1800" b="1" i="1" dirty="0"/>
              <a:t>pokud z údajů katastru nevyplývá, že se jedná o stavbu dočasnou</a:t>
            </a:r>
            <a:r>
              <a:rPr lang="cs-CZ" sz="1800" b="1" dirty="0"/>
              <a:t>. </a:t>
            </a:r>
          </a:p>
          <a:p>
            <a:pPr lvl="2"/>
            <a:r>
              <a:rPr lang="cs-CZ" sz="1800" dirty="0"/>
              <a:t>Doloží-li vlastník této stavby nebo jiný oprávněný, </a:t>
            </a:r>
            <a:r>
              <a:rPr lang="cs-CZ" sz="1800" b="1" dirty="0"/>
              <a:t>že se jedná o stavbu dočasnou, katastrální úřad tuto skutečnost do katastru doplní.</a:t>
            </a:r>
            <a:r>
              <a:rPr lang="cs-CZ" sz="1800" dirty="0"/>
              <a:t> Údaje o budově evidované podle dřívějších evidencí  (§ 63/2 NKZ)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677019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KN – např. blíže viz Ročenky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Ročenky</a:t>
            </a:r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https://www.cuzk.cz/Periodika-a-publikace/Statisticke-udaje/Souhrne-prehledy-pudniho-fondu/Rocenka_pudniho_fondu_2020.aspx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644990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3528" y="188640"/>
            <a:ext cx="8136904" cy="6552728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0609889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Geometrický plán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sz="1800" dirty="0"/>
          </a:p>
          <a:p>
            <a:r>
              <a:rPr lang="cs-CZ" sz="2300" dirty="0"/>
              <a:t>geometrický plán </a:t>
            </a:r>
          </a:p>
          <a:p>
            <a:pPr lvl="1"/>
            <a:r>
              <a:rPr lang="cs-CZ" sz="2200" dirty="0"/>
              <a:t>je </a:t>
            </a:r>
            <a:r>
              <a:rPr lang="cs-CZ" sz="2200" b="1" u="sng" dirty="0">
                <a:solidFill>
                  <a:srgbClr val="00B050"/>
                </a:solidFill>
              </a:rPr>
              <a:t>technický podklad </a:t>
            </a:r>
            <a:r>
              <a:rPr lang="cs-CZ" sz="2200" b="1" dirty="0"/>
              <a:t>pro vyhotovení listin, na základě kterých má dojít ke změnám v souboru geodetických a v souboru popisných informací </a:t>
            </a:r>
            <a:r>
              <a:rPr lang="cs-CZ" sz="2200" dirty="0"/>
              <a:t>(§ 2 písm. j) KZ)</a:t>
            </a:r>
          </a:p>
          <a:p>
            <a:pPr lvl="1"/>
            <a:r>
              <a:rPr lang="cs-CZ" sz="1800" dirty="0"/>
              <a:t>  </a:t>
            </a:r>
          </a:p>
          <a:p>
            <a:r>
              <a:rPr lang="cs-CZ" sz="1800" b="1" dirty="0"/>
              <a:t>geometrický plán je </a:t>
            </a:r>
            <a:r>
              <a:rPr lang="cs-CZ" sz="1800" b="1" u="sng" dirty="0"/>
              <a:t>neoddělitelnou součástí list</a:t>
            </a:r>
            <a:r>
              <a:rPr lang="cs-CZ" sz="1800" b="1" dirty="0"/>
              <a:t>iny, podle které má být proveden zápis do katastru, </a:t>
            </a:r>
          </a:p>
          <a:p>
            <a:pPr lvl="1"/>
            <a:r>
              <a:rPr lang="cs-CZ" sz="1800" b="1" dirty="0"/>
              <a:t>je-li třeba </a:t>
            </a:r>
            <a:r>
              <a:rPr lang="cs-CZ" sz="1800" b="1" u="sng" dirty="0"/>
              <a:t>předmět zápisu zobrazit do katastrální mapy, </a:t>
            </a:r>
          </a:p>
          <a:p>
            <a:pPr lvl="1"/>
            <a:r>
              <a:rPr lang="cs-CZ" sz="1800" b="1" dirty="0"/>
              <a:t>má-li být </a:t>
            </a:r>
            <a:r>
              <a:rPr lang="cs-CZ" sz="1800" b="1" u="sng" dirty="0"/>
              <a:t>zpřesněno jeho geometrické a polohové určení</a:t>
            </a:r>
            <a:r>
              <a:rPr lang="cs-CZ" sz="1800" b="1" dirty="0"/>
              <a:t> nebo </a:t>
            </a:r>
          </a:p>
          <a:p>
            <a:pPr lvl="1"/>
            <a:r>
              <a:rPr lang="cs-CZ" sz="1800" b="1" dirty="0"/>
              <a:t>byl-li </a:t>
            </a:r>
            <a:r>
              <a:rPr lang="cs-CZ" sz="1800" b="1" u="sng" dirty="0"/>
              <a:t>průběh hranice určen soudem.</a:t>
            </a:r>
          </a:p>
          <a:p>
            <a:endParaRPr lang="cs-CZ" sz="1800" dirty="0"/>
          </a:p>
          <a:p>
            <a:r>
              <a:rPr lang="cs-CZ" sz="1800" dirty="0"/>
              <a:t>geometrický plán </a:t>
            </a:r>
          </a:p>
          <a:p>
            <a:pPr lvl="1"/>
            <a:r>
              <a:rPr lang="cs-CZ" sz="1800" dirty="0"/>
              <a:t>musí být ověřen, že svými náležitostmi a přesností odpovídá platným právním předpisům, a </a:t>
            </a:r>
          </a:p>
          <a:p>
            <a:pPr lvl="1"/>
            <a:r>
              <a:rPr lang="cs-CZ" sz="1800" dirty="0"/>
              <a:t>opatřen souhlasem katastrálního úřadu s očíslováním parcel.</a:t>
            </a:r>
          </a:p>
          <a:p>
            <a:pPr lvl="2"/>
            <a:r>
              <a:rPr lang="cs-CZ" sz="1800" dirty="0"/>
              <a:t>§ 48 KZ</a:t>
            </a:r>
          </a:p>
          <a:p>
            <a:endParaRPr lang="cs-CZ" sz="1800" dirty="0"/>
          </a:p>
          <a:p>
            <a:pPr lvl="1"/>
            <a:endParaRPr lang="cs-CZ" sz="1800" dirty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268056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vedení katastru nemovitostí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zásady vedení evidencí nemovitostí se v jejich historickém vývoji měnily</a:t>
            </a:r>
          </a:p>
          <a:p>
            <a:r>
              <a:rPr lang="cs-CZ" dirty="0"/>
              <a:t>zásady vedení katastru nemovitostí od 1.1.2014</a:t>
            </a:r>
          </a:p>
          <a:p>
            <a:pPr lvl="2"/>
            <a:r>
              <a:rPr lang="cs-CZ" dirty="0"/>
              <a:t>některé zásady se uplatňují pouze u vybraných forem činnosti na úseku katastru nemovitostí  </a:t>
            </a:r>
          </a:p>
          <a:p>
            <a:pPr lvl="2"/>
            <a:r>
              <a:rPr lang="cs-CZ" dirty="0"/>
              <a:t>některé zásady se uplatňují od 1.1.2014 odlišně než za účinnosti katastrálních předpisů účinných od 1.1-1992 do 31.12.2013 </a:t>
            </a:r>
          </a:p>
          <a:p>
            <a:pPr lvl="2"/>
            <a:r>
              <a:rPr lang="cs-CZ" dirty="0"/>
              <a:t>prameny:</a:t>
            </a:r>
          </a:p>
          <a:p>
            <a:pPr lvl="3"/>
            <a:r>
              <a:rPr lang="cs-CZ" dirty="0"/>
              <a:t>občanský zákoník</a:t>
            </a:r>
          </a:p>
          <a:p>
            <a:pPr lvl="3"/>
            <a:r>
              <a:rPr lang="cs-CZ" dirty="0"/>
              <a:t>katastrální zákon </a:t>
            </a:r>
          </a:p>
          <a:p>
            <a:pPr lvl="1"/>
            <a:r>
              <a:rPr lang="cs-CZ" dirty="0"/>
              <a:t>zásada legality</a:t>
            </a:r>
          </a:p>
          <a:p>
            <a:pPr lvl="1"/>
            <a:r>
              <a:rPr lang="cs-CZ" dirty="0"/>
              <a:t>zásada oficiality</a:t>
            </a:r>
          </a:p>
          <a:p>
            <a:pPr lvl="1"/>
            <a:r>
              <a:rPr lang="cs-CZ" dirty="0"/>
              <a:t>zásada speciality/přehlednosti</a:t>
            </a:r>
          </a:p>
          <a:p>
            <a:pPr lvl="1"/>
            <a:r>
              <a:rPr lang="cs-CZ" dirty="0"/>
              <a:t>zásada formální publicity (veřejnosti)</a:t>
            </a:r>
          </a:p>
          <a:p>
            <a:pPr lvl="1"/>
            <a:r>
              <a:rPr lang="cs-CZ" dirty="0"/>
              <a:t>zásada materiální publicity (dobré víry) </a:t>
            </a:r>
          </a:p>
          <a:p>
            <a:pPr lvl="1"/>
            <a:r>
              <a:rPr lang="cs-CZ" dirty="0"/>
              <a:t>zásada priority (časové přednosti)</a:t>
            </a:r>
          </a:p>
          <a:p>
            <a:pPr lvl="1"/>
            <a:r>
              <a:rPr lang="cs-CZ" dirty="0"/>
              <a:t>zásada dispoziční (volnosti)</a:t>
            </a:r>
          </a:p>
          <a:p>
            <a:pPr lvl="1"/>
            <a:r>
              <a:rPr lang="cs-CZ" dirty="0"/>
              <a:t>zásada návaznosti zápisů na dosavadní stav katastru  </a:t>
            </a:r>
          </a:p>
          <a:p>
            <a:pPr lvl="1"/>
            <a:r>
              <a:rPr lang="cs-CZ" dirty="0"/>
              <a:t>zásada intabulační (vkladová)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18522500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992888" cy="1196752"/>
          </a:xfrm>
        </p:spPr>
        <p:txBody>
          <a:bodyPr>
            <a:noAutofit/>
          </a:bodyPr>
          <a:lstStyle/>
          <a:p>
            <a:r>
              <a:rPr lang="cs-CZ" sz="2400" b="1" dirty="0"/>
              <a:t>Zásada  důvěry ve správnost a úplnost zápisů do katastru nemovitostí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600" b="1" dirty="0"/>
              <a:t>KN jako veřejný seznam (blíže k pojmu veřejný seznam § 980 OZ)</a:t>
            </a:r>
          </a:p>
          <a:p>
            <a:r>
              <a:rPr lang="cs-CZ" sz="1600" dirty="0"/>
              <a:t>§ 980-986 OZ</a:t>
            </a:r>
          </a:p>
          <a:p>
            <a:pPr lvl="1"/>
            <a:r>
              <a:rPr lang="cs-CZ" sz="1600" dirty="0"/>
              <a:t>pravidla a zásady vedení veřejných seznamů a zápisů do nich</a:t>
            </a:r>
          </a:p>
          <a:p>
            <a:pPr lvl="1"/>
            <a:r>
              <a:rPr lang="cs-CZ" sz="1600" b="1" dirty="0"/>
              <a:t>§ 980 OZ </a:t>
            </a:r>
          </a:p>
          <a:p>
            <a:pPr lvl="3"/>
            <a:r>
              <a:rPr lang="cs-CZ" b="1" dirty="0"/>
              <a:t>Je-li do VS zapsáno právo k věci, neomlouvá nikoho neznalost zapsaného údaje (§ 980/1 OZ)</a:t>
            </a:r>
          </a:p>
          <a:p>
            <a:pPr lvl="3"/>
            <a:endParaRPr lang="cs-CZ" sz="1600" b="1" dirty="0"/>
          </a:p>
          <a:p>
            <a:pPr lvl="3"/>
            <a:r>
              <a:rPr lang="cs-CZ" sz="1600" b="1" dirty="0">
                <a:solidFill>
                  <a:srgbClr val="FF0000"/>
                </a:solidFill>
              </a:rPr>
              <a:t>Vyvratitelné domněnky:</a:t>
            </a:r>
          </a:p>
          <a:p>
            <a:pPr lvl="5"/>
            <a:r>
              <a:rPr lang="cs-CZ" sz="1600" b="1" dirty="0">
                <a:solidFill>
                  <a:srgbClr val="00B050"/>
                </a:solidFill>
              </a:rPr>
              <a:t>POZITIVNÍ DOMNĚNKA</a:t>
            </a:r>
            <a:r>
              <a:rPr lang="cs-CZ" sz="1600" b="1" dirty="0"/>
              <a:t>: Je-li právo k věci </a:t>
            </a:r>
            <a:r>
              <a:rPr lang="cs-CZ" sz="1600" b="1" u="sng" dirty="0"/>
              <a:t>zapsáno</a:t>
            </a:r>
            <a:r>
              <a:rPr lang="cs-CZ" sz="1600" b="1" dirty="0"/>
              <a:t> do VS, </a:t>
            </a:r>
            <a:r>
              <a:rPr lang="cs-CZ" sz="1600" b="1" u="sng" dirty="0"/>
              <a:t>má se zato, že bylo zapsáno v souladu se skutečným stavem (</a:t>
            </a:r>
            <a:r>
              <a:rPr lang="cs-CZ" sz="1600" b="1" dirty="0"/>
              <a:t>§ 980/2 věta 1. OZ)</a:t>
            </a:r>
          </a:p>
          <a:p>
            <a:pPr lvl="5"/>
            <a:r>
              <a:rPr lang="cs-CZ" sz="1600" b="1" dirty="0">
                <a:solidFill>
                  <a:srgbClr val="00B050"/>
                </a:solidFill>
              </a:rPr>
              <a:t>NEGATIVNÍ DOMNĚNKA</a:t>
            </a:r>
            <a:r>
              <a:rPr lang="cs-CZ" sz="1600" b="1" u="sng" dirty="0"/>
              <a:t>: Bylo-li právo z VS vymazáno, má se za to, že neexistuje </a:t>
            </a:r>
            <a:r>
              <a:rPr lang="cs-CZ" sz="1600" b="1" dirty="0"/>
              <a:t>(§ 980/1 věta 2. OZ)</a:t>
            </a:r>
          </a:p>
          <a:p>
            <a:pPr lvl="5"/>
            <a:endParaRPr lang="cs-CZ" sz="1600" b="1" dirty="0"/>
          </a:p>
          <a:p>
            <a:pPr lvl="2"/>
            <a:r>
              <a:rPr lang="cs-CZ" sz="1600" dirty="0"/>
              <a:t>Přechodná ustanovení OZ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28977275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817296" cy="778098"/>
          </a:xfrm>
        </p:spPr>
        <p:txBody>
          <a:bodyPr/>
          <a:lstStyle/>
          <a:p>
            <a:r>
              <a:rPr lang="cs-CZ" dirty="0"/>
              <a:t>Zápisy práv do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8698168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§ 6 – 27 KZ + KV</a:t>
            </a:r>
          </a:p>
          <a:p>
            <a:r>
              <a:rPr lang="cs-CZ" sz="1600" dirty="0"/>
              <a:t>Zápisy do katastru:</a:t>
            </a:r>
          </a:p>
          <a:p>
            <a:pPr lvl="1"/>
            <a:r>
              <a:rPr lang="cs-CZ" sz="1600" dirty="0"/>
              <a:t> </a:t>
            </a:r>
            <a:r>
              <a:rPr lang="cs-CZ" sz="1600" b="1" dirty="0">
                <a:solidFill>
                  <a:srgbClr val="00B050"/>
                </a:solidFill>
              </a:rPr>
              <a:t>vklad </a:t>
            </a:r>
          </a:p>
          <a:p>
            <a:pPr lvl="2"/>
            <a:r>
              <a:rPr lang="cs-CZ" sz="1600" dirty="0"/>
              <a:t>vklad je zápis do katastru, kterým se zapisují věcná práva, práva ujednaná jako věcná práva, nájem a pacht</a:t>
            </a:r>
          </a:p>
          <a:p>
            <a:pPr lvl="1"/>
            <a:r>
              <a:rPr lang="cs-CZ" sz="1600" b="1" dirty="0">
                <a:solidFill>
                  <a:srgbClr val="00B050"/>
                </a:solidFill>
              </a:rPr>
              <a:t>záznam</a:t>
            </a:r>
          </a:p>
          <a:p>
            <a:pPr lvl="2"/>
            <a:r>
              <a:rPr lang="cs-CZ" sz="1600" dirty="0"/>
              <a:t>záznam je zápis do katastru, kterým se zapisují práva odvozená od vlastnického práva</a:t>
            </a:r>
          </a:p>
          <a:p>
            <a:pPr lvl="1"/>
            <a:r>
              <a:rPr lang="cs-CZ" sz="1600" b="1" dirty="0">
                <a:solidFill>
                  <a:srgbClr val="00B050"/>
                </a:solidFill>
              </a:rPr>
              <a:t>poznámka</a:t>
            </a:r>
          </a:p>
          <a:p>
            <a:pPr lvl="2"/>
            <a:r>
              <a:rPr lang="cs-CZ" sz="1600" dirty="0"/>
              <a:t>Poznámka je zápis do katastru, kterým se zapisují významné informace týkající se evidovaných nemovitostí nebo v katastru zapsaných vlastníků a jiných oprávněných.</a:t>
            </a:r>
          </a:p>
          <a:p>
            <a:pPr lvl="3"/>
            <a:r>
              <a:rPr lang="cs-CZ" sz="1700" dirty="0"/>
              <a:t>k nemovitosti</a:t>
            </a:r>
          </a:p>
          <a:p>
            <a:pPr lvl="3"/>
            <a:r>
              <a:rPr lang="cs-CZ" sz="1700" dirty="0"/>
              <a:t>k osobě</a:t>
            </a:r>
          </a:p>
          <a:p>
            <a:pPr lvl="3"/>
            <a:r>
              <a:rPr lang="cs-CZ" sz="1700" dirty="0"/>
              <a:t>poznámka spornosti</a:t>
            </a:r>
          </a:p>
          <a:p>
            <a:pPr lvl="1"/>
            <a:r>
              <a:rPr lang="cs-CZ" sz="1500" b="1" dirty="0">
                <a:solidFill>
                  <a:srgbClr val="00B050"/>
                </a:solidFill>
              </a:rPr>
              <a:t>zápis jiných údajů</a:t>
            </a:r>
          </a:p>
          <a:p>
            <a:r>
              <a:rPr lang="cs-CZ" sz="2300" dirty="0"/>
              <a:t>účinky zápisu (§ 10 OZ)</a:t>
            </a:r>
          </a:p>
          <a:p>
            <a:pPr lvl="1"/>
            <a:r>
              <a:rPr lang="cs-CZ" sz="1800" b="1" u="sng" dirty="0">
                <a:solidFill>
                  <a:srgbClr val="C00000"/>
                </a:solidFill>
              </a:rPr>
              <a:t>Zpětné</a:t>
            </a:r>
            <a:r>
              <a:rPr lang="cs-CZ" sz="1800" b="1" dirty="0">
                <a:solidFill>
                  <a:srgbClr val="C00000"/>
                </a:solidFill>
              </a:rPr>
              <a:t> účinky </a:t>
            </a:r>
            <a:r>
              <a:rPr lang="cs-CZ" sz="1800" b="1" u="sng" dirty="0">
                <a:solidFill>
                  <a:srgbClr val="C00000"/>
                </a:solidFill>
              </a:rPr>
              <a:t>všech</a:t>
            </a:r>
            <a:r>
              <a:rPr lang="cs-CZ" sz="1800" b="1" dirty="0">
                <a:solidFill>
                  <a:srgbClr val="C00000"/>
                </a:solidFill>
              </a:rPr>
              <a:t> zápisů</a:t>
            </a:r>
          </a:p>
          <a:p>
            <a:pPr lvl="2"/>
            <a:r>
              <a:rPr lang="cs-CZ" sz="1600" b="1" dirty="0"/>
              <a:t> k okamžiku doručení návrhu na zápis</a:t>
            </a:r>
          </a:p>
          <a:p>
            <a:pPr lvl="2"/>
            <a:r>
              <a:rPr lang="cs-CZ" sz="1600" b="1" u="sng" dirty="0"/>
              <a:t> konstitutivní x deklaratorní </a:t>
            </a:r>
          </a:p>
          <a:p>
            <a:r>
              <a:rPr lang="cs-CZ" sz="2300" dirty="0"/>
              <a:t>Označení nemovitostí v listinách pro zápis do katastru - § 8 KZ</a:t>
            </a:r>
            <a:endParaRPr lang="cs-CZ" sz="2300" b="1" dirty="0"/>
          </a:p>
          <a:p>
            <a:pPr lvl="2"/>
            <a:endParaRPr lang="cs-CZ" sz="1600" b="1" dirty="0"/>
          </a:p>
          <a:p>
            <a:pPr lvl="2"/>
            <a:endParaRPr lang="cs-CZ" sz="16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29214711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37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6751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600" dirty="0"/>
              <a:t>Prameny:</a:t>
            </a:r>
          </a:p>
          <a:p>
            <a:pPr lvl="1"/>
            <a:r>
              <a:rPr lang="cs-CZ" sz="1600" dirty="0" err="1"/>
              <a:t>Zák.č</a:t>
            </a:r>
            <a:r>
              <a:rPr lang="cs-CZ" sz="1600" dirty="0"/>
              <a:t>. 89/2012 Sb., občanský zákoník („OZ“)</a:t>
            </a:r>
          </a:p>
          <a:p>
            <a:pPr lvl="1"/>
            <a:r>
              <a:rPr lang="cs-CZ" sz="1600" dirty="0" err="1"/>
              <a:t>zák.č</a:t>
            </a:r>
            <a:r>
              <a:rPr lang="cs-CZ" sz="1600" dirty="0"/>
              <a:t>. 256/2013 Sb., o katastru nemovitostí (katastrální zákon)  „KZ“</a:t>
            </a:r>
          </a:p>
          <a:p>
            <a:pPr lvl="2"/>
            <a:r>
              <a:rPr lang="cs-CZ" sz="1600" dirty="0"/>
              <a:t>prováděcí předpisy </a:t>
            </a:r>
          </a:p>
          <a:p>
            <a:pPr lvl="3"/>
            <a:r>
              <a:rPr lang="cs-CZ" sz="1600" dirty="0" err="1"/>
              <a:t>Vyhl.č</a:t>
            </a:r>
            <a:r>
              <a:rPr lang="cs-CZ" sz="1600" dirty="0"/>
              <a:t>. 357/2013 Sb., katastrální vyhláška</a:t>
            </a:r>
          </a:p>
          <a:p>
            <a:pPr lvl="3"/>
            <a:r>
              <a:rPr lang="cs-CZ" sz="1600" dirty="0" err="1"/>
              <a:t>Vyhl.č</a:t>
            </a:r>
            <a:r>
              <a:rPr lang="cs-CZ" sz="1600" dirty="0"/>
              <a:t>. 358/2013 Sb., o poskytování údajů z katastru nemovitostí</a:t>
            </a:r>
          </a:p>
          <a:p>
            <a:pPr lvl="3"/>
            <a:r>
              <a:rPr lang="cs-CZ" sz="1600" dirty="0" err="1"/>
              <a:t>Vyhl.č</a:t>
            </a:r>
            <a:r>
              <a:rPr lang="cs-CZ" sz="1600" dirty="0"/>
              <a:t>. 359/2013 Sb., o stanovení vzoru formuláře pro podání návrhu na zahájení řízení o povolení vkladu</a:t>
            </a:r>
          </a:p>
          <a:p>
            <a:pPr lvl="3"/>
            <a:r>
              <a:rPr lang="cs-CZ" sz="1600" dirty="0" err="1"/>
              <a:t>Vyhlč</a:t>
            </a:r>
            <a:r>
              <a:rPr lang="cs-CZ" sz="1600" dirty="0"/>
              <a:t>. 23/2007 Sb., o podrobnostech vymezení vodních děl evidovaných v katastru nemovitostí</a:t>
            </a:r>
          </a:p>
          <a:p>
            <a:pPr lvl="3"/>
            <a:r>
              <a:rPr lang="cs-CZ" sz="1600" dirty="0" err="1"/>
              <a:t>Zák.č</a:t>
            </a:r>
            <a:r>
              <a:rPr lang="cs-CZ" sz="1600" dirty="0"/>
              <a:t>. 359/1992 Sb., o katastrálních a zeměměřických orgánech</a:t>
            </a:r>
          </a:p>
          <a:p>
            <a:pPr lvl="1"/>
            <a:r>
              <a:rPr lang="cs-CZ" sz="1600" dirty="0"/>
              <a:t> </a:t>
            </a:r>
            <a:r>
              <a:rPr lang="cs-CZ" sz="1600" dirty="0" err="1"/>
              <a:t>zák.č</a:t>
            </a:r>
            <a:r>
              <a:rPr lang="cs-CZ" sz="1600" dirty="0"/>
              <a:t>. 200/1994 Sb., o zeměměřictví </a:t>
            </a:r>
          </a:p>
          <a:p>
            <a:pPr lvl="1"/>
            <a:r>
              <a:rPr lang="cs-CZ" sz="1600" dirty="0"/>
              <a:t>Vnitřní předpisy ČÚZK</a:t>
            </a:r>
          </a:p>
          <a:p>
            <a:pPr lvl="2"/>
            <a:r>
              <a:rPr lang="cs-CZ" sz="1400" dirty="0"/>
              <a:t>Jednací řád pro katastrální úřady </a:t>
            </a:r>
          </a:p>
          <a:p>
            <a:pPr lvl="2"/>
            <a:r>
              <a:rPr lang="cs-CZ" sz="1400" dirty="0"/>
              <a:t>Pokyny ČUŹK</a:t>
            </a:r>
          </a:p>
          <a:p>
            <a:pPr lvl="2"/>
            <a:r>
              <a:rPr lang="cs-CZ" sz="1400" dirty="0"/>
              <a:t>Návod pro vedení katastru  </a:t>
            </a:r>
          </a:p>
          <a:p>
            <a:pPr lvl="1"/>
            <a:r>
              <a:rPr lang="cs-CZ" dirty="0"/>
              <a:t>Související předpisy – zejména:</a:t>
            </a:r>
          </a:p>
          <a:p>
            <a:pPr lvl="2"/>
            <a:r>
              <a:rPr lang="cs-CZ" sz="1600" dirty="0"/>
              <a:t>Správní řád</a:t>
            </a:r>
          </a:p>
          <a:p>
            <a:pPr lvl="2"/>
            <a:r>
              <a:rPr lang="cs-CZ" sz="1600" dirty="0"/>
              <a:t>Soudní řád správní</a:t>
            </a:r>
          </a:p>
          <a:p>
            <a:pPr lvl="2"/>
            <a:r>
              <a:rPr lang="cs-CZ" sz="1600" dirty="0"/>
              <a:t>Občanský soudní řád</a:t>
            </a:r>
          </a:p>
          <a:p>
            <a:pPr lvl="2"/>
            <a:r>
              <a:rPr lang="cs-CZ" sz="1600" dirty="0"/>
              <a:t>Zákon o pozemkových úpravách</a:t>
            </a:r>
          </a:p>
          <a:p>
            <a:endParaRPr lang="cs-CZ" sz="1600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854207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Katastr nemovitostí („katastr“)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veřejný seznam</a:t>
            </a:r>
            <a:r>
              <a:rPr lang="cs-CZ" dirty="0"/>
              <a:t>, který obsahuje </a:t>
            </a:r>
            <a:r>
              <a:rPr lang="cs-CZ" b="1" dirty="0"/>
              <a:t>soubor údajů o </a:t>
            </a:r>
            <a:r>
              <a:rPr lang="cs-CZ" b="1" u="sng" dirty="0"/>
              <a:t>nemovitých věcech</a:t>
            </a:r>
            <a:r>
              <a:rPr lang="cs-CZ" u="sng" dirty="0"/>
              <a:t> </a:t>
            </a:r>
            <a:r>
              <a:rPr lang="cs-CZ" dirty="0"/>
              <a:t>(dále jen „</a:t>
            </a:r>
            <a:r>
              <a:rPr lang="cs-CZ" u="sng" dirty="0"/>
              <a:t>nemovitost</a:t>
            </a:r>
            <a:r>
              <a:rPr lang="cs-CZ" dirty="0"/>
              <a:t>“) </a:t>
            </a:r>
            <a:r>
              <a:rPr lang="cs-CZ" b="1" dirty="0"/>
              <a:t>vymezených tímto zákonem </a:t>
            </a:r>
            <a:r>
              <a:rPr lang="cs-CZ" dirty="0"/>
              <a:t>zahrnující jejich</a:t>
            </a:r>
          </a:p>
          <a:p>
            <a:pPr lvl="1"/>
            <a:r>
              <a:rPr lang="cs-CZ" dirty="0"/>
              <a:t>soupis, </a:t>
            </a:r>
          </a:p>
          <a:p>
            <a:pPr lvl="1"/>
            <a:r>
              <a:rPr lang="cs-CZ" dirty="0"/>
              <a:t>popis, </a:t>
            </a:r>
          </a:p>
          <a:p>
            <a:pPr lvl="1"/>
            <a:r>
              <a:rPr lang="cs-CZ" dirty="0"/>
              <a:t>geometrické a polohové určení a </a:t>
            </a:r>
          </a:p>
          <a:p>
            <a:pPr lvl="1"/>
            <a:r>
              <a:rPr lang="cs-CZ" dirty="0"/>
              <a:t>zápis práv k těmto nemovitostem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veřejný seznam: §§ 980-986 OZ</a:t>
            </a:r>
          </a:p>
          <a:p>
            <a:pPr lvl="1"/>
            <a:r>
              <a:rPr lang="cs-CZ" dirty="0"/>
              <a:t>KN jako veřejný seznam OZ ve spoj. s KZ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90347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 nemovitostí („katastr“)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Katastr  je zdrojem </a:t>
            </a:r>
            <a:r>
              <a:rPr lang="cs-CZ" b="1" u="sng" dirty="0"/>
              <a:t>informací</a:t>
            </a:r>
            <a:r>
              <a:rPr lang="cs-CZ" dirty="0"/>
              <a:t>, které slouží</a:t>
            </a:r>
          </a:p>
          <a:p>
            <a:r>
              <a:rPr lang="cs-CZ" dirty="0"/>
              <a:t>a)</a:t>
            </a:r>
          </a:p>
          <a:p>
            <a:pPr lvl="1"/>
            <a:r>
              <a:rPr lang="cs-CZ" dirty="0"/>
              <a:t>k </a:t>
            </a:r>
            <a:r>
              <a:rPr lang="cs-CZ" b="1" dirty="0"/>
              <a:t>ochraně práv k nemovitostem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pro </a:t>
            </a:r>
            <a:r>
              <a:rPr lang="cs-CZ" b="1" dirty="0"/>
              <a:t>účely daní, poplatků a jiných obdobných peněžitých plnění, </a:t>
            </a:r>
          </a:p>
          <a:p>
            <a:pPr lvl="1"/>
            <a:r>
              <a:rPr lang="cs-CZ" dirty="0"/>
              <a:t>k </a:t>
            </a:r>
            <a:r>
              <a:rPr lang="cs-CZ" b="1" dirty="0"/>
              <a:t>ochraně životního prostředí, k ochraně nerostného bohatství, k ochraně zájmů státní památkové péče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pro </a:t>
            </a:r>
            <a:r>
              <a:rPr lang="cs-CZ" b="1" dirty="0"/>
              <a:t>rozvoj území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k </a:t>
            </a:r>
            <a:r>
              <a:rPr lang="cs-CZ" b="1" dirty="0"/>
              <a:t>oceňování nemovitostí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pro účely </a:t>
            </a:r>
            <a:r>
              <a:rPr lang="cs-CZ" b="1" dirty="0"/>
              <a:t>vědecké, hospodářské a statistické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 </a:t>
            </a:r>
          </a:p>
          <a:p>
            <a:r>
              <a:rPr lang="cs-CZ" dirty="0"/>
              <a:t>b)</a:t>
            </a:r>
          </a:p>
          <a:p>
            <a:pPr lvl="1"/>
            <a:r>
              <a:rPr lang="cs-CZ" dirty="0"/>
              <a:t>pro </a:t>
            </a:r>
            <a:r>
              <a:rPr lang="cs-CZ" b="1" dirty="0"/>
              <a:t>tvorbu dalších informačních systémů </a:t>
            </a:r>
            <a:r>
              <a:rPr lang="cs-CZ" dirty="0"/>
              <a:t>sloužících k účelům uvedeným v písmenu a).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803954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Pojmy pro účely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2 KZ </a:t>
            </a:r>
          </a:p>
          <a:p>
            <a:pPr lvl="1"/>
            <a:r>
              <a:rPr lang="cs-CZ" dirty="0"/>
              <a:t>pozemek</a:t>
            </a:r>
          </a:p>
          <a:p>
            <a:pPr lvl="1"/>
            <a:r>
              <a:rPr lang="cs-CZ" dirty="0"/>
              <a:t>parcela</a:t>
            </a:r>
          </a:p>
          <a:p>
            <a:pPr lvl="1"/>
            <a:r>
              <a:rPr lang="cs-CZ" dirty="0"/>
              <a:t>stavební parcela</a:t>
            </a:r>
          </a:p>
          <a:p>
            <a:pPr lvl="1"/>
            <a:r>
              <a:rPr lang="cs-CZ" dirty="0"/>
              <a:t>pozemková parcela</a:t>
            </a:r>
          </a:p>
          <a:p>
            <a:pPr lvl="1"/>
            <a:r>
              <a:rPr lang="cs-CZ" dirty="0"/>
              <a:t>geometrické určení nemovitosti a </a:t>
            </a:r>
            <a:r>
              <a:rPr lang="cs-CZ" dirty="0" err="1"/>
              <a:t>k.ú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výměra parcely</a:t>
            </a:r>
          </a:p>
          <a:p>
            <a:pPr lvl="1"/>
            <a:r>
              <a:rPr lang="cs-CZ" dirty="0"/>
              <a:t>katastrální území</a:t>
            </a:r>
          </a:p>
          <a:p>
            <a:pPr lvl="1"/>
            <a:r>
              <a:rPr lang="cs-CZ" dirty="0"/>
              <a:t>katastrální mapa</a:t>
            </a:r>
          </a:p>
          <a:p>
            <a:pPr lvl="1"/>
            <a:r>
              <a:rPr lang="cs-CZ" dirty="0"/>
              <a:t>geometrický plán</a:t>
            </a:r>
          </a:p>
          <a:p>
            <a:pPr lvl="1"/>
            <a:r>
              <a:rPr lang="cs-CZ" dirty="0"/>
              <a:t>identifikace parcel</a:t>
            </a:r>
          </a:p>
          <a:p>
            <a:pPr lvl="1"/>
            <a:r>
              <a:rPr lang="cs-CZ" dirty="0"/>
              <a:t>budova</a:t>
            </a:r>
          </a:p>
          <a:p>
            <a:pPr lvl="1"/>
            <a:r>
              <a:rPr lang="cs-CZ" dirty="0"/>
              <a:t>drobná stavba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2666250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pozemek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700" b="1" dirty="0"/>
              <a:t>POZEMEK  PRO ÚČELY KATASTRÁLNÍHO ZÁKONA </a:t>
            </a:r>
          </a:p>
          <a:p>
            <a:pPr lvl="1"/>
            <a:r>
              <a:rPr lang="cs-CZ" sz="1700" b="1" dirty="0"/>
              <a:t>část zemského povrchu oddělená od sousedních částí </a:t>
            </a:r>
            <a:r>
              <a:rPr lang="cs-CZ" sz="1700" b="1" u="sng" dirty="0">
                <a:solidFill>
                  <a:srgbClr val="C00000"/>
                </a:solidFill>
              </a:rPr>
              <a:t>hranicí</a:t>
            </a:r>
            <a:r>
              <a:rPr lang="cs-CZ" sz="1700" u="sng" dirty="0">
                <a:solidFill>
                  <a:srgbClr val="C00000"/>
                </a:solidFill>
              </a:rPr>
              <a:t> </a:t>
            </a:r>
          </a:p>
          <a:p>
            <a:pPr lvl="2"/>
            <a:r>
              <a:rPr lang="cs-CZ" sz="1400" dirty="0"/>
              <a:t>územní jednotky nebo hranicí katastrálního území, </a:t>
            </a:r>
          </a:p>
          <a:p>
            <a:pPr lvl="2"/>
            <a:r>
              <a:rPr lang="cs-CZ" sz="1400" dirty="0"/>
              <a:t>hranicí vlastnickou, </a:t>
            </a:r>
          </a:p>
          <a:p>
            <a:pPr lvl="2"/>
            <a:r>
              <a:rPr lang="cs-CZ" sz="1400" dirty="0"/>
              <a:t>hranicí stanovenou ( vazba na stavební zákon) </a:t>
            </a:r>
          </a:p>
          <a:p>
            <a:pPr lvl="3"/>
            <a:r>
              <a:rPr lang="cs-CZ" sz="1400" dirty="0"/>
              <a:t> regulačním plánem, </a:t>
            </a:r>
          </a:p>
          <a:p>
            <a:pPr lvl="3"/>
            <a:r>
              <a:rPr lang="cs-CZ" sz="1400" dirty="0"/>
              <a:t> územním rozhodnutím </a:t>
            </a:r>
          </a:p>
          <a:p>
            <a:pPr lvl="3"/>
            <a:r>
              <a:rPr lang="cs-CZ" sz="1400" dirty="0"/>
              <a:t> společným povolením, kterým se stavba umísťuje a povoluje</a:t>
            </a:r>
          </a:p>
          <a:p>
            <a:pPr lvl="3"/>
            <a:r>
              <a:rPr lang="cs-CZ" sz="1400" dirty="0"/>
              <a:t> veřejnoprávní smlouvou nahrazující územní rozhodnutí</a:t>
            </a:r>
          </a:p>
          <a:p>
            <a:pPr lvl="3"/>
            <a:r>
              <a:rPr lang="cs-CZ" sz="1400" dirty="0"/>
              <a:t> územním souhlasem,</a:t>
            </a:r>
          </a:p>
          <a:p>
            <a:pPr lvl="3"/>
            <a:r>
              <a:rPr lang="cs-CZ" sz="1400" dirty="0"/>
              <a:t> hranicí danou schválením navrhovaného zámětu stavebním úřadem </a:t>
            </a:r>
          </a:p>
          <a:p>
            <a:pPr lvl="2"/>
            <a:r>
              <a:rPr lang="cs-CZ" sz="1400" dirty="0"/>
              <a:t>hranicí jiného práva podle § 19 NKZ (tzv. „odvozená práva od vlastnického práva státu, </a:t>
            </a:r>
            <a:r>
              <a:rPr lang="cs-CZ" sz="1400" dirty="0" err="1"/>
              <a:t>hl.m</a:t>
            </a:r>
            <a:r>
              <a:rPr lang="cs-CZ" sz="1400" dirty="0"/>
              <a:t>. Prahy, statutárního města, ÚSC)  </a:t>
            </a:r>
          </a:p>
          <a:p>
            <a:pPr lvl="2"/>
            <a:r>
              <a:rPr lang="cs-CZ" sz="1400" dirty="0"/>
              <a:t>hranicí rozsahu zástavního práva, </a:t>
            </a:r>
          </a:p>
          <a:p>
            <a:pPr lvl="2"/>
            <a:r>
              <a:rPr lang="cs-CZ" sz="1400" dirty="0"/>
              <a:t>hranicí rozsahu práva stavby, </a:t>
            </a:r>
          </a:p>
          <a:p>
            <a:pPr lvl="2"/>
            <a:r>
              <a:rPr lang="cs-CZ" sz="1400" dirty="0"/>
              <a:t>hranicí druhů pozemků, </a:t>
            </a:r>
          </a:p>
          <a:p>
            <a:pPr lvl="2"/>
            <a:r>
              <a:rPr lang="cs-CZ" sz="1400" dirty="0"/>
              <a:t>rozhraním způsobu využití pozemků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/>
              <a:t>Ivana Průchová</a:t>
            </a:r>
          </a:p>
        </p:txBody>
      </p:sp>
    </p:spTree>
    <p:extLst>
      <p:ext uri="{BB962C8B-B14F-4D97-AF65-F5344CB8AC3E}">
        <p14:creationId xmlns:p14="http://schemas.microsoft.com/office/powerpoint/2010/main" val="368016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PARCELA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600" b="1" u="sng" dirty="0"/>
              <a:t>parcela</a:t>
            </a:r>
          </a:p>
          <a:p>
            <a:pPr lvl="1"/>
            <a:r>
              <a:rPr lang="cs-CZ" sz="1600" b="1" dirty="0"/>
              <a:t>pozemek</a:t>
            </a:r>
            <a:r>
              <a:rPr lang="cs-CZ" sz="1600" dirty="0"/>
              <a:t>, který </a:t>
            </a:r>
            <a:r>
              <a:rPr lang="cs-CZ" sz="1600" b="1" u="sng" dirty="0"/>
              <a:t>je </a:t>
            </a:r>
          </a:p>
          <a:p>
            <a:pPr lvl="2"/>
            <a:r>
              <a:rPr lang="cs-CZ" sz="1300" b="1" u="sng" dirty="0"/>
              <a:t>geometricky a polohově určen, </a:t>
            </a:r>
          </a:p>
          <a:p>
            <a:pPr lvl="2"/>
            <a:r>
              <a:rPr lang="cs-CZ" sz="1300" b="1" u="sng" dirty="0"/>
              <a:t>zobrazen v katastrální mapě a </a:t>
            </a:r>
          </a:p>
          <a:p>
            <a:pPr lvl="2"/>
            <a:r>
              <a:rPr lang="cs-CZ" sz="1300" b="1" u="sng" dirty="0"/>
              <a:t>označen parcelním číslem</a:t>
            </a:r>
          </a:p>
          <a:p>
            <a:pPr lvl="1"/>
            <a:endParaRPr lang="cs-CZ" sz="1600" dirty="0"/>
          </a:p>
          <a:p>
            <a:r>
              <a:rPr lang="cs-CZ" sz="1600" b="1" u="sng" dirty="0"/>
              <a:t>stavební parcela</a:t>
            </a:r>
          </a:p>
          <a:p>
            <a:pPr lvl="1"/>
            <a:r>
              <a:rPr lang="cs-CZ" sz="1600" dirty="0"/>
              <a:t>pozemek evidovaný v </a:t>
            </a:r>
            <a:r>
              <a:rPr lang="cs-CZ" sz="1600" u="sng" dirty="0"/>
              <a:t>druhu pozemku zastavěná plocha a nádvoří,</a:t>
            </a:r>
          </a:p>
          <a:p>
            <a:r>
              <a:rPr lang="cs-CZ" sz="1600" dirty="0"/>
              <a:t> </a:t>
            </a:r>
          </a:p>
          <a:p>
            <a:r>
              <a:rPr lang="cs-CZ" sz="1600" b="1" u="sng" dirty="0"/>
              <a:t>pozemková parcela</a:t>
            </a:r>
          </a:p>
          <a:p>
            <a:pPr lvl="1"/>
            <a:r>
              <a:rPr lang="cs-CZ" sz="1600" dirty="0"/>
              <a:t> pozemek, který </a:t>
            </a:r>
            <a:r>
              <a:rPr lang="cs-CZ" sz="1600" u="sng" dirty="0"/>
              <a:t>není stavební parcelou,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/>
              <a:t>Ivana Průchová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907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</TotalTime>
  <Words>2711</Words>
  <Application>Microsoft Office PowerPoint</Application>
  <PresentationFormat>Předvádění na obrazovce (4:3)</PresentationFormat>
  <Paragraphs>444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Calibri</vt:lpstr>
      <vt:lpstr>Century Schoolbook</vt:lpstr>
      <vt:lpstr>Wingdings</vt:lpstr>
      <vt:lpstr>Wingdings 2</vt:lpstr>
      <vt:lpstr>Arkýř</vt:lpstr>
      <vt:lpstr>Katastr nemovitostí východiska   -  základní pojmy, PRAMENY, předmět, obsah katastru, zásady, zápisy (úvod)   </vt:lpstr>
      <vt:lpstr>Katastr nemovitostí v ČR </vt:lpstr>
      <vt:lpstr>Katastr nemovitostí po rekodifikaci soukromého práva (od 1.1.2014)</vt:lpstr>
      <vt:lpstr>Prameny</vt:lpstr>
      <vt:lpstr>Katastr nemovitostí („katastr“)</vt:lpstr>
      <vt:lpstr>Katastr nemovitostí („katastr“)</vt:lpstr>
      <vt:lpstr>Pojmy pro účely katastru</vt:lpstr>
      <vt:lpstr>pozemek</vt:lpstr>
      <vt:lpstr>PARCELA </vt:lpstr>
      <vt:lpstr>KATASTR NEMOVITOSTÍ</vt:lpstr>
      <vt:lpstr>Předmět evidence </vt:lpstr>
      <vt:lpstr>Předmět KN (§ 3 KZ)</vt:lpstr>
      <vt:lpstr>PŘEDMĚT KN - NEGATIVNÍ VYMEZENÍ OBJEKTŮ </vt:lpstr>
      <vt:lpstr>Předmět evidence </vt:lpstr>
      <vt:lpstr>Obsah katastru (§ 4KZ)</vt:lpstr>
      <vt:lpstr>Obsah katastru</vt:lpstr>
      <vt:lpstr>Závaznost údajů katastru (§ 51 KZ)</vt:lpstr>
      <vt:lpstr>Katastrální operát</vt:lpstr>
      <vt:lpstr>Údaje katastru a přechodná ustanovení KZ(vybraná) významná pro KN</vt:lpstr>
      <vt:lpstr>Pozemky v podobě parcel </vt:lpstr>
      <vt:lpstr>Zjednodušená evidence pozemků</vt:lpstr>
      <vt:lpstr>Zjednodušená evidence pozemků (zdroj: https://www.google.cz/search?q=zjednodu%C5%A1en%C3%A1+evidence+pozemk%C5%AF&amp;source=lnms&amp;tbm=isch&amp;sa=X&amp;ved=0ahUKEwiUuYrMq9fPAhWQmhQKHerPDfcQ_AUICCgB&amp;biw=1280&amp;bih=913#imgrc=dEt6oOUSqaZDXM%3A)</vt:lpstr>
      <vt:lpstr>STAVBY a katastr nemovitostí </vt:lpstr>
      <vt:lpstr>Stavba – základní východiska, vztah ke KN </vt:lpstr>
      <vt:lpstr>Budova – pro účely KN </vt:lpstr>
      <vt:lpstr>Rozestavěná budova</vt:lpstr>
      <vt:lpstr>Podzemní stavba</vt:lpstr>
      <vt:lpstr>Jednotka </vt:lpstr>
      <vt:lpstr>Vodní dílo a KN</vt:lpstr>
      <vt:lpstr>Údaje katastru a přechodná ustanovení KZ(vybraná) významná pro KN</vt:lpstr>
      <vt:lpstr>Údaje KN – např. blíže viz Ročenky</vt:lpstr>
      <vt:lpstr>Prezentace aplikace PowerPoint</vt:lpstr>
      <vt:lpstr>Geometrický plán</vt:lpstr>
      <vt:lpstr>Zásady vedení katastru nemovitostí </vt:lpstr>
      <vt:lpstr>Zásada  důvěry ve správnost a úplnost zápisů do katastru nemovitostí </vt:lpstr>
      <vt:lpstr>Zápisy práv do katastru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Katastr nemovitostí po rekodifikaci soukromého práva</dc:title>
  <dc:creator>Ivana Průchová</dc:creator>
  <cp:lastModifiedBy>Ivana Průchová</cp:lastModifiedBy>
  <cp:revision>115</cp:revision>
  <cp:lastPrinted>2019-02-14T06:12:39Z</cp:lastPrinted>
  <dcterms:created xsi:type="dcterms:W3CDTF">2013-10-09T12:53:48Z</dcterms:created>
  <dcterms:modified xsi:type="dcterms:W3CDTF">2021-02-25T16:32:24Z</dcterms:modified>
</cp:coreProperties>
</file>