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4" r:id="rId4"/>
    <p:sldId id="258" r:id="rId5"/>
    <p:sldId id="259" r:id="rId6"/>
    <p:sldId id="275" r:id="rId7"/>
    <p:sldId id="281" r:id="rId8"/>
    <p:sldId id="276" r:id="rId9"/>
    <p:sldId id="273" r:id="rId10"/>
    <p:sldId id="280" r:id="rId11"/>
    <p:sldId id="274" r:id="rId12"/>
    <p:sldId id="282" r:id="rId13"/>
    <p:sldId id="261" r:id="rId14"/>
    <p:sldId id="283" r:id="rId15"/>
    <p:sldId id="262" r:id="rId16"/>
    <p:sldId id="263" r:id="rId17"/>
    <p:sldId id="264" r:id="rId18"/>
    <p:sldId id="271" r:id="rId19"/>
    <p:sldId id="268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B07930-3A7D-48EA-B051-DE1BE26B4C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64E9F6-348D-4939-AF9D-5397FFFCAED0}">
      <dgm:prSet phldrT="[Text]"/>
      <dgm:spPr/>
      <dgm:t>
        <a:bodyPr/>
        <a:lstStyle/>
        <a:p>
          <a:r>
            <a:rPr lang="cs-CZ" dirty="0"/>
            <a:t>1. FÁZE: </a:t>
          </a:r>
        </a:p>
        <a:p>
          <a:r>
            <a:rPr lang="cs-CZ" dirty="0"/>
            <a:t>NEFORMÁLNÍ ŘÍZENÍ</a:t>
          </a:r>
        </a:p>
      </dgm:t>
    </dgm:pt>
    <dgm:pt modelId="{A598FA76-2E22-44CC-A2A0-A94B22A7D4F1}" type="parTrans" cxnId="{C27E98D0-5156-4D64-A5D4-295638AD8DD3}">
      <dgm:prSet/>
      <dgm:spPr/>
      <dgm:t>
        <a:bodyPr/>
        <a:lstStyle/>
        <a:p>
          <a:endParaRPr lang="cs-CZ"/>
        </a:p>
      </dgm:t>
    </dgm:pt>
    <dgm:pt modelId="{224EFFE5-2DC8-4AC5-BA9F-59BD380D2DB8}" type="sibTrans" cxnId="{C27E98D0-5156-4D64-A5D4-295638AD8DD3}">
      <dgm:prSet/>
      <dgm:spPr/>
      <dgm:t>
        <a:bodyPr/>
        <a:lstStyle/>
        <a:p>
          <a:endParaRPr lang="cs-CZ"/>
        </a:p>
      </dgm:t>
    </dgm:pt>
    <dgm:pt modelId="{B9ED5E9F-37E2-4BA1-ACFD-75EC8683F306}">
      <dgm:prSet phldrT="[Text]" phldr="1"/>
      <dgm:spPr/>
      <dgm:t>
        <a:bodyPr/>
        <a:lstStyle/>
        <a:p>
          <a:endParaRPr lang="cs-CZ" dirty="0"/>
        </a:p>
      </dgm:t>
    </dgm:pt>
    <dgm:pt modelId="{E72B95DF-C1A0-4047-BF5C-CD268F825BCA}" type="parTrans" cxnId="{5628CC5B-9B9A-4E1A-8208-42C689134875}">
      <dgm:prSet/>
      <dgm:spPr/>
      <dgm:t>
        <a:bodyPr/>
        <a:lstStyle/>
        <a:p>
          <a:endParaRPr lang="cs-CZ"/>
        </a:p>
      </dgm:t>
    </dgm:pt>
    <dgm:pt modelId="{162A6336-02BF-4FC1-BFAD-AC7F44052DCA}" type="sibTrans" cxnId="{5628CC5B-9B9A-4E1A-8208-42C689134875}">
      <dgm:prSet/>
      <dgm:spPr/>
      <dgm:t>
        <a:bodyPr/>
        <a:lstStyle/>
        <a:p>
          <a:endParaRPr lang="cs-CZ"/>
        </a:p>
      </dgm:t>
    </dgm:pt>
    <dgm:pt modelId="{54E85A70-FBB4-4307-BFDB-2FE7283496D5}">
      <dgm:prSet phldrT="[Text]"/>
      <dgm:spPr/>
      <dgm:t>
        <a:bodyPr/>
        <a:lstStyle/>
        <a:p>
          <a:r>
            <a:rPr lang="cs-CZ" dirty="0"/>
            <a:t>2. FÁZE: SPRÁVNÍ ŘÍZENÍ</a:t>
          </a:r>
        </a:p>
      </dgm:t>
    </dgm:pt>
    <dgm:pt modelId="{B2F9852D-1302-4088-AE6F-A199885CBFDA}" type="parTrans" cxnId="{43C12171-CDE9-436E-BD4A-4DC190D81D7B}">
      <dgm:prSet/>
      <dgm:spPr/>
      <dgm:t>
        <a:bodyPr/>
        <a:lstStyle/>
        <a:p>
          <a:endParaRPr lang="cs-CZ"/>
        </a:p>
      </dgm:t>
    </dgm:pt>
    <dgm:pt modelId="{0B69042C-90C5-4B08-A61E-B8DDC44DFFB8}" type="sibTrans" cxnId="{43C12171-CDE9-436E-BD4A-4DC190D81D7B}">
      <dgm:prSet/>
      <dgm:spPr/>
      <dgm:t>
        <a:bodyPr/>
        <a:lstStyle/>
        <a:p>
          <a:endParaRPr lang="cs-CZ"/>
        </a:p>
      </dgm:t>
    </dgm:pt>
    <dgm:pt modelId="{C612AA8C-7419-46DA-BC6F-D8B07D177E4E}">
      <dgm:prSet phldrT="[Text]" phldr="1"/>
      <dgm:spPr/>
      <dgm:t>
        <a:bodyPr/>
        <a:lstStyle/>
        <a:p>
          <a:endParaRPr lang="cs-CZ" dirty="0"/>
        </a:p>
      </dgm:t>
    </dgm:pt>
    <dgm:pt modelId="{C3AA6FA0-E0D2-47D2-9090-A5BEDD9A54B6}" type="parTrans" cxnId="{5A0B447E-C27E-4E3A-858E-CB2518720B03}">
      <dgm:prSet/>
      <dgm:spPr/>
      <dgm:t>
        <a:bodyPr/>
        <a:lstStyle/>
        <a:p>
          <a:endParaRPr lang="cs-CZ"/>
        </a:p>
      </dgm:t>
    </dgm:pt>
    <dgm:pt modelId="{1A43C78F-768C-42D6-8E94-5B63C137A7C2}" type="sibTrans" cxnId="{5A0B447E-C27E-4E3A-858E-CB2518720B03}">
      <dgm:prSet/>
      <dgm:spPr/>
      <dgm:t>
        <a:bodyPr/>
        <a:lstStyle/>
        <a:p>
          <a:endParaRPr lang="cs-CZ"/>
        </a:p>
      </dgm:t>
    </dgm:pt>
    <dgm:pt modelId="{C8A11751-FBFE-427F-8AA6-6AD67F72C56E}" type="pres">
      <dgm:prSet presAssocID="{DAB07930-3A7D-48EA-B051-DE1BE26B4C75}" presName="linear" presStyleCnt="0">
        <dgm:presLayoutVars>
          <dgm:animLvl val="lvl"/>
          <dgm:resizeHandles val="exact"/>
        </dgm:presLayoutVars>
      </dgm:prSet>
      <dgm:spPr/>
    </dgm:pt>
    <dgm:pt modelId="{3F373F63-00A0-45EA-8668-963E592695E4}" type="pres">
      <dgm:prSet presAssocID="{B464E9F6-348D-4939-AF9D-5397FFFCAED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DEB421-1DEC-49A3-8ADF-F5F3C81E6071}" type="pres">
      <dgm:prSet presAssocID="{B464E9F6-348D-4939-AF9D-5397FFFCAED0}" presName="childText" presStyleLbl="revTx" presStyleIdx="0" presStyleCnt="2">
        <dgm:presLayoutVars>
          <dgm:bulletEnabled val="1"/>
        </dgm:presLayoutVars>
      </dgm:prSet>
      <dgm:spPr/>
    </dgm:pt>
    <dgm:pt modelId="{D0046C2C-378B-4941-B303-95CBE4EE6AA8}" type="pres">
      <dgm:prSet presAssocID="{54E85A70-FBB4-4307-BFDB-2FE7283496D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A892F42-5EEE-47C4-B900-2862888CD8AD}" type="pres">
      <dgm:prSet presAssocID="{54E85A70-FBB4-4307-BFDB-2FE7283496D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628CC5B-9B9A-4E1A-8208-42C689134875}" srcId="{B464E9F6-348D-4939-AF9D-5397FFFCAED0}" destId="{B9ED5E9F-37E2-4BA1-ACFD-75EC8683F306}" srcOrd="0" destOrd="0" parTransId="{E72B95DF-C1A0-4047-BF5C-CD268F825BCA}" sibTransId="{162A6336-02BF-4FC1-BFAD-AC7F44052DCA}"/>
    <dgm:cxn modelId="{43C12171-CDE9-436E-BD4A-4DC190D81D7B}" srcId="{DAB07930-3A7D-48EA-B051-DE1BE26B4C75}" destId="{54E85A70-FBB4-4307-BFDB-2FE7283496D5}" srcOrd="1" destOrd="0" parTransId="{B2F9852D-1302-4088-AE6F-A199885CBFDA}" sibTransId="{0B69042C-90C5-4B08-A61E-B8DDC44DFFB8}"/>
    <dgm:cxn modelId="{5A0B447E-C27E-4E3A-858E-CB2518720B03}" srcId="{54E85A70-FBB4-4307-BFDB-2FE7283496D5}" destId="{C612AA8C-7419-46DA-BC6F-D8B07D177E4E}" srcOrd="0" destOrd="0" parTransId="{C3AA6FA0-E0D2-47D2-9090-A5BEDD9A54B6}" sibTransId="{1A43C78F-768C-42D6-8E94-5B63C137A7C2}"/>
    <dgm:cxn modelId="{9B1F8F87-04DC-47AB-8F12-52C07346FF6D}" type="presOf" srcId="{DAB07930-3A7D-48EA-B051-DE1BE26B4C75}" destId="{C8A11751-FBFE-427F-8AA6-6AD67F72C56E}" srcOrd="0" destOrd="0" presId="urn:microsoft.com/office/officeart/2005/8/layout/vList2"/>
    <dgm:cxn modelId="{A2A5C38A-21C7-428C-A7FC-26ED9BE987A3}" type="presOf" srcId="{B464E9F6-348D-4939-AF9D-5397FFFCAED0}" destId="{3F373F63-00A0-45EA-8668-963E592695E4}" srcOrd="0" destOrd="0" presId="urn:microsoft.com/office/officeart/2005/8/layout/vList2"/>
    <dgm:cxn modelId="{8EB60FA1-CF56-4BD4-942C-CD3153C41311}" type="presOf" srcId="{54E85A70-FBB4-4307-BFDB-2FE7283496D5}" destId="{D0046C2C-378B-4941-B303-95CBE4EE6AA8}" srcOrd="0" destOrd="0" presId="urn:microsoft.com/office/officeart/2005/8/layout/vList2"/>
    <dgm:cxn modelId="{C27E98D0-5156-4D64-A5D4-295638AD8DD3}" srcId="{DAB07930-3A7D-48EA-B051-DE1BE26B4C75}" destId="{B464E9F6-348D-4939-AF9D-5397FFFCAED0}" srcOrd="0" destOrd="0" parTransId="{A598FA76-2E22-44CC-A2A0-A94B22A7D4F1}" sibTransId="{224EFFE5-2DC8-4AC5-BA9F-59BD380D2DB8}"/>
    <dgm:cxn modelId="{4EA676DA-A6E3-41B7-9143-13A42B2F3ED9}" type="presOf" srcId="{C612AA8C-7419-46DA-BC6F-D8B07D177E4E}" destId="{CA892F42-5EEE-47C4-B900-2862888CD8AD}" srcOrd="0" destOrd="0" presId="urn:microsoft.com/office/officeart/2005/8/layout/vList2"/>
    <dgm:cxn modelId="{1563EFF1-B5DB-403A-8315-02E68E009F88}" type="presOf" srcId="{B9ED5E9F-37E2-4BA1-ACFD-75EC8683F306}" destId="{9DDEB421-1DEC-49A3-8ADF-F5F3C81E6071}" srcOrd="0" destOrd="0" presId="urn:microsoft.com/office/officeart/2005/8/layout/vList2"/>
    <dgm:cxn modelId="{0E20F094-72B1-49A4-A35C-605A097B7964}" type="presParOf" srcId="{C8A11751-FBFE-427F-8AA6-6AD67F72C56E}" destId="{3F373F63-00A0-45EA-8668-963E592695E4}" srcOrd="0" destOrd="0" presId="urn:microsoft.com/office/officeart/2005/8/layout/vList2"/>
    <dgm:cxn modelId="{99C1A9C8-F0E4-4163-B5AD-4269825E1DF1}" type="presParOf" srcId="{C8A11751-FBFE-427F-8AA6-6AD67F72C56E}" destId="{9DDEB421-1DEC-49A3-8ADF-F5F3C81E6071}" srcOrd="1" destOrd="0" presId="urn:microsoft.com/office/officeart/2005/8/layout/vList2"/>
    <dgm:cxn modelId="{4AD86646-ED03-4F56-B805-13E06E635498}" type="presParOf" srcId="{C8A11751-FBFE-427F-8AA6-6AD67F72C56E}" destId="{D0046C2C-378B-4941-B303-95CBE4EE6AA8}" srcOrd="2" destOrd="0" presId="urn:microsoft.com/office/officeart/2005/8/layout/vList2"/>
    <dgm:cxn modelId="{E33A3939-9842-4AE6-85B2-5F083121843D}" type="presParOf" srcId="{C8A11751-FBFE-427F-8AA6-6AD67F72C56E}" destId="{CA892F42-5EEE-47C4-B900-2862888CD8A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3F63-00A0-45EA-8668-963E592695E4}">
      <dsp:nvSpPr>
        <dsp:cNvPr id="0" name=""/>
        <dsp:cNvSpPr/>
      </dsp:nvSpPr>
      <dsp:spPr>
        <a:xfrm>
          <a:off x="0" y="21115"/>
          <a:ext cx="6348413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1. FÁZE: </a:t>
          </a:r>
        </a:p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NEFORMÁLNÍ ŘÍZENÍ</a:t>
          </a:r>
        </a:p>
      </dsp:txBody>
      <dsp:txXfrm>
        <a:off x="80303" y="101418"/>
        <a:ext cx="6187807" cy="1484414"/>
      </dsp:txXfrm>
    </dsp:sp>
    <dsp:sp modelId="{9DDEB421-1DEC-49A3-8ADF-F5F3C81E6071}">
      <dsp:nvSpPr>
        <dsp:cNvPr id="0" name=""/>
        <dsp:cNvSpPr/>
      </dsp:nvSpPr>
      <dsp:spPr>
        <a:xfrm>
          <a:off x="0" y="1666136"/>
          <a:ext cx="6348413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900" kern="1200" dirty="0"/>
        </a:p>
      </dsp:txBody>
      <dsp:txXfrm>
        <a:off x="0" y="1666136"/>
        <a:ext cx="6348413" cy="612720"/>
      </dsp:txXfrm>
    </dsp:sp>
    <dsp:sp modelId="{D0046C2C-378B-4941-B303-95CBE4EE6AA8}">
      <dsp:nvSpPr>
        <dsp:cNvPr id="0" name=""/>
        <dsp:cNvSpPr/>
      </dsp:nvSpPr>
      <dsp:spPr>
        <a:xfrm>
          <a:off x="0" y="2278856"/>
          <a:ext cx="6348413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2. FÁZE: SPRÁVNÍ ŘÍZENÍ</a:t>
          </a:r>
        </a:p>
      </dsp:txBody>
      <dsp:txXfrm>
        <a:off x="80303" y="2359159"/>
        <a:ext cx="6187807" cy="1484414"/>
      </dsp:txXfrm>
    </dsp:sp>
    <dsp:sp modelId="{CA892F42-5EEE-47C4-B900-2862888CD8AD}">
      <dsp:nvSpPr>
        <dsp:cNvPr id="0" name=""/>
        <dsp:cNvSpPr/>
      </dsp:nvSpPr>
      <dsp:spPr>
        <a:xfrm>
          <a:off x="0" y="3923876"/>
          <a:ext cx="6348413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900" kern="1200" dirty="0"/>
        </a:p>
      </dsp:txBody>
      <dsp:txXfrm>
        <a:off x="0" y="3923876"/>
        <a:ext cx="6348413" cy="61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20FDA-1F51-4332-A62A-C93A86FD4724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A0513-C66B-42D5-97DD-9B3CA54C96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57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FF0B5-E7E8-4296-A9EB-04432DD4C207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D009F-AFF2-402A-A985-5662882C9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63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009F-AFF2-402A-A985-5662882C9DE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14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AC50-3278-4158-AD1D-1E6BA264C7A3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1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3774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727504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4779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76085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0168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26C6-984B-4912-B2FD-4DD10AEB442B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612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6DB-7021-45E6-8C2B-C296DAC8751A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05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0942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EB93-CDCE-41D6-A4F2-46D4D3E186AB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17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27156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A1DA5-060C-4D76-BECF-506315DA0361}" type="datetime1">
              <a:rPr lang="cs-CZ" smtClean="0"/>
              <a:t>05.03.2021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71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61106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93EDB-DDEA-4050-A19D-2515F8F8CF71}" type="datetime1">
              <a:rPr lang="cs-CZ" smtClean="0"/>
              <a:t>05.03.2021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5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E076-1818-4F0B-B523-D364C7806B4C}" type="datetime1">
              <a:rPr lang="cs-CZ" smtClean="0"/>
              <a:t>05.03.2021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3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A5B3-E621-4DDC-BFE3-68D3D5BFA347}" type="datetime1">
              <a:rPr lang="cs-CZ" smtClean="0"/>
              <a:t>05.03.2021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32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7C18-648C-4A5E-8A5A-3A34CE5FF91F}" type="datetime1">
              <a:rPr lang="cs-CZ" smtClean="0"/>
              <a:t>05.03.2021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85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7" y="2420888"/>
            <a:ext cx="3330704" cy="1989748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Oprava chyby v katastrálním operátu</a:t>
            </a:r>
            <a:br>
              <a:rPr lang="cs-CZ" sz="3600" b="1" dirty="0"/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309803" cy="1260629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BDS Katastr nemovitostí</a:t>
            </a:r>
          </a:p>
          <a:p>
            <a:r>
              <a:rPr lang="cs-CZ" dirty="0"/>
              <a:t>Jaro 2021</a:t>
            </a:r>
          </a:p>
          <a:p>
            <a:r>
              <a:rPr lang="cs-CZ" dirty="0"/>
              <a:t>Ivana Průchová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42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 judikatury: </a:t>
            </a:r>
            <a:br>
              <a:rPr lang="cs-CZ" altLang="cs-CZ" dirty="0"/>
            </a:br>
            <a:r>
              <a:rPr lang="cs-CZ" altLang="cs-CZ" dirty="0"/>
              <a:t>Oprava 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30400"/>
            <a:ext cx="7704856" cy="447608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Katastrální úřad může v řízení o opravě chyby katastru </a:t>
            </a:r>
            <a:r>
              <a:rPr lang="cs-CZ" sz="2000" dirty="0">
                <a:solidFill>
                  <a:srgbClr val="C00000"/>
                </a:solidFill>
              </a:rPr>
              <a:t>činit jen základní a jednoduché právní úvahy vycházející z obsahu jím zkoumaných listin a nemůže řešit sporné právní otázky</a:t>
            </a:r>
            <a:r>
              <a:rPr lang="cs-CZ" sz="2000" dirty="0">
                <a:solidFill>
                  <a:schemeClr val="tx1"/>
                </a:solidFill>
              </a:rPr>
              <a:t> (§ 8 zákona č. 344/1992 Sb., o katastru nemovitostí České republiky).</a:t>
            </a:r>
          </a:p>
          <a:p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solidFill>
                  <a:schemeClr val="tx1"/>
                </a:solidFill>
              </a:rPr>
              <a:t>Podle rozsudku Nejvyššího správního soudu ze dne 31.07.2013, čj. 7 As 90/2012 - 65) </a:t>
            </a:r>
          </a:p>
          <a:p>
            <a:pPr lvl="1"/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Následně např. in </a:t>
            </a:r>
            <a:r>
              <a:rPr lang="cs-CZ" i="1" dirty="0"/>
              <a:t>Podle rozsudku Nejvyššího správního soudu ze dne 12.05.2016, čj. 6 As 166/2015 – 27, který s</a:t>
            </a:r>
            <a:r>
              <a:rPr lang="cs-CZ" dirty="0"/>
              <a:t>hrnuje i dosavadní </a:t>
            </a:r>
            <a:r>
              <a:rPr lang="cs-CZ" dirty="0" err="1"/>
              <a:t>prejudikaturu</a:t>
            </a:r>
            <a:r>
              <a:rPr lang="cs-CZ" dirty="0"/>
              <a:t>)</a:t>
            </a:r>
          </a:p>
          <a:p>
            <a:endParaRPr lang="cs-CZ" i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52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 judikatury:</a:t>
            </a:r>
            <a:br>
              <a:rPr lang="cs-CZ" altLang="cs-CZ" dirty="0"/>
            </a:br>
            <a:r>
              <a:rPr lang="cs-CZ" altLang="cs-CZ" dirty="0"/>
              <a:t>Oprava 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800" b="1" dirty="0">
                <a:solidFill>
                  <a:srgbClr val="00B050"/>
                </a:solidFill>
              </a:rPr>
              <a:t>K využitelnosti judikatury z období před 1.1.2014 po rekodifikaci soukromého práva ve spoj. s přijetím zákona č. 256/2013 Sb. O katastru nemovitostí a předpisů s ním souvisejících</a:t>
            </a:r>
          </a:p>
          <a:p>
            <a:endParaRPr lang="cs-CZ" altLang="cs-CZ" sz="1800" b="1" dirty="0">
              <a:solidFill>
                <a:srgbClr val="00B050"/>
              </a:solidFill>
            </a:endParaRPr>
          </a:p>
          <a:p>
            <a:r>
              <a:rPr lang="cs-CZ" sz="1800" b="1" dirty="0"/>
              <a:t>Např. </a:t>
            </a:r>
          </a:p>
          <a:p>
            <a:r>
              <a:rPr lang="cs-CZ" sz="1800" i="1" dirty="0"/>
              <a:t>Rozsudek NSS ze dne14. dubna 2016, čj. 9 As 242/2015-55</a:t>
            </a:r>
          </a:p>
          <a:p>
            <a:r>
              <a:rPr lang="cs-CZ" sz="1800" i="1" dirty="0"/>
              <a:t>rozsudek NSS ze dne 23. března 2017 , čj. 2 As 274/2016 – 68 </a:t>
            </a:r>
          </a:p>
          <a:p>
            <a:r>
              <a:rPr lang="cs-CZ" i="1" dirty="0"/>
              <a:t>I. ÚS 1279/17 ze dne 24.5.2017</a:t>
            </a:r>
            <a:endParaRPr lang="cs-CZ" sz="1800" i="1" dirty="0"/>
          </a:p>
          <a:p>
            <a:endParaRPr lang="cs-CZ" altLang="cs-CZ" sz="1800" b="1" dirty="0">
              <a:solidFill>
                <a:srgbClr val="00B050"/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61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 využití dosavadní judikatury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556792"/>
            <a:ext cx="7202761" cy="448457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Nutno podotknout, že </a:t>
            </a:r>
            <a:r>
              <a:rPr lang="cs-CZ" b="1" dirty="0"/>
              <a:t>současný katastrální zákon sice nahradil dříve platný zákon č. 344/1992 Sb., o katastru nemovitostí České republiky, ve znění pozdějších předpisů</a:t>
            </a:r>
            <a:r>
              <a:rPr lang="cs-CZ" dirty="0"/>
              <a:t>, nicméně </a:t>
            </a:r>
            <a:r>
              <a:rPr lang="cs-CZ" b="1" u="sng" dirty="0">
                <a:solidFill>
                  <a:srgbClr val="C00000"/>
                </a:solidFill>
              </a:rPr>
              <a:t>judikatura vztahující se k dřívější právní úpravě je použitelná i za současného právního stavu, neboť oprava chyb v katastrálním operátu je v obou právních předpisech upravena téměř identicky. </a:t>
            </a:r>
          </a:p>
          <a:p>
            <a:endParaRPr lang="cs-CZ" dirty="0"/>
          </a:p>
          <a:p>
            <a:r>
              <a:rPr lang="cs-CZ" dirty="0"/>
              <a:t>Ostatně i </a:t>
            </a:r>
            <a:r>
              <a:rPr lang="cs-CZ" b="1" dirty="0"/>
              <a:t>důvodová zpráva </a:t>
            </a:r>
            <a:r>
              <a:rPr lang="cs-CZ" dirty="0"/>
              <a:t>k vládnímu návrhu katastrálního zákona ve své zvláštní části </a:t>
            </a:r>
            <a:r>
              <a:rPr lang="cs-CZ" b="1" dirty="0"/>
              <a:t>§ 36 uvádí, že </a:t>
            </a:r>
            <a:r>
              <a:rPr lang="cs-CZ" b="1" i="1" dirty="0"/>
              <a:t>“[u]stanovení je převzato z dosavadní právní úpravy </a:t>
            </a:r>
            <a:r>
              <a:rPr lang="cs-CZ" dirty="0"/>
              <a:t>(§ 8 zákona č. 344/1992 Sb., o katastru nemovitostí České republiky, ve znění pozdějších předpisů – pozn. NSS)</a:t>
            </a:r>
            <a:r>
              <a:rPr lang="cs-CZ" i="1" dirty="0"/>
              <a:t>. </a:t>
            </a:r>
            <a:r>
              <a:rPr lang="cs-CZ" b="1" i="1" dirty="0"/>
              <a:t>V praxi se osvědčilo a není na něm třeba v podstatě mnoho měnit. (</a:t>
            </a:r>
            <a:r>
              <a:rPr lang="cs-CZ" i="1" dirty="0"/>
              <a:t>…)” </a:t>
            </a:r>
            <a:r>
              <a:rPr lang="cs-CZ" dirty="0"/>
              <a:t>(viz sněmovní tisk 778/0, rok 2012, důvodová zpráva, zvláštní část, k § 36, Poslanecká sněmovna parlamentu České republiky, dostupné na </a:t>
            </a:r>
            <a:r>
              <a:rPr lang="cs-CZ" dirty="0">
                <a:hlinkClick r:id="rId2"/>
              </a:rPr>
              <a:t>www.psp.cz</a:t>
            </a:r>
            <a:r>
              <a:rPr lang="cs-CZ" dirty="0"/>
              <a:t>)</a:t>
            </a:r>
          </a:p>
          <a:p>
            <a:r>
              <a:rPr lang="cs-CZ" i="1" dirty="0"/>
              <a:t>rozsudek NSS ze dne 23. března 2017 , čj. 2 As 274/2016 – 68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24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 judikatury:</a:t>
            </a:r>
            <a:br>
              <a:rPr lang="cs-CZ" sz="2400" dirty="0"/>
            </a:br>
            <a:r>
              <a:rPr lang="cs-CZ" sz="2400" dirty="0"/>
              <a:t>„chyby“  z minulých evidencí zjištěné po vzniku KN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72816"/>
            <a:ext cx="7211210" cy="4633672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„chybu</a:t>
            </a:r>
            <a:r>
              <a:rPr lang="cs-CZ" sz="2400" dirty="0"/>
              <a:t>, která vznikla </a:t>
            </a:r>
            <a:r>
              <a:rPr lang="cs-CZ" sz="2400" b="1" dirty="0"/>
              <a:t>při vedení veřejných knih, pozemkového katastru či jednotné evidence půdy</a:t>
            </a:r>
            <a:r>
              <a:rPr lang="cs-CZ" sz="2400" dirty="0"/>
              <a:t>, </a:t>
            </a:r>
            <a:r>
              <a:rPr lang="cs-CZ" sz="2400" b="1" dirty="0"/>
              <a:t>nelze napravit postupem podle § 8 odst. 1 zákona č. 344/1992 Sb., o katastru nemovitostí České republiky.“ </a:t>
            </a:r>
          </a:p>
          <a:p>
            <a:endParaRPr lang="cs-CZ" sz="2400" dirty="0"/>
          </a:p>
          <a:p>
            <a:r>
              <a:rPr lang="cs-CZ" sz="2400" b="1" dirty="0"/>
              <a:t>není však vyloučeno, že i při vedení těchto historických evidencí mohlo dojít k chybě způsobující nesprávnost současného stavu zápisu v katastru nemovitostí</a:t>
            </a:r>
            <a:r>
              <a:rPr lang="cs-CZ" sz="2400" b="1" dirty="0">
                <a:solidFill>
                  <a:srgbClr val="C00000"/>
                </a:solidFill>
              </a:rPr>
              <a:t>. Takovou chybu nicméně není s ohledem na výše uvedené možné zhojit institutem opravy chyb dle § 8 katastrálního zákona“</a:t>
            </a:r>
          </a:p>
          <a:p>
            <a:endParaRPr lang="cs-CZ" dirty="0"/>
          </a:p>
          <a:p>
            <a:pPr lvl="1"/>
            <a:r>
              <a:rPr lang="cs-CZ" b="1" dirty="0"/>
              <a:t>rozsudek NSS ze dne 5.9.2012, čj. 1 As 43/2012 - 55 </a:t>
            </a:r>
          </a:p>
          <a:p>
            <a:pPr lvl="1"/>
            <a:r>
              <a:rPr lang="cs-CZ" b="1" dirty="0"/>
              <a:t>Dále např. rozsudek NSS ze dne18.7.2013 čj.  9 As 164/2012 - 48</a:t>
            </a:r>
          </a:p>
          <a:p>
            <a:endParaRPr lang="cs-CZ" altLang="cs-CZ" b="1" dirty="0"/>
          </a:p>
          <a:p>
            <a:r>
              <a:rPr lang="cs-CZ" altLang="cs-CZ" b="1" dirty="0"/>
              <a:t>K využitelnosti judikatury od 1.1.2014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555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Proces opravy chyby v KO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223101"/>
              </p:ext>
            </p:extLst>
          </p:nvPr>
        </p:nvGraphicFramePr>
        <p:xfrm>
          <a:off x="609600" y="1484313"/>
          <a:ext cx="6348413" cy="455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947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5009" y="638221"/>
            <a:ext cx="6347713" cy="58715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Proces opravy chyby v KO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196752"/>
            <a:ext cx="7994849" cy="547260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1400" b="1" dirty="0">
                <a:solidFill>
                  <a:srgbClr val="00B050"/>
                </a:solidFill>
              </a:rPr>
              <a:t>§ 36 odst. 1,2,3,4 – 4 KZ, § 44 KV</a:t>
            </a:r>
          </a:p>
          <a:p>
            <a:pPr eaLnBrk="1" hangingPunct="1"/>
            <a:r>
              <a:rPr lang="cs-CZ" altLang="cs-CZ" sz="1400" b="1" dirty="0">
                <a:solidFill>
                  <a:srgbClr val="00B050"/>
                </a:solidFill>
              </a:rPr>
              <a:t>KÚ vede protokol, do kterého průběžně zaznamenává činnosti při opravě chyby v KO (§ 44 odst. 1 KV)</a:t>
            </a:r>
          </a:p>
          <a:p>
            <a:pPr eaLnBrk="1" hangingPunct="1"/>
            <a:r>
              <a:rPr lang="cs-CZ" altLang="cs-CZ" sz="2000" b="1" u="sng" dirty="0">
                <a:solidFill>
                  <a:srgbClr val="00B050"/>
                </a:solidFill>
              </a:rPr>
              <a:t>1. NEFORMÁLNÍ ŘÍZENÍ</a:t>
            </a:r>
          </a:p>
          <a:p>
            <a:pPr lvl="1" eaLnBrk="1" hangingPunct="1"/>
            <a:r>
              <a:rPr lang="cs-CZ" altLang="cs-CZ" sz="1400" b="1" dirty="0"/>
              <a:t>na základě písemného návrhu vlastníka nebo jiného oprávněného</a:t>
            </a:r>
          </a:p>
          <a:p>
            <a:pPr lvl="1" eaLnBrk="1" hangingPunct="1"/>
            <a:r>
              <a:rPr lang="cs-CZ" altLang="cs-CZ" sz="1400" b="1" dirty="0"/>
              <a:t>z moci úřední („i bez návrhu“)</a:t>
            </a:r>
          </a:p>
          <a:p>
            <a:pPr lvl="1" eaLnBrk="1" hangingPunct="1"/>
            <a:r>
              <a:rPr lang="cs-CZ" altLang="cs-CZ" sz="1400" b="1" dirty="0"/>
              <a:t> oprava na základě návrhu:</a:t>
            </a:r>
          </a:p>
          <a:p>
            <a:pPr lvl="2"/>
            <a:r>
              <a:rPr lang="cs-CZ" altLang="cs-CZ" b="1" dirty="0"/>
              <a:t>KÚ provede do 30 dnů, ve zvlášť odůvodněných případech do 60 dnů, ode dne doručení návrhu</a:t>
            </a:r>
          </a:p>
          <a:p>
            <a:pPr lvl="1" eaLnBrk="1" hangingPunct="1"/>
            <a:r>
              <a:rPr lang="cs-CZ" altLang="cs-CZ" sz="1400" b="1" dirty="0"/>
              <a:t>Oznámení </a:t>
            </a:r>
          </a:p>
          <a:p>
            <a:pPr lvl="2"/>
            <a:r>
              <a:rPr lang="cs-CZ" altLang="cs-CZ" b="1" dirty="0"/>
              <a:t>o </a:t>
            </a:r>
            <a:r>
              <a:rPr lang="cs-CZ" altLang="cs-CZ" b="1" dirty="0">
                <a:solidFill>
                  <a:srgbClr val="FF0000"/>
                </a:solidFill>
              </a:rPr>
              <a:t>provedené opravě</a:t>
            </a:r>
          </a:p>
          <a:p>
            <a:pPr lvl="2"/>
            <a:r>
              <a:rPr lang="cs-CZ" altLang="cs-CZ" b="1" dirty="0"/>
              <a:t>o tom, že opravu KÚ na návrh </a:t>
            </a:r>
            <a:r>
              <a:rPr lang="cs-CZ" altLang="cs-CZ" b="1" dirty="0">
                <a:solidFill>
                  <a:srgbClr val="FF0000"/>
                </a:solidFill>
              </a:rPr>
              <a:t>neprovedl</a:t>
            </a:r>
            <a:r>
              <a:rPr lang="cs-CZ" altLang="cs-CZ" b="1" dirty="0"/>
              <a:t>, protože se nejedná o chybu</a:t>
            </a:r>
          </a:p>
          <a:p>
            <a:pPr lvl="2"/>
            <a:r>
              <a:rPr lang="cs-CZ" altLang="cs-CZ" b="1" dirty="0">
                <a:solidFill>
                  <a:srgbClr val="FF0000"/>
                </a:solidFill>
              </a:rPr>
              <a:t>poučení o možnosti postupu dle § 36 odst. </a:t>
            </a:r>
            <a:r>
              <a:rPr lang="cs-CZ" altLang="cs-CZ" b="1" dirty="0" err="1">
                <a:solidFill>
                  <a:srgbClr val="FF0000"/>
                </a:solidFill>
              </a:rPr>
              <a:t>StZ</a:t>
            </a:r>
            <a:r>
              <a:rPr lang="cs-CZ" altLang="cs-CZ" b="1" dirty="0">
                <a:solidFill>
                  <a:srgbClr val="FF0000"/>
                </a:solidFill>
              </a:rPr>
              <a:t> – vyslovení nesouhlasu s neprovedením opravy </a:t>
            </a:r>
          </a:p>
          <a:p>
            <a:pPr lvl="2"/>
            <a:r>
              <a:rPr lang="cs-CZ" altLang="cs-CZ" b="1" dirty="0"/>
              <a:t>doručení vlastníkovi či jinému oprávněnému</a:t>
            </a:r>
          </a:p>
          <a:p>
            <a:pPr lvl="2"/>
            <a:endParaRPr lang="cs-CZ" altLang="cs-CZ" b="1" dirty="0"/>
          </a:p>
          <a:p>
            <a:pPr lvl="1" eaLnBrk="1" hangingPunct="1"/>
            <a:r>
              <a:rPr lang="cs-CZ" altLang="cs-CZ" sz="1400" b="1" dirty="0"/>
              <a:t>Postup podle části IV. SPŘ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1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76672"/>
            <a:ext cx="6952618" cy="79208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>
                <a:solidFill>
                  <a:srgbClr val="00B050"/>
                </a:solidFill>
              </a:rPr>
              <a:t>2.SPRÁVNÍ ŘÍZENÍ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700808"/>
            <a:ext cx="6993341" cy="4896544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§36 odst. 4 KZ ve spoj. se SPŘ</a:t>
            </a:r>
          </a:p>
          <a:p>
            <a:pPr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Oprávněná osoba nesouhlasí se stanoviskem KÚ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dirty="0"/>
              <a:t>nesouhlas vlastníka či jiného oprávněného - do 30 dnů od doručení oznámení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/>
              <a:t>důsledky doručení nesouhlasu vlastníka nebo jiného oprávněného s neprovedením opravy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>
                <a:solidFill>
                  <a:srgbClr val="C00000"/>
                </a:solidFill>
              </a:rPr>
              <a:t>Zahájení správního řízení o opravě chyby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/>
              <a:t>Průběh řízení</a:t>
            </a:r>
          </a:p>
          <a:p>
            <a:pPr marL="1581912" lvl="4">
              <a:lnSpc>
                <a:spcPct val="80000"/>
              </a:lnSpc>
              <a:defRPr/>
            </a:pPr>
            <a:r>
              <a:rPr lang="cs-CZ" sz="1800" dirty="0"/>
              <a:t>Uvědomění známých účastníků řízení</a:t>
            </a:r>
          </a:p>
          <a:p>
            <a:pPr marL="1581912" lvl="4">
              <a:lnSpc>
                <a:spcPct val="80000"/>
              </a:lnSpc>
              <a:defRPr/>
            </a:pPr>
            <a:r>
              <a:rPr lang="cs-CZ" sz="1800" dirty="0"/>
              <a:t>Zjišťování podkladů pro rozhodnutí, dokazování</a:t>
            </a:r>
          </a:p>
          <a:p>
            <a:pPr marL="1581912" lvl="4">
              <a:lnSpc>
                <a:spcPct val="80000"/>
              </a:lnSpc>
              <a:defRPr/>
            </a:pPr>
            <a:r>
              <a:rPr lang="cs-CZ" sz="1800" dirty="0"/>
              <a:t>Seznámení s podklady pro vydání rozhodnutí</a:t>
            </a:r>
          </a:p>
          <a:p>
            <a:pPr marL="1040130" lvl="2" indent="-274320">
              <a:lnSpc>
                <a:spcPct val="80000"/>
              </a:lnSpc>
              <a:defRPr/>
            </a:pPr>
            <a:r>
              <a:rPr lang="cs-CZ" sz="1600" b="1" dirty="0"/>
              <a:t>Rozhodnutí ve věci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/>
              <a:t>Opravné prostředky pro rozhodnutí </a:t>
            </a:r>
          </a:p>
          <a:p>
            <a:pPr marL="1040130" lvl="2" indent="-274320">
              <a:lnSpc>
                <a:spcPct val="80000"/>
              </a:lnSpc>
              <a:defRPr/>
            </a:pPr>
            <a:r>
              <a:rPr lang="cs-CZ" sz="1800" dirty="0"/>
              <a:t>odvolací řízení</a:t>
            </a:r>
          </a:p>
          <a:p>
            <a:pPr marL="1040130" lvl="2" indent="-274320">
              <a:lnSpc>
                <a:spcPct val="80000"/>
              </a:lnSpc>
              <a:defRPr/>
            </a:pPr>
            <a:r>
              <a:rPr lang="cs-CZ" sz="1800" dirty="0"/>
              <a:t>soudní přezkum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60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 soudní přezkum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cs-CZ" dirty="0"/>
              <a:t>Soudní přezkum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/>
              <a:t>Správní soudnictví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cs-CZ" dirty="0"/>
              <a:t>Usnesení </a:t>
            </a:r>
            <a:r>
              <a:rPr lang="cs-CZ" dirty="0" err="1"/>
              <a:t>zvl.senátu</a:t>
            </a:r>
            <a:r>
              <a:rPr lang="cs-CZ" dirty="0"/>
              <a:t> 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cs-CZ" dirty="0"/>
              <a:t>Např. </a:t>
            </a:r>
            <a:r>
              <a:rPr lang="cs-CZ" dirty="0" err="1"/>
              <a:t>konf</a:t>
            </a:r>
            <a:r>
              <a:rPr lang="cs-CZ" dirty="0"/>
              <a:t>. 62/2003-15 ze dne 2.9.2004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/>
              <a:t>„</a:t>
            </a:r>
            <a:r>
              <a:rPr lang="cs-CZ" b="1" i="1" u="sng" dirty="0"/>
              <a:t>přestože obsahem katastrálního operátu jsou soukromoprávní vztahy k nemovitostem, vedení katastru nemovitostí i oprava chyb v KO má charakter veřejnoprávní</a:t>
            </a:r>
            <a:r>
              <a:rPr lang="cs-CZ" dirty="0"/>
              <a:t>“. Rozhodnutí o tom, zda se provede oprava chyby v KN a jak budou nemovitosti evidovány, nelze považovat za rozhodnutí v soukromoprávní věci.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/>
              <a:t>- využitelnost i po 1.1.2014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19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 judikatury: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 zřejmý omyl ve smyslu § 36 odst. 1 písm. a) zákona č. 256/2013 Sb., o katastru nemovitostí, </a:t>
            </a:r>
            <a:r>
              <a:rPr lang="cs-CZ" b="1" u="sng" dirty="0"/>
              <a:t>nelze považovat případně věcně nesprávné rozhodnutí o povolení vkladu, ani zápis, který je v souladu s tímto rozhodnutím proveden</a:t>
            </a:r>
          </a:p>
          <a:p>
            <a:endParaRPr lang="cs-CZ" dirty="0"/>
          </a:p>
          <a:p>
            <a:r>
              <a:rPr lang="cs-CZ" dirty="0"/>
              <a:t> rozsudek NSS ze dne 14. dubna 2016 čj. 9 As 242/2015-55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69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/>
          </a:p>
          <a:p>
            <a:r>
              <a:rPr lang="cs-CZ" altLang="cs-CZ" sz="1400" dirty="0"/>
              <a:t>doc. JUDr. Ivana Průchová, CSc.</a:t>
            </a:r>
          </a:p>
          <a:p>
            <a:r>
              <a:rPr lang="cs-CZ" altLang="cs-CZ" sz="1400" dirty="0"/>
              <a:t>Ivana.Pruchova@law.muni.cz</a:t>
            </a:r>
          </a:p>
          <a:p>
            <a:r>
              <a:rPr lang="cs-CZ" altLang="cs-CZ" sz="1400" dirty="0"/>
              <a:t>Katedra práva životního prostředí a pozemkového práva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Prameny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err="1"/>
              <a:t>Zák.č</a:t>
            </a:r>
            <a:r>
              <a:rPr lang="cs-CZ" altLang="cs-CZ" dirty="0"/>
              <a:t>. 256/2013 Sb., katastrální zákon (KZ)</a:t>
            </a:r>
          </a:p>
          <a:p>
            <a:pPr lvl="1"/>
            <a:r>
              <a:rPr lang="cs-CZ" altLang="cs-CZ" dirty="0"/>
              <a:t>§ 36  </a:t>
            </a:r>
          </a:p>
          <a:p>
            <a:pPr eaLnBrk="1" hangingPunct="1"/>
            <a:r>
              <a:rPr lang="cs-CZ" altLang="cs-CZ" dirty="0" err="1"/>
              <a:t>Vyhl.č</a:t>
            </a:r>
            <a:r>
              <a:rPr lang="cs-CZ" altLang="cs-CZ" dirty="0"/>
              <a:t>. 357/2013 Sb., katastrální vyhláška (KV)</a:t>
            </a:r>
          </a:p>
          <a:p>
            <a:pPr lvl="1"/>
            <a:r>
              <a:rPr lang="cs-CZ" altLang="cs-CZ" dirty="0"/>
              <a:t>§ 44, § 45 KV</a:t>
            </a:r>
          </a:p>
          <a:p>
            <a:pPr eaLnBrk="1" hangingPunct="1"/>
            <a:r>
              <a:rPr lang="cs-CZ" altLang="cs-CZ" dirty="0"/>
              <a:t>Správní řád</a:t>
            </a:r>
          </a:p>
          <a:p>
            <a:pPr eaLnBrk="1" hangingPunct="1"/>
            <a:r>
              <a:rPr lang="cs-CZ" altLang="cs-CZ" dirty="0"/>
              <a:t>Soudní řád správní (soudní kontrola)</a:t>
            </a:r>
          </a:p>
          <a:p>
            <a:pPr eaLnBrk="1" hangingPunct="1"/>
            <a:r>
              <a:rPr lang="cs-CZ" altLang="cs-CZ" dirty="0"/>
              <a:t>ČÚZK:</a:t>
            </a:r>
          </a:p>
          <a:p>
            <a:pPr lvl="1"/>
            <a:r>
              <a:rPr lang="cs-CZ" altLang="cs-CZ" dirty="0"/>
              <a:t>Jednací řád pro KÚ</a:t>
            </a:r>
          </a:p>
          <a:p>
            <a:pPr lvl="1"/>
            <a:r>
              <a:rPr lang="cs-CZ" altLang="cs-CZ" dirty="0"/>
              <a:t>Návod pro vedení KN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81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A9759-D572-488F-B8B9-A230249B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63216"/>
          </a:xfrm>
        </p:spPr>
        <p:txBody>
          <a:bodyPr>
            <a:normAutofit fontScale="90000"/>
          </a:bodyPr>
          <a:lstStyle/>
          <a:p>
            <a:r>
              <a:rPr lang="cs-CZ" dirty="0"/>
              <a:t>Oprava chybných údajů v katastru nemovitostí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068E23-5462-4424-A797-3F72FA1DD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                        C</a:t>
            </a:r>
            <a:r>
              <a:rPr lang="cs-CZ" sz="2200" b="1" dirty="0"/>
              <a:t>íl opravy chybných údajů v katastru nemovitostí</a:t>
            </a:r>
          </a:p>
          <a:p>
            <a:endParaRPr lang="cs-CZ" sz="2200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docílení souladu údajů souladu údajů katastru se skutečným stavem</a:t>
            </a:r>
          </a:p>
          <a:p>
            <a:pPr marL="0" indent="0">
              <a:buNone/>
            </a:pPr>
            <a:r>
              <a:rPr lang="cs-CZ" dirty="0"/>
              <a:t>vztah k </a:t>
            </a:r>
            <a:r>
              <a:rPr lang="cs-CZ" b="1" dirty="0"/>
              <a:t>dalším nástrojům</a:t>
            </a:r>
            <a:r>
              <a:rPr lang="cs-CZ" dirty="0"/>
              <a:t>, jejichž cílem je docílení souladu údajů katastru se skutečným stavem:</a:t>
            </a:r>
          </a:p>
          <a:p>
            <a:pPr marL="0" indent="0">
              <a:buNone/>
            </a:pPr>
            <a:r>
              <a:rPr lang="cs-CZ" dirty="0"/>
              <a:t>	                      - obnova katastrálního operátu novým mapováním (§ 40 a násl.KZ) </a:t>
            </a:r>
          </a:p>
          <a:p>
            <a:pPr marL="0" indent="0">
              <a:buNone/>
            </a:pPr>
            <a:r>
              <a:rPr lang="cs-CZ" dirty="0"/>
              <a:t>			 - revize katastru nemovitostí</a:t>
            </a:r>
          </a:p>
          <a:p>
            <a:pPr marL="0" indent="0">
              <a:buNone/>
            </a:pPr>
            <a:r>
              <a:rPr lang="cs-CZ" dirty="0"/>
              <a:t>                                - plnění povinností a dalších oprávněných vůči katastru/ohlašování změn   </a:t>
            </a:r>
          </a:p>
          <a:p>
            <a:pPr marL="0" indent="0">
              <a:buNone/>
            </a:pPr>
            <a:r>
              <a:rPr lang="cs-CZ" dirty="0"/>
              <a:t>                                   údajů (§ 37 KZ)  ve spoj.se správním trestáním (§ 57 KZ) </a:t>
            </a:r>
          </a:p>
          <a:p>
            <a:pPr marL="0" indent="0">
              <a:buNone/>
            </a:pPr>
            <a:r>
              <a:rPr lang="cs-CZ" dirty="0"/>
              <a:t>                                -  povinnosti obcí a orgánů veřejné moci ve vztahu ke katastru  (§ 38, § 39       </a:t>
            </a:r>
          </a:p>
          <a:p>
            <a:pPr marL="0" indent="0">
              <a:buNone/>
            </a:pPr>
            <a:r>
              <a:rPr lang="cs-CZ" dirty="0"/>
              <a:t>                                   KZ)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- poznámky spornosti  (§ 985, 986 0z ve spoj. s § 24 KZ)</a:t>
            </a:r>
          </a:p>
          <a:p>
            <a:pPr marL="0" indent="0">
              <a:buNone/>
            </a:pPr>
            <a:r>
              <a:rPr lang="cs-CZ"/>
              <a:t>                               </a:t>
            </a:r>
            <a:r>
              <a:rPr lang="cs-CZ" dirty="0"/>
              <a:t>- poznámka dle § 23 </a:t>
            </a:r>
            <a:r>
              <a:rPr lang="cs-CZ" dirty="0" err="1"/>
              <a:t>písm.o</a:t>
            </a:r>
            <a:r>
              <a:rPr lang="cs-CZ" dirty="0"/>
              <a:t>) KZ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BF005A-E9FC-4BAE-ADD9-C45BD6AE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3</a:t>
            </a:fld>
            <a:endParaRPr lang="cs-CZ"/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C43EB8A5-FF72-4840-ACD4-F24B0A1E2F13}"/>
              </a:ext>
            </a:extLst>
          </p:cNvPr>
          <p:cNvSpPr/>
          <p:nvPr/>
        </p:nvSpPr>
        <p:spPr>
          <a:xfrm>
            <a:off x="3131840" y="2060848"/>
            <a:ext cx="484632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75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„chybný údaj“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§ 36 odst. 1 KZ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Vznik:</a:t>
            </a:r>
          </a:p>
          <a:p>
            <a:pPr lvl="1"/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zřejmým omylem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/>
              <a:t>při vedení a obnově katastru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400" dirty="0"/>
          </a:p>
          <a:p>
            <a:pPr lvl="1"/>
            <a:r>
              <a:rPr lang="cs-CZ" altLang="cs-CZ" sz="2400" b="1" dirty="0">
                <a:solidFill>
                  <a:srgbClr val="FF0000"/>
                </a:solidFill>
              </a:rPr>
              <a:t>nepřesností</a:t>
            </a:r>
            <a:r>
              <a:rPr lang="cs-CZ" altLang="cs-CZ" sz="2400" dirty="0"/>
              <a:t> při </a:t>
            </a:r>
          </a:p>
          <a:p>
            <a:pPr lvl="2"/>
            <a:r>
              <a:rPr lang="cs-CZ" altLang="cs-CZ" sz="1600" dirty="0"/>
              <a:t>podrobném </a:t>
            </a:r>
            <a:r>
              <a:rPr lang="cs-CZ" altLang="cs-CZ" sz="1600" b="1" dirty="0"/>
              <a:t>měření</a:t>
            </a:r>
            <a:r>
              <a:rPr lang="cs-CZ" altLang="cs-CZ" sz="1600" dirty="0"/>
              <a:t>, </a:t>
            </a:r>
          </a:p>
          <a:p>
            <a:pPr lvl="2"/>
            <a:r>
              <a:rPr lang="cs-CZ" altLang="cs-CZ" sz="1600" b="1" dirty="0"/>
              <a:t>zobrazení předmětu měření v katastrální mapě</a:t>
            </a:r>
            <a:r>
              <a:rPr lang="cs-CZ" altLang="cs-CZ" sz="1600" dirty="0"/>
              <a:t> a </a:t>
            </a:r>
          </a:p>
          <a:p>
            <a:pPr lvl="2"/>
            <a:r>
              <a:rPr lang="cs-CZ" altLang="cs-CZ" sz="1600" b="1" dirty="0"/>
              <a:t>při výpočtu výměr parcel</a:t>
            </a:r>
          </a:p>
          <a:p>
            <a:pPr lvl="2"/>
            <a:r>
              <a:rPr lang="cs-CZ" altLang="cs-CZ" sz="1600" b="1" dirty="0"/>
              <a:t>pokud byly překročeny mezní odchylky stanovené prováděcím předpisem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9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124744"/>
            <a:ext cx="7024744" cy="5040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„zřejmý omyl“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700808"/>
            <a:ext cx="6778625" cy="4752528"/>
          </a:xfrm>
        </p:spPr>
        <p:txBody>
          <a:bodyPr rtlCol="0">
            <a:normAutofit/>
          </a:bodyPr>
          <a:lstStyle/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b="1" u="sng" dirty="0"/>
              <a:t>Judikatura NSS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3000" b="1" u="sng" dirty="0">
                <a:solidFill>
                  <a:srgbClr val="00B050"/>
                </a:solidFill>
              </a:rPr>
              <a:t>Zřejmý omyl – neurčitý pojem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b="1" dirty="0"/>
              <a:t>vždy nutno vykládat v souvislosti s konkrétním případem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dirty="0"/>
              <a:t>Vliv lidského činitele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dirty="0"/>
              <a:t>Omyl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dirty="0">
                <a:solidFill>
                  <a:srgbClr val="00B050"/>
                </a:solidFill>
              </a:rPr>
              <a:t>Ve skutkových okolnostech (</a:t>
            </a:r>
            <a:r>
              <a:rPr lang="cs-CZ" sz="2000" b="1" dirty="0" err="1">
                <a:solidFill>
                  <a:srgbClr val="00B050"/>
                </a:solidFill>
              </a:rPr>
              <a:t>error</a:t>
            </a:r>
            <a:r>
              <a:rPr lang="cs-CZ" sz="2000" b="1" dirty="0">
                <a:solidFill>
                  <a:srgbClr val="00B050"/>
                </a:solidFill>
              </a:rPr>
              <a:t> facti) </a:t>
            </a:r>
            <a:r>
              <a:rPr lang="cs-CZ" sz="2000" dirty="0"/>
              <a:t> </a:t>
            </a:r>
          </a:p>
          <a:p>
            <a:pPr marL="1124712" lvl="3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dirty="0"/>
              <a:t>Chyby v psaní, počítání, zápis údajů neobsažených v podkladové listině)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b="1" dirty="0">
                <a:solidFill>
                  <a:srgbClr val="00B050"/>
                </a:solidFill>
              </a:rPr>
              <a:t>Právní omyl (</a:t>
            </a:r>
            <a:r>
              <a:rPr lang="cs-CZ" sz="1800" b="1" dirty="0" err="1">
                <a:solidFill>
                  <a:srgbClr val="00B050"/>
                </a:solidFill>
              </a:rPr>
              <a:t>error</a:t>
            </a:r>
            <a:r>
              <a:rPr lang="cs-CZ" sz="1800" b="1" dirty="0">
                <a:solidFill>
                  <a:srgbClr val="00B050"/>
                </a:solidFill>
              </a:rPr>
              <a:t> </a:t>
            </a:r>
            <a:r>
              <a:rPr lang="cs-CZ" sz="1800" b="1" dirty="0" err="1">
                <a:solidFill>
                  <a:srgbClr val="00B050"/>
                </a:solidFill>
              </a:rPr>
              <a:t>iuris</a:t>
            </a:r>
            <a:r>
              <a:rPr lang="cs-CZ" sz="1800" b="1" dirty="0">
                <a:solidFill>
                  <a:srgbClr val="00B050"/>
                </a:solidFill>
              </a:rPr>
              <a:t>)</a:t>
            </a:r>
          </a:p>
          <a:p>
            <a:pPr marL="1124712" lvl="3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dirty="0"/>
              <a:t>Zápis právního vztahu, který právní řád nezná, zápis skutečnosti na základě listiny, která nesplňuje požadavky stanovené katastrálním zákonem</a:t>
            </a:r>
          </a:p>
          <a:p>
            <a:pPr>
              <a:lnSpc>
                <a:spcPct val="90000"/>
              </a:lnSpc>
              <a:defRPr/>
            </a:pPr>
            <a:endParaRPr lang="cs-CZ" sz="1700" i="1" dirty="0"/>
          </a:p>
          <a:p>
            <a:pPr>
              <a:lnSpc>
                <a:spcPct val="90000"/>
              </a:lnSpc>
              <a:defRPr/>
            </a:pPr>
            <a:r>
              <a:rPr lang="cs-CZ" sz="1700" i="1" dirty="0"/>
              <a:t>Podle rozsudku NSS ze dne 17. ledna 2008, čj. 1 As 40/2007 – 103 + na něho další navazující</a:t>
            </a:r>
          </a:p>
          <a:p>
            <a:pPr>
              <a:lnSpc>
                <a:spcPct val="90000"/>
              </a:lnSpc>
              <a:defRPr/>
            </a:pPr>
            <a:endParaRPr lang="cs-CZ" sz="1700" dirty="0"/>
          </a:p>
          <a:p>
            <a:pPr lvl="1">
              <a:lnSpc>
                <a:spcPct val="90000"/>
              </a:lnSpc>
              <a:defRPr/>
            </a:pPr>
            <a:endParaRPr lang="cs-CZ" sz="15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86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89616"/>
            <a:ext cx="7168642" cy="895168"/>
          </a:xfrm>
        </p:spPr>
        <p:txBody>
          <a:bodyPr>
            <a:normAutofit fontScale="90000"/>
          </a:bodyPr>
          <a:lstStyle/>
          <a:p>
            <a:r>
              <a:rPr lang="cs-CZ" altLang="cs-CZ" sz="2000" b="1" dirty="0"/>
              <a:t>Chybné údaje -   </a:t>
            </a:r>
            <a:r>
              <a:rPr lang="cs-CZ" altLang="cs-CZ" sz="2000" b="1" u="sng" dirty="0"/>
              <a:t>zřejmým omylem</a:t>
            </a:r>
            <a:r>
              <a:rPr lang="cs-CZ" altLang="cs-CZ" sz="2000" u="sng" dirty="0"/>
              <a:t> </a:t>
            </a:r>
            <a:r>
              <a:rPr lang="cs-CZ" altLang="cs-CZ" sz="2000" dirty="0"/>
              <a:t>při vedení a obnově katastru</a:t>
            </a:r>
            <a:br>
              <a:rPr lang="cs-CZ" alt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752528"/>
          </a:xfrm>
        </p:spPr>
        <p:txBody>
          <a:bodyPr>
            <a:noAutofit/>
          </a:bodyPr>
          <a:lstStyle/>
          <a:p>
            <a:r>
              <a:rPr lang="cs-CZ" sz="1100" b="1" dirty="0"/>
              <a:t>§ 44 odst. 2 KV</a:t>
            </a:r>
            <a:r>
              <a:rPr lang="cs-CZ" sz="1100" dirty="0"/>
              <a:t>:</a:t>
            </a:r>
          </a:p>
          <a:p>
            <a:endParaRPr lang="cs-CZ" sz="1100" b="1" dirty="0"/>
          </a:p>
          <a:p>
            <a:r>
              <a:rPr lang="cs-CZ" sz="1100" b="1" dirty="0"/>
              <a:t>geometrické a polohové určení, </a:t>
            </a:r>
          </a:p>
          <a:p>
            <a:r>
              <a:rPr lang="cs-CZ" sz="1100" b="1" dirty="0"/>
              <a:t>číslo parcely, </a:t>
            </a:r>
          </a:p>
          <a:p>
            <a:r>
              <a:rPr lang="cs-CZ" sz="1100" b="1" dirty="0">
                <a:solidFill>
                  <a:srgbClr val="C00000"/>
                </a:solidFill>
              </a:rPr>
              <a:t>údaj o právu</a:t>
            </a:r>
            <a:r>
              <a:rPr lang="cs-CZ" sz="1100" b="1" dirty="0">
                <a:solidFill>
                  <a:srgbClr val="7030A0"/>
                </a:solidFill>
              </a:rPr>
              <a:t>, </a:t>
            </a:r>
          </a:p>
          <a:p>
            <a:pPr lvl="1"/>
            <a:r>
              <a:rPr lang="cs-CZ" sz="1100" b="1" i="1" dirty="0"/>
              <a:t>! Pozor - diskuse, kdy je možno údaj o právu kvalifikovat v návaznosti na „zřejmý omyl“ při vedení katastru či obnově katastrálního operátu </a:t>
            </a:r>
          </a:p>
          <a:p>
            <a:r>
              <a:rPr lang="cs-CZ" sz="1100" b="1" dirty="0"/>
              <a:t>upozornění, </a:t>
            </a:r>
          </a:p>
          <a:p>
            <a:r>
              <a:rPr lang="cs-CZ" sz="1100" b="1" dirty="0"/>
              <a:t>druh pozemku, </a:t>
            </a:r>
          </a:p>
          <a:p>
            <a:r>
              <a:rPr lang="cs-CZ" sz="1100" b="1" dirty="0"/>
              <a:t>způsob ochrany nemovitosti, </a:t>
            </a:r>
          </a:p>
          <a:p>
            <a:r>
              <a:rPr lang="cs-CZ" sz="1100" b="1" dirty="0"/>
              <a:t>způsob využití nemovitosti, </a:t>
            </a:r>
          </a:p>
          <a:p>
            <a:r>
              <a:rPr lang="cs-CZ" sz="1100" b="1" dirty="0"/>
              <a:t>údaj o budově včetně údaje o její dočasnosti, </a:t>
            </a:r>
          </a:p>
          <a:p>
            <a:r>
              <a:rPr lang="cs-CZ" sz="1100" b="1" dirty="0"/>
              <a:t>údaj o jednotce, </a:t>
            </a:r>
          </a:p>
          <a:p>
            <a:r>
              <a:rPr lang="cs-CZ" sz="1100" b="1" dirty="0"/>
              <a:t>cenový údaj a </a:t>
            </a:r>
          </a:p>
          <a:p>
            <a:r>
              <a:rPr lang="cs-CZ" sz="1100" b="1" dirty="0"/>
              <a:t>údaj pro daňové účely </a:t>
            </a:r>
          </a:p>
          <a:p>
            <a:endParaRPr lang="cs-CZ" sz="1100" b="1" dirty="0">
              <a:solidFill>
                <a:srgbClr val="C00000"/>
              </a:solidFill>
            </a:endParaRPr>
          </a:p>
          <a:p>
            <a:endParaRPr lang="cs-CZ" sz="11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96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 chybného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Oprava těchto chybných údajů na základě</a:t>
            </a:r>
          </a:p>
          <a:p>
            <a:pPr lvl="1"/>
            <a:r>
              <a:rPr lang="cs-CZ" sz="1800" b="1" u="sng" dirty="0"/>
              <a:t>původního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0070C0"/>
                </a:solidFill>
              </a:rPr>
              <a:t>výsledku zeměměřické činnosti </a:t>
            </a:r>
            <a:r>
              <a:rPr lang="cs-CZ" sz="1800" b="1" dirty="0"/>
              <a:t>nebo </a:t>
            </a:r>
          </a:p>
          <a:p>
            <a:pPr lvl="1"/>
            <a:endParaRPr lang="cs-CZ" sz="1800" b="1" dirty="0">
              <a:solidFill>
                <a:srgbClr val="0070C0"/>
              </a:solidFill>
            </a:endParaRPr>
          </a:p>
          <a:p>
            <a:pPr lvl="1"/>
            <a:r>
              <a:rPr lang="cs-CZ" sz="1800" b="1" dirty="0">
                <a:solidFill>
                  <a:srgbClr val="0070C0"/>
                </a:solidFill>
              </a:rPr>
              <a:t>listiny</a:t>
            </a:r>
            <a:r>
              <a:rPr lang="cs-CZ" sz="1800" b="1" dirty="0"/>
              <a:t>, která byla podkladem pro zápis tohoto údaje do katastru, </a:t>
            </a:r>
          </a:p>
          <a:p>
            <a:pPr lvl="1"/>
            <a:endParaRPr lang="cs-CZ" sz="1800" b="1" dirty="0"/>
          </a:p>
          <a:p>
            <a:pPr lvl="1"/>
            <a:r>
              <a:rPr lang="cs-CZ" sz="1800" b="1" dirty="0"/>
              <a:t>a v případě chyby vzniklé zřejmým omylem </a:t>
            </a:r>
            <a:r>
              <a:rPr lang="cs-CZ" sz="1800" b="1" dirty="0">
                <a:solidFill>
                  <a:srgbClr val="0070C0"/>
                </a:solidFill>
              </a:rPr>
              <a:t>při obnově katastrálního operát</a:t>
            </a:r>
            <a:r>
              <a:rPr lang="cs-CZ" sz="1800" b="1" dirty="0"/>
              <a:t>u i na základě </a:t>
            </a:r>
            <a:r>
              <a:rPr lang="cs-CZ" sz="1800" b="1" dirty="0">
                <a:solidFill>
                  <a:srgbClr val="0070C0"/>
                </a:solidFill>
              </a:rPr>
              <a:t>výsledků zjišťování hranic.</a:t>
            </a:r>
          </a:p>
          <a:p>
            <a:pPr lvl="1"/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85865"/>
          </a:xfrm>
        </p:spPr>
        <p:txBody>
          <a:bodyPr>
            <a:noAutofit/>
          </a:bodyPr>
          <a:lstStyle/>
          <a:p>
            <a:r>
              <a:rPr lang="cs-CZ" sz="2000" dirty="0"/>
              <a:t>CHYBNÉ ÚDAJE:</a:t>
            </a:r>
            <a:br>
              <a:rPr lang="cs-CZ" sz="2000" dirty="0"/>
            </a:br>
            <a:r>
              <a:rPr lang="cs-CZ" sz="2000" dirty="0"/>
              <a:t>  </a:t>
            </a:r>
            <a:r>
              <a:rPr lang="cs-CZ" sz="2000" b="1" u="sng" dirty="0"/>
              <a:t>nepřesností </a:t>
            </a:r>
            <a:r>
              <a:rPr lang="cs-CZ" sz="2000" b="1" dirty="0"/>
              <a:t>při </a:t>
            </a:r>
            <a:r>
              <a:rPr lang="cs-CZ" sz="2000" b="1" dirty="0">
                <a:solidFill>
                  <a:srgbClr val="FF0000"/>
                </a:solidFill>
              </a:rPr>
              <a:t>podrobném měření</a:t>
            </a:r>
            <a:r>
              <a:rPr lang="cs-CZ" sz="2000" b="1" dirty="0"/>
              <a:t> a </a:t>
            </a:r>
            <a:r>
              <a:rPr lang="cs-CZ" sz="2000" b="1" dirty="0">
                <a:solidFill>
                  <a:srgbClr val="FF0000"/>
                </a:solidFill>
              </a:rPr>
              <a:t>zobrazení předmětu měření  </a:t>
            </a:r>
            <a:r>
              <a:rPr lang="cs-CZ" sz="2000" b="1" dirty="0"/>
              <a:t>katastrální mapě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/>
              <a:t>§ 44 odst. 3 KV</a:t>
            </a:r>
          </a:p>
          <a:p>
            <a:r>
              <a:rPr lang="cs-CZ" sz="2000" b="1" dirty="0"/>
              <a:t>OPRAVA na základě </a:t>
            </a:r>
          </a:p>
          <a:p>
            <a:pPr lvl="1"/>
            <a:r>
              <a:rPr lang="cs-CZ" sz="2000" b="1" dirty="0"/>
              <a:t>výsledku zeměměřických činností</a:t>
            </a:r>
            <a:r>
              <a:rPr lang="cs-CZ" sz="2000" dirty="0"/>
              <a:t>, který je využíván pro vyznačení příslušného předmětu polohopisu do katastrální mapy, </a:t>
            </a:r>
            <a:r>
              <a:rPr lang="cs-CZ" sz="2000" b="1" dirty="0"/>
              <a:t>a</a:t>
            </a:r>
          </a:p>
          <a:p>
            <a:pPr lvl="1"/>
            <a:r>
              <a:rPr lang="cs-CZ" sz="2000" b="1" dirty="0">
                <a:solidFill>
                  <a:srgbClr val="C00000"/>
                </a:solidFill>
              </a:rPr>
              <a:t>písemného prohlášení vlastníků pozemků, že hranice pozemků nebyla jimi měněna, není sporná ani nebyla zpochybněna.</a:t>
            </a:r>
          </a:p>
          <a:p>
            <a:pPr lvl="1"/>
            <a:endParaRPr lang="cs-CZ" sz="2000" dirty="0"/>
          </a:p>
          <a:p>
            <a:r>
              <a:rPr lang="cs-CZ" sz="2000" b="1" dirty="0"/>
              <a:t>Chybné určení výměry parcely </a:t>
            </a:r>
            <a:r>
              <a:rPr lang="cs-CZ" sz="2000" dirty="0"/>
              <a:t>opraví katastrální úřad </a:t>
            </a:r>
            <a:r>
              <a:rPr lang="cs-CZ" sz="2000" b="1" dirty="0"/>
              <a:t>podle platného geometrického určení</a:t>
            </a:r>
            <a:r>
              <a:rPr lang="cs-CZ" sz="2000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48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89616"/>
            <a:ext cx="7096634" cy="1039184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 judikatury: </a:t>
            </a:r>
            <a:br>
              <a:rPr lang="cs-CZ" altLang="cs-CZ" dirty="0"/>
            </a:br>
            <a:r>
              <a:rPr lang="cs-CZ" altLang="cs-CZ" dirty="0"/>
              <a:t>Oprava 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lnSpcReduction="10000"/>
          </a:bodyPr>
          <a:lstStyle/>
          <a:p>
            <a:pPr lvl="1"/>
            <a:r>
              <a:rPr lang="cs-CZ" altLang="cs-CZ" sz="1600" i="1" dirty="0"/>
              <a:t>„… je třeba vycházet z toho, že </a:t>
            </a:r>
            <a:r>
              <a:rPr lang="cs-CZ" altLang="cs-CZ" sz="1600" b="1" i="1" dirty="0"/>
              <a:t>oprava chyby v katastru nemovitostí nemůže zakládat, měnit či rušit vlastnická a jiná věcná práva k nemovitostem. </a:t>
            </a:r>
          </a:p>
          <a:p>
            <a:pPr lvl="1"/>
            <a:endParaRPr lang="cs-CZ" altLang="cs-CZ" sz="1600" b="1" i="1" dirty="0"/>
          </a:p>
          <a:p>
            <a:pPr lvl="1"/>
            <a:r>
              <a:rPr lang="cs-CZ" altLang="cs-CZ" sz="1600" i="1" dirty="0"/>
              <a:t>Provedením opravy zápis se tedy </a:t>
            </a:r>
            <a:r>
              <a:rPr lang="cs-CZ" altLang="cs-CZ" sz="1600" b="1" i="1" dirty="0"/>
              <a:t>skutečný právní vztah k nemovitosti nemění</a:t>
            </a:r>
            <a:r>
              <a:rPr lang="cs-CZ" altLang="cs-CZ" sz="1600" i="1" dirty="0"/>
              <a:t>; </a:t>
            </a:r>
            <a:r>
              <a:rPr lang="cs-CZ" altLang="cs-CZ" sz="1600" b="1" i="1" u="sng" dirty="0"/>
              <a:t>ten lze změnit jen na základě příslušné listiny.</a:t>
            </a:r>
            <a:r>
              <a:rPr lang="cs-CZ" altLang="cs-CZ" sz="1600" i="1" dirty="0"/>
              <a:t> </a:t>
            </a:r>
          </a:p>
          <a:p>
            <a:pPr lvl="1"/>
            <a:endParaRPr lang="cs-CZ" altLang="cs-CZ" sz="1600" i="1" dirty="0"/>
          </a:p>
          <a:p>
            <a:pPr lvl="1"/>
            <a:r>
              <a:rPr lang="cs-CZ" altLang="cs-CZ" sz="1600" i="1" dirty="0"/>
              <a:t>Dále je nutné vzít v potaz, že </a:t>
            </a:r>
            <a:r>
              <a:rPr lang="cs-CZ" altLang="cs-CZ" sz="1600" b="1" i="1" dirty="0">
                <a:solidFill>
                  <a:srgbClr val="FF0000"/>
                </a:solidFill>
              </a:rPr>
              <a:t>omy</a:t>
            </a:r>
            <a:r>
              <a:rPr lang="cs-CZ" altLang="cs-CZ" sz="1600" i="1" dirty="0">
                <a:solidFill>
                  <a:srgbClr val="FF0000"/>
                </a:solidFill>
              </a:rPr>
              <a:t>l </a:t>
            </a:r>
            <a:r>
              <a:rPr lang="cs-CZ" altLang="cs-CZ" sz="1600" i="1" dirty="0"/>
              <a:t>musí být podle § 8 odst. 1 písm. a) katastrálního zákona (nově dle § 36 odst. 1 písm. a) NKZ – doplnila I.P.) </a:t>
            </a:r>
            <a:r>
              <a:rPr lang="cs-CZ" altLang="cs-CZ" sz="1600" b="1" i="1" dirty="0">
                <a:solidFill>
                  <a:srgbClr val="FF0000"/>
                </a:solidFill>
              </a:rPr>
              <a:t>zřejmý</a:t>
            </a:r>
            <a:r>
              <a:rPr lang="cs-CZ" altLang="cs-CZ" sz="1600" i="1" dirty="0"/>
              <a:t> - </a:t>
            </a:r>
            <a:r>
              <a:rPr lang="cs-CZ" altLang="cs-CZ" sz="1600" b="1" i="1" u="sng" dirty="0">
                <a:solidFill>
                  <a:srgbClr val="FF0000"/>
                </a:solidFill>
              </a:rPr>
              <a:t>katastrální úřad tedy nemůže přistoupit k opravě chyby, která je nejasná nebo sporná.</a:t>
            </a:r>
          </a:p>
          <a:p>
            <a:pPr lvl="1"/>
            <a:endParaRPr lang="cs-CZ" altLang="cs-CZ" sz="1400" b="1" i="1" u="sng" dirty="0"/>
          </a:p>
          <a:p>
            <a:pPr lvl="1"/>
            <a:r>
              <a:rPr lang="cs-CZ" altLang="cs-CZ" sz="1400" b="1" i="1" dirty="0"/>
              <a:t>ROZSUDEK NSS ZE DNE 20.12.2012 čj. 1 As 134/2012 - 46</a:t>
            </a:r>
            <a:endParaRPr lang="cs-CZ" alt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4228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1082</TotalTime>
  <Words>1551</Words>
  <Application>Microsoft Office PowerPoint</Application>
  <PresentationFormat>Předvádění na obrazovce (4:3)</PresentationFormat>
  <Paragraphs>196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Fazeta</vt:lpstr>
      <vt:lpstr>Oprava chyby v katastrálním operátu </vt:lpstr>
      <vt:lpstr>Prameny</vt:lpstr>
      <vt:lpstr>Oprava chybných údajů v katastru nemovitostí</vt:lpstr>
      <vt:lpstr>Pojem „chybný údaj“</vt:lpstr>
      <vt:lpstr>„zřejmý omyl“</vt:lpstr>
      <vt:lpstr>Chybné údaje -   zřejmým omylem při vedení a obnově katastru </vt:lpstr>
      <vt:lpstr>Oprava chybného údaje</vt:lpstr>
      <vt:lpstr>CHYBNÉ ÚDAJE:   nepřesností při podrobném měření a zobrazení předmětu měření  katastrální mapě</vt:lpstr>
      <vt:lpstr>Z judikatury:  Oprava chybného údaje</vt:lpstr>
      <vt:lpstr>Z judikatury:  Oprava chybného údaje</vt:lpstr>
      <vt:lpstr>Z judikatury: Oprava chybného údaje</vt:lpstr>
      <vt:lpstr>K využití dosavadní judikatury</vt:lpstr>
      <vt:lpstr>Z judikatury: „chyby“  z minulých evidencí zjištěné po vzniku KN</vt:lpstr>
      <vt:lpstr>Proces opravy chyby v KO</vt:lpstr>
      <vt:lpstr>Proces opravy chyby v KO</vt:lpstr>
      <vt:lpstr>2.SPRÁVNÍ ŘÍZENÍ</vt:lpstr>
      <vt:lpstr>Ad soudní přezkum</vt:lpstr>
      <vt:lpstr>Z judikatury: 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Opravy chyby v katastrálním operátu</dc:title>
  <dc:creator>Ivana Průchová</dc:creator>
  <cp:lastModifiedBy>Ivana Průchová</cp:lastModifiedBy>
  <cp:revision>50</cp:revision>
  <cp:lastPrinted>2018-11-22T15:12:35Z</cp:lastPrinted>
  <dcterms:created xsi:type="dcterms:W3CDTF">2014-02-21T09:04:58Z</dcterms:created>
  <dcterms:modified xsi:type="dcterms:W3CDTF">2021-03-05T14:58:12Z</dcterms:modified>
</cp:coreProperties>
</file>