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1" r:id="rId6"/>
    <p:sldId id="271" r:id="rId7"/>
    <p:sldId id="269" r:id="rId8"/>
    <p:sldId id="270" r:id="rId9"/>
    <p:sldId id="268" r:id="rId10"/>
    <p:sldId id="258" r:id="rId11"/>
    <p:sldId id="264" r:id="rId12"/>
    <p:sldId id="265" r:id="rId13"/>
    <p:sldId id="272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4A3B8-9876-4022-ADDD-510ED301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1B09A2-750D-4388-8816-C03F9A6D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DB5A1-BCD7-4C66-9746-693EF514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FF0B1D-4AB0-4046-8CB7-3428BEA0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FF5ABE-35FE-49C2-A2AD-43641CA1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7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CAA48-7C7B-49D3-9F1B-16534A79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2E7C1C-08CC-453C-AA82-03C08FC30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2E613-3FE2-4CA0-9BA4-862A64D3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CC757D-B4FD-4F55-A113-ACDB6603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C0B9E0-86B8-44FE-A8B7-09B161C2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1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C3E15B-7039-4426-861D-0A2EDBB00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629D0B-AF03-4BFD-9A8E-9068304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681B25-8E10-4F80-96D7-9353D3BB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B2F51D-CBFB-44D8-974E-1D71A508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8E5FA-F625-4C24-8F6F-F3495A79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1E175-BF02-4AE4-A362-E77A9405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5EDF2A-FF7C-449C-8278-C97DD760F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8170A-F771-4E4A-8CF6-ADF1477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39575-314B-4D0B-B7C1-E470E5FE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EA1BD-E96A-4841-8EBB-AAA12961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5EC3D-DF31-4C4C-8E49-79A96463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CF0B7-F990-40B8-9888-AE268E7E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F651DB-631E-4E37-990A-DCCF98E3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354007-F656-43A7-BF37-A4DE0271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FBEF50-B8BC-4D3D-98CC-624BE3D1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84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C2C26-F2AA-41E1-8796-87361429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ECE840-E53C-4483-BAE7-2D5DEC30D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17496C-9B39-4F76-86EF-D6A06191D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37F626-A51D-45F0-945F-B2D84B20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1362FA-8E83-4EA0-A4B6-58AF908E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D459C4-A9FC-4286-814B-7119C6FF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6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AB2A-D231-4837-AA3A-AAE685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BAFEE2-A9AB-468F-9764-7F5394BB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D32BA8-62D4-4D46-9F5C-6970F1B8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77070BF-57F2-49F3-AC7A-C48276A62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74A2B0-A65E-4335-B185-8A8743EAC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9CD515-E679-4C61-BB19-AE878AA0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073E16-C9B6-478C-A2E5-A301E05F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938EFA-A8A8-442F-8EEF-486634C4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4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722D0-FC42-4CC1-864C-F582023D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569DEE-7A2D-4F20-AEFB-79386E39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E19E53-9D77-4529-AB1D-EA55A01A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8C3454-4BE3-488C-9A53-E1064900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3A724E-FA4B-474F-B3D5-4C1080BA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B314A1-F231-48A7-823D-17B02003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0757C8-29F0-4976-A9DE-66B27D72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99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8E8B1-BB8E-41BA-B9F8-A8DC4E75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06802-18E3-4311-A950-52A3D28B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07BFD4-B1A5-42C0-A616-5B88813A0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AF39E-107C-43EA-B80A-ED2802D8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3FCF41-82B9-4BE6-82B6-8318F4F2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800E4A-DAA0-4056-8673-E3DEFAFD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3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7862A-5076-4971-9B02-BC839BB2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7837EC-9037-4258-85CF-7A211D58D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2E9C9F-AB2A-4B96-8955-713FCB0DA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9F6713-DDE0-4F0D-BEC2-89DE1B11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985E43-0C80-455A-B7CE-3CB2CE47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52243-EED0-420C-B6D5-3ABE2427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1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B66E90-B9E2-4DDF-A1EF-690E2811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25EA21-2F13-4FB7-B139-547766EE7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634BF4-A508-4DDF-88FC-B9AB09A88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6D6F-BB35-4EAD-8AEE-468AF4F95C57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C7926D-9409-4808-A5E8-D4160986C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B1896F-C95A-4FE5-9BD2-4547B2AB1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8D46-B2E6-4D9F-AC3A-60EEDBBED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14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uzk.cz/Katastr-nemovitosti/Revize-katastru.aspx" TargetMode="External"/><Relationship Id="rId2" Type="http://schemas.openxmlformats.org/officeDocument/2006/relationships/hyperlink" Target="https://cuzk.cz/Katastr-nemovitosti/Revize-katastru/Revize_letak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s.cuzk.cz/prehled-mapovani-a-revize/revize-dokoncen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cuzk.cz/prehled-mapovani-a-revize/revize-dokoncene" TargetMode="External"/><Relationship Id="rId2" Type="http://schemas.openxmlformats.org/officeDocument/2006/relationships/hyperlink" Target="https://cuzk.cz/Predpisy/Resortni-predpisy-a-opatreni/CUZK-Pokyny/CUZK-pokyny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F6739-6322-496D-B8C6-02F9516E1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Revize katastru nemovitostí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38DC60-C2CD-4429-A027-0733ACA4B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BDS KN</a:t>
            </a:r>
          </a:p>
          <a:p>
            <a:r>
              <a:rPr lang="cs-CZ" dirty="0"/>
              <a:t>Jaro 2021</a:t>
            </a:r>
          </a:p>
          <a:p>
            <a:r>
              <a:rPr lang="cs-CZ" dirty="0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4720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D02C6EA-E68B-48ED-AAA3-8AA7936F2723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A8D2CA-99D2-4BCC-A8FD-6BC86837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48F87D-1554-4D57-BC53-FD818D62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0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6F95-75F1-45A2-A3C0-BCED2FE5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92762-910E-4623-9C48-03E77640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https://cuzk.cz/Katastr-nemovitosti/Revize-katastru/Revize_letak.aspx</a:t>
            </a:r>
            <a:endParaRPr lang="cs-CZ" dirty="0"/>
          </a:p>
          <a:p>
            <a:r>
              <a:rPr lang="cs-CZ" dirty="0">
                <a:hlinkClick r:id="rId3"/>
              </a:rPr>
              <a:t>https://cuzk.cz/Katastr-nemovitosti/Revize-katastru.aspx</a:t>
            </a:r>
            <a:endParaRPr lang="cs-CZ" dirty="0"/>
          </a:p>
          <a:p>
            <a:r>
              <a:rPr lang="cs-CZ" dirty="0">
                <a:hlinkClick r:id="rId4"/>
              </a:rPr>
              <a:t>https://services.cuzk.cz/prehled-mapovani-a-revize/revize-dokoncene</a:t>
            </a:r>
            <a:endParaRPr lang="cs-CZ" dirty="0"/>
          </a:p>
          <a:p>
            <a:r>
              <a:rPr lang="en-US" dirty="0"/>
              <a:t>file:///C:/Users/1855/Downloads/85728016010_702_RO12021_revize24.pdf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73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780D1-4D9A-4378-9ED6-4DDCFFBF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11F3AD-8A86-4C6B-8778-31FBF347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4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5050A-9421-4C94-89D0-84F7C6CE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C296DE-1F0F-4E1D-8CA9-28DBFEB3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5570737"/>
          </a:xfrm>
        </p:spPr>
        <p:txBody>
          <a:bodyPr>
            <a:normAutofit lnSpcReduction="10000"/>
          </a:bodyPr>
          <a:lstStyle/>
          <a:p>
            <a:r>
              <a:rPr lang="cs-CZ" altLang="cs-CZ" dirty="0" err="1"/>
              <a:t>Zák.č</a:t>
            </a:r>
            <a:r>
              <a:rPr lang="cs-CZ" altLang="cs-CZ" dirty="0"/>
              <a:t>. 256/2013 Sb., katastrální zákon (KZ)</a:t>
            </a:r>
          </a:p>
          <a:p>
            <a:pPr lvl="1"/>
            <a:r>
              <a:rPr lang="cs-CZ" altLang="cs-CZ" dirty="0"/>
              <a:t>§ 35  </a:t>
            </a:r>
          </a:p>
          <a:p>
            <a:r>
              <a:rPr lang="cs-CZ" altLang="cs-CZ" dirty="0" err="1"/>
              <a:t>Vyhl.č</a:t>
            </a:r>
            <a:r>
              <a:rPr lang="cs-CZ" altLang="cs-CZ" dirty="0"/>
              <a:t>. 357/2013 Sb., katastrální vyhláška (KV)</a:t>
            </a:r>
          </a:p>
          <a:p>
            <a:pPr lvl="1"/>
            <a:r>
              <a:rPr lang="cs-CZ" altLang="cs-CZ" dirty="0"/>
              <a:t>§ 43</a:t>
            </a:r>
          </a:p>
          <a:p>
            <a:pPr>
              <a:buNone/>
            </a:pPr>
            <a:r>
              <a:rPr lang="cs-CZ" sz="1900" b="1" dirty="0"/>
              <a:t>Společný pokyn Českého úřadu zeměměřického a katastrálního č.j. ČÚZK - 3095/2017-22  a  Ministerstva pro místní rozvoj, sekce stavebního práva č.j. 9865/2017-82 ze dne 2. března 2017  </a:t>
            </a:r>
            <a:r>
              <a:rPr lang="cs-CZ" sz="1900" dirty="0"/>
              <a:t>pro spolupráci katastrálních úřadů, stavebních úřadů a úřadů územního plánování při revizi katastru nemovitostí, ve znění dodatku č. 1 ze dne 12. února 2018, č.j. ČÚZK-01768/2018-22  a č.j. MMR 9988/2018-82,  účinného od 1. března 2018. </a:t>
            </a:r>
          </a:p>
          <a:p>
            <a:pPr>
              <a:buNone/>
            </a:pPr>
            <a:r>
              <a:rPr lang="cs-CZ" sz="1800" b="1" dirty="0"/>
              <a:t>Společný pokyn  Českého úřadu zeměměřického a katastrálního č.j. ČÚZK-04153/2017-22 a Ministerstva životního prostředí č.j. 21853/ENV/17, 1248/610/17 ze dne 24. března 2017 </a:t>
            </a:r>
            <a:r>
              <a:rPr lang="cs-CZ" sz="1700" dirty="0"/>
              <a:t>pro spolupráci katastrálních úřadů a orgánů ochrany zemědělského půdního fondu při revizi katastru nemovitostí </a:t>
            </a:r>
          </a:p>
          <a:p>
            <a:pPr lvl="1"/>
            <a:r>
              <a:rPr lang="cs-CZ" dirty="0"/>
              <a:t>Dostupné 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  <a:p>
            <a:pPr lvl="1"/>
            <a:r>
              <a:rPr lang="cs-CZ" dirty="0"/>
              <a:t>Jednací řád, Návod pro vedení katastru </a:t>
            </a:r>
          </a:p>
          <a:p>
            <a:pPr lvl="1"/>
            <a:r>
              <a:rPr lang="cs-CZ" dirty="0"/>
              <a:t>Procesní předpisy </a:t>
            </a:r>
          </a:p>
          <a:p>
            <a:pPr lvl="1"/>
            <a:r>
              <a:rPr lang="cs-CZ" dirty="0">
                <a:hlinkClick r:id="rId3"/>
              </a:rPr>
              <a:t>Přehled</a:t>
            </a:r>
            <a:r>
              <a:rPr lang="cs-CZ" dirty="0"/>
              <a:t> 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38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A8F51-A4BE-4058-A974-529525D5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Revize katastru nemovitostí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79E7FE-F9D5-43FB-9802-C66B6494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50084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                                 </a:t>
            </a:r>
            <a:r>
              <a:rPr lang="cs-CZ" dirty="0"/>
              <a:t>Cíl revize katastru nemovitostí</a:t>
            </a:r>
          </a:p>
          <a:p>
            <a:pPr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r>
              <a:rPr lang="cs-CZ" dirty="0"/>
              <a:t>         docílení souladu údajů katastru se skutečným stavem v terénu</a:t>
            </a:r>
          </a:p>
          <a:p>
            <a:pPr marL="0" indent="0">
              <a:buNone/>
            </a:pPr>
            <a:r>
              <a:rPr lang="cs-CZ" dirty="0"/>
              <a:t>             </a:t>
            </a:r>
            <a:r>
              <a:rPr lang="cs-CZ" sz="1800" dirty="0"/>
              <a:t>-  aktuální a významná oblast činnosti na úseku správy katastru (intenzivně od roku 2018)</a:t>
            </a:r>
          </a:p>
          <a:p>
            <a:pPr marL="0" indent="0">
              <a:buNone/>
            </a:pPr>
            <a:r>
              <a:rPr lang="cs-CZ" sz="1800" dirty="0"/>
              <a:t>                    -  vztah k </a:t>
            </a:r>
            <a:r>
              <a:rPr lang="cs-CZ" sz="1800" b="1" dirty="0"/>
              <a:t>dalším nástrojům</a:t>
            </a:r>
            <a:r>
              <a:rPr lang="cs-CZ" sz="1800" dirty="0"/>
              <a:t>, jejichž cílem je docílení souladu údajů katastru se skutečným stavem</a:t>
            </a:r>
          </a:p>
          <a:p>
            <a:pPr marL="0" indent="0">
              <a:buNone/>
            </a:pPr>
            <a:r>
              <a:rPr lang="cs-CZ" sz="1800" dirty="0"/>
              <a:t>                             - obnova katastrálního operátu novým mapováním (§ 40 a násl.KZ) </a:t>
            </a:r>
          </a:p>
          <a:p>
            <a:pPr marL="0" indent="0">
              <a:buNone/>
            </a:pPr>
            <a:r>
              <a:rPr lang="cs-CZ" sz="1800" dirty="0"/>
              <a:t>                             - oprava chyby v katastru (36 KZ)</a:t>
            </a:r>
          </a:p>
          <a:p>
            <a:pPr marL="0" indent="0">
              <a:buNone/>
            </a:pPr>
            <a:r>
              <a:rPr lang="cs-CZ" sz="1800" dirty="0"/>
              <a:t>                             - plnění povinností a dalších oprávněných vůči katastru/ohlašování změn údajů (§ 37 KZ)</a:t>
            </a:r>
          </a:p>
          <a:p>
            <a:pPr marL="0" indent="0">
              <a:buNone/>
            </a:pPr>
            <a:r>
              <a:rPr lang="cs-CZ" sz="1800" dirty="0"/>
              <a:t>                             - povinnosti obcí a orgánů veřejné moci ve vztahu ke katastru  (§ 38, § 39 KZ)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- poznámky spornosti  (§ 985, </a:t>
            </a:r>
            <a:r>
              <a:rPr lang="cs-CZ" sz="1800"/>
              <a:t>986 0Z </a:t>
            </a:r>
            <a:r>
              <a:rPr lang="cs-CZ" sz="1800" dirty="0"/>
              <a:t>ve spoj. s § 24 KZ)</a:t>
            </a:r>
          </a:p>
          <a:p>
            <a:pPr marL="0" indent="0">
              <a:buNone/>
            </a:pPr>
            <a:r>
              <a:rPr lang="cs-CZ" sz="1800" dirty="0"/>
              <a:t>                             - poznámka dle § 23 </a:t>
            </a:r>
            <a:r>
              <a:rPr lang="cs-CZ" sz="1800" dirty="0" err="1"/>
              <a:t>písm.o</a:t>
            </a:r>
            <a:r>
              <a:rPr lang="cs-CZ" sz="1800" dirty="0"/>
              <a:t>) KZ</a:t>
            </a:r>
          </a:p>
          <a:p>
            <a:pPr marL="0" indent="0">
              <a:buNone/>
            </a:pPr>
            <a:r>
              <a:rPr lang="cs-CZ" sz="1800" dirty="0"/>
              <a:t>   </a:t>
            </a:r>
          </a:p>
          <a:p>
            <a:pPr marL="0" indent="0">
              <a:buNone/>
            </a:pPr>
            <a:r>
              <a:rPr lang="cs-CZ" sz="1800" dirty="0"/>
              <a:t>     		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EBA5CE73-8B0B-4FF1-BC56-453666CFDB2D}"/>
              </a:ext>
            </a:extLst>
          </p:cNvPr>
          <p:cNvSpPr/>
          <p:nvPr/>
        </p:nvSpPr>
        <p:spPr>
          <a:xfrm>
            <a:off x="4103214" y="20146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4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FEC04-0E0F-4A51-911A-DC5B4B2E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revize katastru (§ 43 KV)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7929C06-736A-4F7C-9B60-8DE73926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6111"/>
          </a:xfrm>
        </p:spPr>
        <p:txBody>
          <a:bodyPr/>
          <a:lstStyle/>
          <a:p>
            <a:r>
              <a:rPr lang="cs-CZ" dirty="0"/>
              <a:t>Vždy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0ECE41-9969-41A2-BBD7-22D55E138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4827"/>
            <a:ext cx="5157787" cy="385483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hranice pozemků,</a:t>
            </a:r>
          </a:p>
          <a:p>
            <a:pPr>
              <a:buFontTx/>
              <a:buChar char="-"/>
            </a:pPr>
            <a:r>
              <a:rPr lang="cs-CZ" dirty="0"/>
              <a:t>obvody budov a vodních děl </a:t>
            </a:r>
          </a:p>
          <a:p>
            <a:pPr>
              <a:buFontTx/>
              <a:buChar char="-"/>
            </a:pPr>
            <a:r>
              <a:rPr lang="cs-CZ" dirty="0"/>
              <a:t>druh pozemku, způsob využití pozemku, </a:t>
            </a:r>
          </a:p>
          <a:p>
            <a:pPr>
              <a:buFontTx/>
              <a:buChar char="-"/>
            </a:pPr>
            <a:r>
              <a:rPr lang="cs-CZ" dirty="0"/>
              <a:t>typ stavby a způsob využití stavby, </a:t>
            </a:r>
            <a:r>
              <a:rPr lang="cs-CZ" i="1" dirty="0"/>
              <a:t>pokud katastrální úřad při přípravě revize zjistí, že je třeba prověřit rozdíly mezi evidovanými údaji a skutečným stavem</a:t>
            </a:r>
            <a:r>
              <a:rPr lang="cs-CZ" dirty="0"/>
              <a:t>, a 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F0D5BBB-057A-409E-AEF2-0FC019536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6111"/>
          </a:xfrm>
        </p:spPr>
        <p:txBody>
          <a:bodyPr/>
          <a:lstStyle/>
          <a:p>
            <a:r>
              <a:rPr lang="cs-CZ" dirty="0"/>
              <a:t>Podle potřeby dále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DC84C1-47DB-405E-86F2-EE26AAA14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4827"/>
            <a:ext cx="5183188" cy="385483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hranice katastrálního území,  </a:t>
            </a:r>
          </a:p>
          <a:p>
            <a:pPr>
              <a:buFontTx/>
              <a:buChar char="-"/>
            </a:pPr>
            <a:r>
              <a:rPr lang="cs-CZ" dirty="0"/>
              <a:t>zhušťovací body, podrobné polohové a výškové bodové pole, </a:t>
            </a:r>
          </a:p>
          <a:p>
            <a:pPr>
              <a:buFontTx/>
              <a:buChar char="-"/>
            </a:pPr>
            <a:r>
              <a:rPr lang="cs-CZ" dirty="0"/>
              <a:t>další prvky polohopisu a </a:t>
            </a:r>
          </a:p>
          <a:p>
            <a:pPr>
              <a:buFontTx/>
              <a:buChar char="-"/>
            </a:pPr>
            <a:r>
              <a:rPr lang="cs-CZ" dirty="0"/>
              <a:t>místní názvy a pomístní jména.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9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068A8-8A9E-4DCE-B562-17E31960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revize katastru nemovitostí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7EFE1-A9EB-4E28-B8AC-3F82A9D0F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Příslušný katastrální úřad</a:t>
            </a:r>
          </a:p>
          <a:p>
            <a:r>
              <a:rPr lang="cs-CZ" dirty="0"/>
              <a:t>Dotčené obce</a:t>
            </a:r>
          </a:p>
          <a:p>
            <a:r>
              <a:rPr lang="cs-CZ" dirty="0"/>
              <a:t>Dotčené orgány veřejné správy</a:t>
            </a:r>
          </a:p>
          <a:p>
            <a:r>
              <a:rPr lang="cs-CZ" dirty="0"/>
              <a:t>Vlastníci a jiní oprávnění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86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DC349-6925-4414-83FF-5E18D8A2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REVIZE KATASTRU NEMOVITOSTÍ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D685F3-E113-4A65-9643-D10511E6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1403BBC-47E9-4D81-A3A0-3B3C94479D3B}"/>
              </a:ext>
            </a:extLst>
          </p:cNvPr>
          <p:cNvSpPr/>
          <p:nvPr/>
        </p:nvSpPr>
        <p:spPr>
          <a:xfrm>
            <a:off x="1793285" y="1859542"/>
            <a:ext cx="6445189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VYHLÁŠENÍ REVIZE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7360CC9-75E7-421A-AE92-83B8B24F11CF}"/>
              </a:ext>
            </a:extLst>
          </p:cNvPr>
          <p:cNvSpPr/>
          <p:nvPr/>
        </p:nvSpPr>
        <p:spPr>
          <a:xfrm>
            <a:off x="1955701" y="3621056"/>
            <a:ext cx="635641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ZJIŠTĚNÍ NESOULADU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3A0F525-ACC1-4A6F-959D-DC5A3722B198}"/>
              </a:ext>
            </a:extLst>
          </p:cNvPr>
          <p:cNvSpPr/>
          <p:nvPr/>
        </p:nvSpPr>
        <p:spPr>
          <a:xfrm>
            <a:off x="1873187" y="5216604"/>
            <a:ext cx="63209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VÝSLEDEK REVIZE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D8D42FC4-D9D5-4F70-BB94-C9A1757C79C8}"/>
              </a:ext>
            </a:extLst>
          </p:cNvPr>
          <p:cNvSpPr/>
          <p:nvPr/>
        </p:nvSpPr>
        <p:spPr>
          <a:xfrm>
            <a:off x="4773563" y="2838692"/>
            <a:ext cx="484632" cy="71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6D600A0F-CB9E-4B7D-BB49-F5CB9D2116B6}"/>
              </a:ext>
            </a:extLst>
          </p:cNvPr>
          <p:cNvSpPr/>
          <p:nvPr/>
        </p:nvSpPr>
        <p:spPr>
          <a:xfrm>
            <a:off x="4791321" y="4569373"/>
            <a:ext cx="484632" cy="647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11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9903D-FB90-49B0-8373-7FCAB5E0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A. VYHLÁŠENÍ REVIZE KATASTRU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30F2C-8773-43C8-B500-6078533D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cs-CZ" sz="2600" dirty="0"/>
          </a:p>
          <a:p>
            <a:pPr lvl="1" algn="just"/>
            <a:r>
              <a:rPr lang="cs-CZ" sz="2600" dirty="0"/>
              <a:t>Revizi vyhlašuje příslušný katastrální úřad podle potřeby zajištění souladu údajů katastru s jejich skutečným stavem v terénu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vyhlášení revize katastru oznamuje katastrální úřad nejpozději 2 měsíce před jejím zahájením </a:t>
            </a:r>
            <a:r>
              <a:rPr lang="cs-CZ" b="1" dirty="0"/>
              <a:t>obci</a:t>
            </a:r>
            <a:r>
              <a:rPr lang="cs-CZ" dirty="0"/>
              <a:t>, na jejímž území bude revize katastru prováděna. 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informaci o zahájení revize zveřejňuje příslušná </a:t>
            </a:r>
            <a:r>
              <a:rPr lang="cs-CZ" b="1" dirty="0"/>
              <a:t>obec způsobem v místě obvyklým</a:t>
            </a:r>
            <a:r>
              <a:rPr lang="cs-CZ" dirty="0"/>
              <a:t>. Informace o zahájení revize je rovněž umístěna na úřední desce příslušného katastrálního úřadu.</a:t>
            </a:r>
          </a:p>
          <a:p>
            <a:pPr marL="0" indent="0" algn="just">
              <a:buNone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4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2AC5A-8032-493A-9FFD-B1E8EB3B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B.ZJIŠTĚNÍ NESOULADU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E8265B-4178-4A1D-82BF-50984CC5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915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8000" dirty="0">
                <a:solidFill>
                  <a:srgbClr val="00B050"/>
                </a:solidFill>
              </a:rPr>
              <a:t>B. ZJIŠTĚNÍ NESOULADU</a:t>
            </a:r>
          </a:p>
          <a:p>
            <a:pPr lvl="1" algn="just"/>
            <a:r>
              <a:rPr lang="cs-CZ" sz="6400" b="1" dirty="0"/>
              <a:t>změny vyžadující doložení příslušnou listinou se s vlastníkem projedná způsob odstranění zjištěného nesouladu v údajích katastru. </a:t>
            </a:r>
          </a:p>
          <a:p>
            <a:pPr lvl="1" algn="just"/>
            <a:r>
              <a:rPr lang="cs-CZ" sz="6400" b="1" dirty="0"/>
              <a:t>v případě, že listina není při revizi doložena, vyznačí se do příloh protokolu o výsledku revize katastru také lhůta pro její předložení. </a:t>
            </a:r>
          </a:p>
          <a:p>
            <a:pPr lvl="1" algn="just"/>
            <a:r>
              <a:rPr lang="cs-CZ" sz="6400" b="1" dirty="0"/>
              <a:t>je-li to možné, vyžádá si katastrální úřad potvrzení příslušného orgánu veřejné moci podle § 39 c) KZ</a:t>
            </a:r>
          </a:p>
          <a:p>
            <a:pPr lvl="1" algn="just"/>
            <a:r>
              <a:rPr lang="cs-CZ" sz="6400" b="1" dirty="0"/>
              <a:t> </a:t>
            </a:r>
          </a:p>
          <a:p>
            <a:pPr lvl="2" algn="just"/>
            <a:r>
              <a:rPr lang="cs-CZ" sz="6400" dirty="0"/>
              <a:t>Obsah potvrzení:  že údaje v návrhu na zápis do katastru, které se týkají jejich působnosti, odpovídají skutečnosti, pokud k navrhovanému zápisu není vyžadováno rozhodnutí nebo jiné opatření orgánu veřejné moci (viz  § 39 písm. c) katastrálního zákona.</a:t>
            </a:r>
          </a:p>
          <a:p>
            <a:pPr lvl="2" algn="just"/>
            <a:r>
              <a:rPr lang="cs-CZ" sz="6400" dirty="0"/>
              <a:t>Podrobnosti a specifikace postupu viz též </a:t>
            </a:r>
          </a:p>
          <a:p>
            <a:pPr lvl="3" algn="just"/>
            <a:r>
              <a:rPr lang="cs-CZ" sz="6400" b="1" dirty="0"/>
              <a:t>Společný pokyn Českého úřadu zeměměřického a katastrálního č.j. ČÚZK - 3095/2017-22  a  Ministerstva pro místní rozvoj, sekce stavebního práva č.j. 9865/2017-82 ze dne 2. března 2017  </a:t>
            </a:r>
            <a:r>
              <a:rPr lang="cs-CZ" sz="6400" dirty="0"/>
              <a:t> pro spolupráci katastrálních úřadů, stavebních úřadů a úřadů územního plánování při revizi katastru </a:t>
            </a:r>
            <a:r>
              <a:rPr lang="cs-CZ" sz="6400" dirty="0" err="1"/>
              <a:t>nemovitostí,ve</a:t>
            </a:r>
            <a:r>
              <a:rPr lang="cs-CZ" sz="6400" dirty="0"/>
              <a:t> znění dodatku č. 1 ze dne 12. února 2018, č.j. ČÚZK-01768/2018-22  a č.j. MMR 9988/2018-82,  účinného od 1. března 2018. </a:t>
            </a:r>
          </a:p>
          <a:p>
            <a:pPr lvl="3" algn="just"/>
            <a:r>
              <a:rPr lang="cs-CZ" sz="6400" b="1" dirty="0"/>
              <a:t>Společný pokyn  Českého úřadu zeměměřického a katastrálního č.j. ČÚZK-04153/2017-22 a Ministerstva životního prostředí č.j. 21853/ENV/17, 1248/610/17 ze dne 24. března 2017 </a:t>
            </a:r>
            <a:r>
              <a:rPr lang="cs-CZ" sz="6400" dirty="0"/>
              <a:t>pro spolupráci katastrálních úřadů a orgánů ochrany zemědělského půdního fondu při revizi katastru nemovitostí </a:t>
            </a:r>
          </a:p>
          <a:p>
            <a:pPr lvl="3" algn="just"/>
            <a:endParaRPr lang="cs-CZ" sz="6400" dirty="0"/>
          </a:p>
          <a:p>
            <a:pPr algn="just"/>
            <a:r>
              <a:rPr lang="cs-CZ" sz="5400" dirty="0"/>
              <a:t>Informace o neodstraněných nesouladech jsou zveřejňovány dálkovým přístupem - v Nahlížení do KN</a:t>
            </a:r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6400" dirty="0"/>
          </a:p>
          <a:p>
            <a:pPr lvl="3" algn="just"/>
            <a:endParaRPr lang="cs-CZ" sz="64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algn="just"/>
            <a:r>
              <a:rPr lang="cs-CZ" sz="5400" dirty="0"/>
              <a:t>Informace o neodstraněných nesouladech jsou zveřejňovány dálkovým přístupem - v Nahlížení do KN</a:t>
            </a:r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pPr lvl="3" algn="just"/>
            <a:endParaRPr lang="cs-CZ" sz="4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19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3EEEE-9707-4E30-B3DF-06C6B117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C. VÝSLEDEK - Protokol o výsledku revize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FCC645-269F-4C14-AF73-4C6877C9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45967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Obsah protokolu o výsledku revize katastru</a:t>
            </a:r>
          </a:p>
          <a:p>
            <a:pPr lvl="1"/>
            <a:r>
              <a:rPr lang="cs-CZ" dirty="0"/>
              <a:t>datum, </a:t>
            </a:r>
          </a:p>
          <a:p>
            <a:pPr lvl="1"/>
            <a:r>
              <a:rPr lang="cs-CZ" dirty="0"/>
              <a:t>rozsah a způsob provedené revize katastru, </a:t>
            </a:r>
          </a:p>
          <a:p>
            <a:pPr lvl="1"/>
            <a:r>
              <a:rPr lang="cs-CZ" dirty="0"/>
              <a:t>jméno, popřípadě jména, příjmení a podpis zaměstnance pověřeného provedením revize a zástupce obce, který se revize katastru zúčastnil. </a:t>
            </a:r>
          </a:p>
          <a:p>
            <a:pPr lvl="1"/>
            <a:r>
              <a:rPr lang="cs-CZ" dirty="0"/>
              <a:t>Příloha protokolu:</a:t>
            </a:r>
          </a:p>
          <a:p>
            <a:pPr lvl="3"/>
            <a:r>
              <a:rPr lang="cs-CZ" dirty="0"/>
              <a:t>obsahuje zjištěné změny a nesoulady</a:t>
            </a:r>
          </a:p>
          <a:p>
            <a:pPr lvl="3"/>
            <a:r>
              <a:rPr lang="cs-CZ" dirty="0"/>
              <a:t>vlastník podpisem potvrdí, že byl seznámen se změnami, které budou na základě revize provedeny v katastru, případně že byl vyzván k předložení listin umožňujících zjištěné změny v katastru provést. </a:t>
            </a:r>
          </a:p>
          <a:p>
            <a:pPr lvl="3"/>
            <a:r>
              <a:rPr lang="cs-CZ" dirty="0"/>
              <a:t>vlastník, který není revizi katastru přítomen, se písemně vyrozumí o změnách, které byly na základě revize provedeny v katastru, případně se písemně vyzve k předložení listin umožňujících zjištěné změny v katastru provést, a to včetně stanovení lhůty pro jejich předložení. V případě marného uplynutí lhůty pro předložení listin pro vyznačení změny v katastru se založí záznam pro další řízení.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6813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1019</Words>
  <Application>Microsoft Office PowerPoint</Application>
  <PresentationFormat>Širokoúhlá obrazovka</PresentationFormat>
  <Paragraphs>103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Revize katastru nemovitostí </vt:lpstr>
      <vt:lpstr>Prameny</vt:lpstr>
      <vt:lpstr>Revize katastru nemovitostí</vt:lpstr>
      <vt:lpstr>Předmět revize katastru (§ 43 KV)</vt:lpstr>
      <vt:lpstr>Subjekty revize katastru nemovitostí  </vt:lpstr>
      <vt:lpstr>PRŮBĚH REVIZE KATASTRU NEMOVITOSTÍ</vt:lpstr>
      <vt:lpstr>A. VYHLÁŠENÍ REVIZE KATASTRU</vt:lpstr>
      <vt:lpstr>B.ZJIŠTĚNÍ NESOULADU</vt:lpstr>
      <vt:lpstr>C. VÝSLEDEK - Protokol o výsledku revize</vt:lpstr>
      <vt:lpstr>Prezentace aplikace PowerPoint</vt:lpstr>
      <vt:lpstr>Prezentace aplikace PowerPoint</vt:lpstr>
      <vt:lpstr>Zdroje: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Průchová</dc:creator>
  <cp:lastModifiedBy>Ivana Průchová</cp:lastModifiedBy>
  <cp:revision>23</cp:revision>
  <cp:lastPrinted>2021-03-04T20:34:54Z</cp:lastPrinted>
  <dcterms:created xsi:type="dcterms:W3CDTF">2021-03-04T18:23:23Z</dcterms:created>
  <dcterms:modified xsi:type="dcterms:W3CDTF">2021-03-05T14:54:02Z</dcterms:modified>
</cp:coreProperties>
</file>