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</a:t>
            </a:r>
            <a:br>
              <a:rPr lang="cs-CZ" dirty="0"/>
            </a:br>
            <a:r>
              <a:rPr lang="cs-CZ" dirty="0"/>
              <a:t>Mezinárodní dopravní právo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Křepelka </a:t>
            </a:r>
          </a:p>
          <a:p>
            <a:pPr marL="457200" indent="-457200">
              <a:buAutoNum type="arabicPeriod"/>
            </a:pPr>
            <a:r>
              <a:rPr lang="cs-CZ" dirty="0"/>
              <a:t>lekce: koncept kursu, limity kursu, předmět zkoumání: doprava a přeprava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0E9AF-ED14-4276-A127-C44AC7C4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Hospodářský, společenský, politický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F82258-4716-4578-A57F-98209674D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Výměna zboží – vnitrostátní a mezinárodní obchod na kratší a delší vzdálenosti. </a:t>
            </a:r>
          </a:p>
          <a:p>
            <a:r>
              <a:rPr lang="cs-CZ" dirty="0"/>
              <a:t>Možnost cestování za nejrůznějšími účely. </a:t>
            </a:r>
          </a:p>
          <a:p>
            <a:r>
              <a:rPr lang="cs-CZ" dirty="0"/>
              <a:t>Důležitost pro vytvoření, obranu, udržení států.</a:t>
            </a:r>
          </a:p>
          <a:p>
            <a:endParaRPr lang="cs-CZ" dirty="0"/>
          </a:p>
          <a:p>
            <a:r>
              <a:rPr lang="cs-CZ" dirty="0"/>
              <a:t>Dopravní rizika a problémy.  </a:t>
            </a:r>
          </a:p>
          <a:p>
            <a:endParaRPr lang="cs-CZ" dirty="0"/>
          </a:p>
          <a:p>
            <a:r>
              <a:rPr lang="cs-CZ" dirty="0"/>
              <a:t>Veřejný zájem na dopravě.</a:t>
            </a:r>
          </a:p>
          <a:p>
            <a:r>
              <a:rPr lang="cs-CZ" dirty="0"/>
              <a:t>Dopravní politika</a:t>
            </a:r>
          </a:p>
        </p:txBody>
      </p:sp>
    </p:spTree>
    <p:extLst>
      <p:ext uri="{BB962C8B-B14F-4D97-AF65-F5344CB8AC3E}">
        <p14:creationId xmlns:p14="http://schemas.microsoft.com/office/powerpoint/2010/main" val="233333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F9A305-21BE-4779-A926-5B1F4A56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Záležitosti neprobírané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07110-6A98-47A9-882B-DE4E9E46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Kosmické lety a jeho právo.  </a:t>
            </a:r>
          </a:p>
          <a:p>
            <a:endParaRPr lang="cs-CZ" dirty="0"/>
          </a:p>
          <a:p>
            <a:r>
              <a:rPr lang="cs-CZ" dirty="0"/>
              <a:t>Pošta a její právo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Telekomunikace </a:t>
            </a:r>
          </a:p>
          <a:p>
            <a:endParaRPr lang="cs-CZ" dirty="0"/>
          </a:p>
          <a:p>
            <a:r>
              <a:rPr lang="cs-CZ" dirty="0"/>
              <a:t>Ovšem souvislosti, propojení jevů a tedy též práv. </a:t>
            </a:r>
          </a:p>
        </p:txBody>
      </p:sp>
    </p:spTree>
    <p:extLst>
      <p:ext uri="{BB962C8B-B14F-4D97-AF65-F5344CB8AC3E}">
        <p14:creationId xmlns:p14="http://schemas.microsoft.com/office/powerpoint/2010/main" val="124967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5410-3E7D-4E02-B40E-E9C0403C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předmětů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A6B19-2ECD-4C50-9479-BB377B470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8600" dirty="0"/>
              <a:t>Dopravní a přepravní právo (B) – povinný  </a:t>
            </a:r>
          </a:p>
          <a:p>
            <a:r>
              <a:rPr lang="cs-CZ" sz="8600" dirty="0"/>
              <a:t>Mezinárodní dopravní právo (M) – povinně volitelný. </a:t>
            </a:r>
          </a:p>
          <a:p>
            <a:r>
              <a:rPr lang="cs-CZ" sz="8600" dirty="0"/>
              <a:t>Souvislosti s jinými předměty. </a:t>
            </a:r>
          </a:p>
          <a:p>
            <a:r>
              <a:rPr lang="cs-CZ" sz="8600" dirty="0"/>
              <a:t>Stejné zakončení: závěrečná práce a debata o ní. </a:t>
            </a:r>
          </a:p>
          <a:p>
            <a:r>
              <a:rPr lang="cs-CZ" sz="8600" dirty="0"/>
              <a:t>Známky versus zápočet. </a:t>
            </a:r>
          </a:p>
          <a:p>
            <a:r>
              <a:rPr lang="cs-CZ" sz="8600" dirty="0"/>
              <a:t>Důvod spojení: distanční forma</a:t>
            </a:r>
          </a:p>
          <a:p>
            <a:r>
              <a:rPr lang="cs-CZ" sz="8600" dirty="0"/>
              <a:t>Paradox: nyní radikální bezprecedentní omezení mobility.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53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C6D35-14F3-4746-95E8-1C7A092E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188C-498C-4E06-823C-20488DC7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Typicky jednotlivé druhy dopravy a regulace pro ně:</a:t>
            </a:r>
          </a:p>
          <a:p>
            <a:r>
              <a:rPr lang="cs-CZ" dirty="0"/>
              <a:t>Silniční, </a:t>
            </a:r>
          </a:p>
          <a:p>
            <a:r>
              <a:rPr lang="cs-CZ" dirty="0"/>
              <a:t>Železniční </a:t>
            </a:r>
          </a:p>
          <a:p>
            <a:r>
              <a:rPr lang="cs-CZ" dirty="0"/>
              <a:t>Letecká </a:t>
            </a:r>
          </a:p>
          <a:p>
            <a:r>
              <a:rPr lang="cs-CZ" dirty="0"/>
              <a:t>Námořní </a:t>
            </a:r>
          </a:p>
          <a:p>
            <a:r>
              <a:rPr lang="cs-CZ" dirty="0"/>
              <a:t>Říční </a:t>
            </a:r>
          </a:p>
          <a:p>
            <a:r>
              <a:rPr lang="cs-CZ" dirty="0"/>
              <a:t>Kombinovaná </a:t>
            </a:r>
          </a:p>
          <a:p>
            <a:r>
              <a:rPr lang="cs-CZ" dirty="0"/>
              <a:t>Možné jednotlivé předměty zaměřené na tyto druhy dopravy. </a:t>
            </a:r>
          </a:p>
          <a:p>
            <a:r>
              <a:rPr lang="cs-CZ" dirty="0"/>
              <a:t>Nikoli: jednotlivé právní instituty. </a:t>
            </a:r>
          </a:p>
        </p:txBody>
      </p:sp>
    </p:spTree>
    <p:extLst>
      <p:ext uri="{BB962C8B-B14F-4D97-AF65-F5344CB8AC3E}">
        <p14:creationId xmlns:p14="http://schemas.microsoft.com/office/powerpoint/2010/main" val="178418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AA05D-6149-479C-8797-5A3130D5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právní regulace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AFA8C7-B2AB-43F4-A6EE-32A9E315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Podrobná právní regulace. </a:t>
            </a:r>
          </a:p>
          <a:p>
            <a:r>
              <a:rPr lang="cs-CZ" dirty="0"/>
              <a:t>Předpisy a mezinárodní smlouvy jako základní pramen.</a:t>
            </a:r>
          </a:p>
          <a:p>
            <a:r>
              <a:rPr lang="cs-CZ" dirty="0"/>
              <a:t>Desítky a stovky stran. </a:t>
            </a:r>
          </a:p>
          <a:p>
            <a:endParaRPr lang="cs-CZ" dirty="0"/>
          </a:p>
          <a:p>
            <a:r>
              <a:rPr lang="cs-CZ" dirty="0"/>
              <a:t>Judikatura a administrativní praxe samozřejmě také existuje.</a:t>
            </a:r>
          </a:p>
          <a:p>
            <a:r>
              <a:rPr lang="cs-CZ" dirty="0"/>
              <a:t>Nicméně má smysl se jí zabývat až po porozumění právního rámce. </a:t>
            </a:r>
          </a:p>
          <a:p>
            <a:r>
              <a:rPr lang="cs-CZ" dirty="0"/>
              <a:t>Žádné zásadní precedenty v moderní době.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001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1424-D4AB-4AB2-967F-A6C246FF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vyplývající z rozsahu kursu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1984C3-CA3E-43B9-9FA7-8055293F1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Popisné učebnice </a:t>
            </a:r>
          </a:p>
          <a:p>
            <a:r>
              <a:rPr lang="cs-CZ" dirty="0"/>
              <a:t>Absence komentářů k jednotlivým zákonům. </a:t>
            </a:r>
          </a:p>
          <a:p>
            <a:endParaRPr lang="cs-CZ" dirty="0"/>
          </a:p>
          <a:p>
            <a:r>
              <a:rPr lang="cs-CZ" dirty="0"/>
              <a:t>Vypočítávání pravidel by bylo nesmyslné. </a:t>
            </a:r>
          </a:p>
          <a:p>
            <a:r>
              <a:rPr lang="cs-CZ" dirty="0"/>
              <a:t>Problematický by byl jen přehled. </a:t>
            </a:r>
          </a:p>
          <a:p>
            <a:endParaRPr lang="cs-CZ" dirty="0"/>
          </a:p>
          <a:p>
            <a:r>
              <a:rPr lang="cs-CZ" dirty="0"/>
              <a:t>Distanční forma si žádá zjednodušení.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77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D9C41-5CC0-4392-A997-DF0FA247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Expertíza v dopravním a přepravním právu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B4FAAE-E0F5-4F2C-94B4-BF8F6BDC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Angažmá specialistů: </a:t>
            </a:r>
          </a:p>
          <a:p>
            <a:r>
              <a:rPr lang="cs-CZ" dirty="0"/>
              <a:t>Nikoli advokáti a soudci, nebo jen specializovaní z nich. </a:t>
            </a:r>
          </a:p>
          <a:p>
            <a:r>
              <a:rPr lang="cs-CZ" dirty="0"/>
              <a:t>Nýbrž specializovaní právníci: podnikoví, instituční, úředníci.  </a:t>
            </a:r>
          </a:p>
          <a:p>
            <a:r>
              <a:rPr lang="cs-CZ" dirty="0"/>
              <a:t>Profesionálové příslušné dopravy.</a:t>
            </a:r>
          </a:p>
          <a:p>
            <a:r>
              <a:rPr lang="cs-CZ" dirty="0"/>
              <a:t>Řidiči, piloti, technici, posádky, administrativní podpora. </a:t>
            </a:r>
          </a:p>
          <a:p>
            <a:r>
              <a:rPr lang="cs-CZ" dirty="0"/>
              <a:t>Ekonomové, manažeři.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0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3522E-D46A-464C-80FF-5E1F2FA66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nákladní / osobní</a:t>
            </a:r>
            <a:br>
              <a:rPr lang="cs-CZ" dirty="0"/>
            </a:br>
            <a:r>
              <a:rPr lang="cs-CZ" dirty="0"/>
              <a:t> doprava v. přeprava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AF761A-A4EC-4CB7-8AA9-E5C9C95D9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Nákladní doprava / Osobní doprava </a:t>
            </a:r>
          </a:p>
          <a:p>
            <a:endParaRPr lang="cs-CZ" dirty="0"/>
          </a:p>
          <a:p>
            <a:r>
              <a:rPr lang="cs-CZ" dirty="0"/>
              <a:t>Doprava: dopravní činnost pro vlastní potřebu. </a:t>
            </a:r>
          </a:p>
          <a:p>
            <a:endParaRPr lang="cs-CZ" dirty="0"/>
          </a:p>
          <a:p>
            <a:r>
              <a:rPr lang="cs-CZ" dirty="0"/>
              <a:t>Přeprava: pro někoho, zakázka, smluvní vztah.</a:t>
            </a:r>
          </a:p>
          <a:p>
            <a:endParaRPr lang="cs-CZ" dirty="0"/>
          </a:p>
          <a:p>
            <a:r>
              <a:rPr lang="cs-CZ" dirty="0"/>
              <a:t>Souvislosti: koupě-prodej, nájem.   </a:t>
            </a:r>
          </a:p>
        </p:txBody>
      </p:sp>
    </p:spTree>
    <p:extLst>
      <p:ext uri="{BB962C8B-B14F-4D97-AF65-F5344CB8AC3E}">
        <p14:creationId xmlns:p14="http://schemas.microsoft.com/office/powerpoint/2010/main" val="265169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7F3329-BC2A-4FA4-85D9-DB863E4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versus mezinárodní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CA0CB6-0F77-4B73-BE84-CBC6D9E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Uvnitř jednotlivých států. </a:t>
            </a:r>
          </a:p>
          <a:p>
            <a:r>
              <a:rPr lang="cs-CZ" dirty="0"/>
              <a:t>Versus překračování hranic. </a:t>
            </a:r>
          </a:p>
          <a:p>
            <a:r>
              <a:rPr lang="cs-CZ" dirty="0"/>
              <a:t>Není totožné s vzdáleností, trváním cenou. </a:t>
            </a:r>
          </a:p>
          <a:p>
            <a:endParaRPr lang="cs-CZ" dirty="0"/>
          </a:p>
          <a:p>
            <a:r>
              <a:rPr lang="cs-CZ" dirty="0"/>
              <a:t>Souvislosti: </a:t>
            </a:r>
          </a:p>
          <a:p>
            <a:r>
              <a:rPr lang="cs-CZ" dirty="0"/>
              <a:t>Regulace mobility uvnitř států a mezi státy. </a:t>
            </a:r>
          </a:p>
          <a:p>
            <a:r>
              <a:rPr lang="cs-CZ" dirty="0"/>
              <a:t>Souvislosti: migrační právo, celní právo, právo státních hranic.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83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C2A69-F7CC-4359-8447-6541A375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dopravy, technologie dopravy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600486-29B3-4D9C-9003-F424FD07B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Jednotlivé druhy dopravy a jejich vývoj.  </a:t>
            </a:r>
          </a:p>
          <a:p>
            <a:r>
              <a:rPr lang="cs-CZ" dirty="0"/>
              <a:t>Cestná doprava: pěší, koňmo, vozy</a:t>
            </a:r>
          </a:p>
          <a:p>
            <a:r>
              <a:rPr lang="cs-CZ" dirty="0"/>
              <a:t>  </a:t>
            </a:r>
          </a:p>
          <a:p>
            <a:r>
              <a:rPr lang="cs-CZ" dirty="0"/>
              <a:t>Silniční doprava </a:t>
            </a:r>
          </a:p>
          <a:p>
            <a:r>
              <a:rPr lang="cs-CZ" dirty="0"/>
              <a:t>Říční doprava a námořní doprava </a:t>
            </a:r>
          </a:p>
          <a:p>
            <a:r>
              <a:rPr lang="cs-CZ" dirty="0"/>
              <a:t>Železniční doprava </a:t>
            </a:r>
          </a:p>
          <a:p>
            <a:r>
              <a:rPr lang="cs-CZ" dirty="0"/>
              <a:t>Letecká doprava </a:t>
            </a:r>
          </a:p>
          <a:p>
            <a:endParaRPr lang="cs-CZ" dirty="0"/>
          </a:p>
          <a:p>
            <a:r>
              <a:rPr lang="cs-CZ" dirty="0"/>
              <a:t>Vývoj jednotlivých technologií.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67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Širokoúhlá obrazovka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Dopravní a přepravní právo Mezinárodní dopravní právo </vt:lpstr>
      <vt:lpstr>Propojení předmětů </vt:lpstr>
      <vt:lpstr>Koncepce předmětu </vt:lpstr>
      <vt:lpstr>Povaha právní regulace </vt:lpstr>
      <vt:lpstr>Limity vyplývající z rozsahu kursu </vt:lpstr>
      <vt:lpstr>Expertíza v dopravním a přepravním právu  </vt:lpstr>
      <vt:lpstr>Rozlišení nákladní / osobní  doprava v. přeprava </vt:lpstr>
      <vt:lpstr>Národní versus mezinárodní </vt:lpstr>
      <vt:lpstr>Původ a vývoj dopravy, technologie dopravy</vt:lpstr>
      <vt:lpstr>Hospodářský, společenský, politický význam </vt:lpstr>
      <vt:lpstr>Záležitosti neprobírané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27</cp:revision>
  <dcterms:created xsi:type="dcterms:W3CDTF">2020-05-22T06:15:10Z</dcterms:created>
  <dcterms:modified xsi:type="dcterms:W3CDTF">2021-03-08T17:09:20Z</dcterms:modified>
</cp:coreProperties>
</file>