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72" r:id="rId6"/>
    <p:sldId id="261" r:id="rId7"/>
    <p:sldId id="262" r:id="rId8"/>
    <p:sldId id="260" r:id="rId9"/>
    <p:sldId id="264" r:id="rId10"/>
    <p:sldId id="270" r:id="rId11"/>
    <p:sldId id="269" r:id="rId12"/>
    <p:sldId id="265" r:id="rId13"/>
    <p:sldId id="266" r:id="rId14"/>
    <p:sldId id="271" r:id="rId15"/>
    <p:sldId id="267" r:id="rId16"/>
    <p:sldId id="268" r:id="rId1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39" autoAdjust="0"/>
    <p:restoredTop sz="88797" autoAdjust="0"/>
  </p:normalViewPr>
  <p:slideViewPr>
    <p:cSldViewPr snapToGrid="0">
      <p:cViewPr varScale="1">
        <p:scale>
          <a:sx n="65" d="100"/>
          <a:sy n="65" d="100"/>
        </p:scale>
        <p:origin x="816" y="6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Hmotné zabezpečení uchazečů o zaměstnání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071945"/>
            <a:ext cx="11361600" cy="698497"/>
          </a:xfrm>
        </p:spPr>
        <p:txBody>
          <a:bodyPr/>
          <a:lstStyle/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Konzultace správa zaměstnanosti 19. 3. 2021</a:t>
            </a: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JUDr. Jana Komendová, Ph.D.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D952DD9-6372-4FA7-B100-12CAFB8016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60558AC-9525-4C63-A30D-59D99D83C0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69A37E0-1CAB-4558-9B84-1AE63544A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Náhradní doba zaměstnání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2553547-77A4-45CB-B071-00E863BFA6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Příprava osoby se zdravotním postižením k práci</a:t>
            </a:r>
          </a:p>
          <a:p>
            <a:pPr>
              <a:lnSpc>
                <a:spcPct val="10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Pobírání invalidního důchodu pro invaliditu třetího stupně</a:t>
            </a:r>
          </a:p>
          <a:p>
            <a:pPr>
              <a:lnSpc>
                <a:spcPct val="10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Osobní péče o dítě do věku čtyř let</a:t>
            </a:r>
          </a:p>
          <a:p>
            <a:pPr>
              <a:lnSpc>
                <a:spcPct val="10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Osobní péče o jinou fyzickou osobu, která je závislá ne pomoci jiné fyzické osoby ve stupni II až IV</a:t>
            </a:r>
          </a:p>
          <a:p>
            <a:pPr>
              <a:lnSpc>
                <a:spcPct val="10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Výkon dlouhodobé dobrovolnické služby</a:t>
            </a:r>
          </a:p>
          <a:p>
            <a:pPr>
              <a:lnSpc>
                <a:spcPct val="10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Osobní péče o dítě mladší 10 let, které je závislé na pomoci jiné fyzické osoby ve stupni I</a:t>
            </a:r>
          </a:p>
          <a:p>
            <a:pPr>
              <a:lnSpc>
                <a:spcPct val="10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Dočasná pracovní neschopnost nebo karanténa po skončení výdělečné činnosti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8675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72C330A-CFDF-4815-95F7-4DB57C2CEE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136000" y="5976000"/>
            <a:ext cx="7920000" cy="252000"/>
          </a:xfrm>
        </p:spPr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D4429D-9F94-41AB-8B0F-965A81F23C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5EF5619-4F49-4948-B6CD-B65A65612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Vyloučení nároku na podporu v nezaměstnanosti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C5F83C3-992F-4AFC-A7D6-41B38D37E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Rozvázání pracovního poměru z důvodu porušení povinnosti vyplývajících z právních předpisů vztahujících se k vykonávané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práci zvlášť hrubým způsobem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(okamžité zrušení nebo výpověď)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Porušení povinnosti dočasně práce neschopného pojištěnce (zdržovat se v místě bydliště nebo nedodržení povolených vycházek prvních 14 dnů dočasné pracovní neschopnosti) zvlášť hrubým způsobem (výpověď)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Výkon výdělečné činnosti, která není nekolidujícím zaměstnáním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Pobírání výsluhového příspěvku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443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E9F7D05-1BBB-4202-90BC-03A18B9915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97DCBDC-C794-43FC-9675-820D5D4EAC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72FFC3C-5863-482B-8DDB-AE2FC9114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Délka podpůrčí doby podpory v nezaměstnanosti - příklad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11050E8-DA76-435B-95FB-41F34978A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 Miroslav Novotný narozený 18. srpna 1966 vykonával v průběhu posledních deseti let práci jako obráběč kovů. Jeho průměrný měsíční výdělek činil 28 000 Kč. měsíčně. Dne 12. března 2021 mu byla jeho zaměstnavatelem doručena výpověď z důvodu nadbytečnosti (§ 52 písm. c) zákoníku práce spočívající ve snižování počtu zaměstnanců u daného zaměstnavatele. Pan Novotný si již nyní začíná hledat nové zaměstnání. Jaký postup bychom mu doporučili, zejména:</a:t>
            </a:r>
          </a:p>
          <a:p>
            <a:pPr marL="586350" indent="-514350">
              <a:lnSpc>
                <a:spcPct val="100000"/>
              </a:lnSpc>
              <a:buAutoNum type="arabicPeriod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Kdy může navštívit Úřad práce a v jaké bude pozici?</a:t>
            </a:r>
          </a:p>
          <a:p>
            <a:pPr marL="586350" indent="-514350">
              <a:lnSpc>
                <a:spcPct val="100000"/>
              </a:lnSpc>
              <a:buAutoNum type="arabicPeriod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Kdy se může stát uchazečem o zaměstnání a jaká práva a povinnosti mu z tohoto důvodu vzniknou?</a:t>
            </a:r>
          </a:p>
          <a:p>
            <a:pPr marL="586350" indent="-514350">
              <a:lnSpc>
                <a:spcPct val="100000"/>
              </a:lnSpc>
              <a:buAutoNum type="arabicPeriod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Vznikne mu nárok na podporu v nezaměstnanosti? Pokud ano, od kterého dne, v jaké výši a jak dlouho může tuto dávku pobírat?</a:t>
            </a:r>
          </a:p>
          <a:p>
            <a:pPr marL="586350" indent="-514350">
              <a:lnSpc>
                <a:spcPct val="100000"/>
              </a:lnSpc>
              <a:buAutoNum type="arabicPeriod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Změnila by se situace, pokud by důvodem rozvázání pracovního poměru s panem Novotným bylo soustavné méně závažné porušování povinností vyplývajících z právních předpisů vztahujících se k vykonávané práci (opakované pozdní příchody do zaměstnání)?</a:t>
            </a:r>
          </a:p>
          <a:p>
            <a:pPr marL="586350" indent="-514350">
              <a:lnSpc>
                <a:spcPct val="100000"/>
              </a:lnSpc>
              <a:buAutoNum type="arabicPeriod"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86350" indent="-514350">
              <a:lnSpc>
                <a:spcPct val="100000"/>
              </a:lnSpc>
              <a:buAutoNum type="arabicPeriod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86350" indent="-514350">
              <a:lnSpc>
                <a:spcPct val="100000"/>
              </a:lnSpc>
              <a:buAutoNum type="arabicPeriod"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86350" indent="-514350">
              <a:buAutoNum type="arabicPeriod"/>
            </a:pP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78922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9C5B266-17C5-4B7F-AC4D-5FBF301F1A6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F0FD9AC-124E-4FA9-AE99-7EF32EE7CD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CE5EA22-3D6E-4F39-BFD2-10E0801A9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Délka podpůrčí doby podpory v nezaměstnanosti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A8E1965-78EE-43BD-8299-03F1FADB6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9629" y="1359001"/>
            <a:ext cx="10753200" cy="4139998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Závislost na věku uchazeče o zaměstnání – právní úprava zohledňuje skutečnost, že uchazeči vyšší věkové kategorie mohou čelit obtížím při hledání nového zaměstnání.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Rozhodující je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věk uchazeče o zaměstná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ní ke dni podání žádosti o podporu v nezaměstnanosti. 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50 let věku uchazeče o zaměstnání – 5 měsíců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50 do 55 let věku uchazeče o zaměstnání – 8 měsíců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 55 let věku uchazeče o zaměstnání – 11 měsíců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Podpůrčí doba začíná běžet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ode dne podání žádosti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podporu v nezaměstnanosti</a:t>
            </a:r>
          </a:p>
          <a:p>
            <a:pPr marL="7200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7491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3669FE8-1B91-4140-9412-87FBAACC32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-2035392" y="3429000"/>
            <a:ext cx="7920000" cy="252000"/>
          </a:xfrm>
        </p:spPr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AAAA882-E49A-4743-9829-E9BDBAEF97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2B94C0B-598A-4343-9F6B-068972333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6255" y="844426"/>
            <a:ext cx="10753200" cy="451576"/>
          </a:xfrm>
        </p:spPr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Výše podpory v nezaměstnanosti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EF599B9-730E-4488-A072-D429513C3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6254" y="1780032"/>
            <a:ext cx="10586945" cy="4051968"/>
          </a:xfrm>
        </p:spPr>
        <p:txBody>
          <a:bodyPr/>
          <a:lstStyle/>
          <a:p>
            <a:pPr marL="586350" indent="-514350">
              <a:lnSpc>
                <a:spcPct val="100000"/>
              </a:lnSpc>
              <a:buAutoNum type="arabicPeriod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První dva měsíce podpůrčí doby - 65 % průměrného měsíčního čistého výdělku nebo vyměřovacího základu</a:t>
            </a:r>
          </a:p>
          <a:p>
            <a:pPr marL="586350" indent="-514350">
              <a:lnSpc>
                <a:spcPct val="100000"/>
              </a:lnSpc>
              <a:buAutoNum type="arabicPeriod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Třetí a čtvrtý měsíc – 50 % průměrného měsíčního čistého výdělku nebo vyměřovacího základu</a:t>
            </a:r>
          </a:p>
          <a:p>
            <a:pPr marL="586350" indent="-514350">
              <a:lnSpc>
                <a:spcPct val="100000"/>
              </a:lnSpc>
              <a:buAutoNum type="arabicPeriod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Zbývající část podpůrčí doby – 45 % průměrného měsíčního čistého výdělku nebo vyměřovacího základu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případě, že zaměstnanec ukončil předchozí zaměstnání bez vážného důvodu sám nebo dohodou  - 45 % průměrného měsíčního čistého výdělku nebo vyměřovacího základu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Maximální výše podpory v nezaměstnanosti -  0,58 násobek průměrné mzdy v národním hospodářství za první až třetí kalendářní čtvrtletí předcházejícího roku – pro rok 2021 částka 20 075 Kč.</a:t>
            </a:r>
          </a:p>
        </p:txBody>
      </p:sp>
    </p:spTree>
    <p:extLst>
      <p:ext uri="{BB962C8B-B14F-4D97-AF65-F5344CB8AC3E}">
        <p14:creationId xmlns:p14="http://schemas.microsoft.com/office/powerpoint/2010/main" val="6984797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67EDFE1-714F-4039-A5C5-C878A44E3AF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84523BA-3042-4525-B9DD-759BB9293F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D0515AE-AC39-46E4-92D1-89F942223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800212"/>
            <a:ext cx="10753200" cy="451576"/>
          </a:xfrm>
        </p:spPr>
        <p:txBody>
          <a:bodyPr/>
          <a:lstStyle/>
          <a:p>
            <a:pPr algn="ctr"/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Zánik nároku na podporu v nezaměstnanosti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8D04B9A-DA05-4050-A720-A680894F17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Nárok na podporu v nezaměstnanosti zaniká</a:t>
            </a:r>
          </a:p>
          <a:p>
            <a:pPr marL="586350" indent="-514350">
              <a:buAutoNum type="arabicPeriod"/>
            </a:pP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Uplynutím podpůrčí doby</a:t>
            </a:r>
          </a:p>
          <a:p>
            <a:pPr marL="586350" indent="-514350">
              <a:buAutoNum type="arabicPeriod"/>
            </a:pP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Ukončením vedení v evidenci o zaměstnání</a:t>
            </a:r>
          </a:p>
          <a:p>
            <a:pPr marL="586350" indent="-514350">
              <a:buAutoNum type="arabicPeriod"/>
            </a:pP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Vyřazením z evidence uchazečů o zaměstnání</a:t>
            </a:r>
          </a:p>
        </p:txBody>
      </p:sp>
    </p:spTree>
    <p:extLst>
      <p:ext uri="{BB962C8B-B14F-4D97-AF65-F5344CB8AC3E}">
        <p14:creationId xmlns:p14="http://schemas.microsoft.com/office/powerpoint/2010/main" val="23145161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AF44867-C4CC-4294-8D8F-3A192ECC995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169008"/>
            <a:ext cx="7920000" cy="252000"/>
          </a:xfrm>
        </p:spPr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316AF3-5017-47F8-82CF-3E9395DA36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E63290-8E12-412B-B0DA-369E873EB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Podpora při rekvalifikaci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0816CBF-6396-4B0A-A780-84C2D7CD8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703253"/>
            <a:ext cx="10753200" cy="41399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Nárok má pouze uchazeč o zaměstnání, který se účastní rekvalifikace zabezpečované příslušnou krajskou pobočkou ÚP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Osoba nesmí být poživatelem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starobního důchodu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Podpůrčí doba  - celá doba rekvalifikace (neposkytuje se po dobu poskytování důchodu nebo dávek nemocenského pojištění, případně vazby)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Výše podpory při rekvalifikaci – 60 % průměrného měsíčního výdělku nebo vyměřovacího základu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Maximální výše – 0,65 násobek průměrné mzdy v národním hospodářství  za první až třetí kalendářní čtvrtletí předcházejícího roku. Pro rok 2021 částka 22 498 Kč</a:t>
            </a:r>
          </a:p>
        </p:txBody>
      </p:sp>
    </p:spTree>
    <p:extLst>
      <p:ext uri="{BB962C8B-B14F-4D97-AF65-F5344CB8AC3E}">
        <p14:creationId xmlns:p14="http://schemas.microsoft.com/office/powerpoint/2010/main" val="3869440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C68E2F1-2386-4A83-801A-6FECF07C40D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F9156D-6B63-4C99-8991-B0D27D84DA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04E3525-4082-4C6C-83D1-CAF1348D4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 konzultace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8B08188-FF29-414A-9006-6FBCD6A61F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Nezaměstnanost jako sociální událost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Podpora v nezaměstnanosti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- Podmínky vzniku nároku na podporu v nezaměstnanosti		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- Vliv jednotlivých způsobu skončení pracovního poměru na 	podporu v nezaměstnanosti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Výše dávky a podpůrčí doba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Podpora při rekvalifikaci</a:t>
            </a:r>
          </a:p>
          <a:p>
            <a:pPr marL="58635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7374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0F54EAD-C95C-452F-B986-36DBE57CCF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183756"/>
            <a:ext cx="7920000" cy="252000"/>
          </a:xfrm>
        </p:spPr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599D7D5-F96A-40D6-A02B-6329E0A92D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565A921-D759-4962-96AB-CCC7ECAA9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74424"/>
            <a:ext cx="10753200" cy="451576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Nezaměstnanost jako sociální událost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B20A867-FB30-42D2-9318-B24E52466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557001"/>
            <a:ext cx="10753200" cy="4139998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Nezaměstnanost patří mezi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sociální události,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 jejíž existenci je uznávána potřeba poskytnout přiměřené hmotné zabezpečení.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Právo na práci dle čl. 26 Listiny základních práv a svobod zahrnuje rovněž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právo na přiměřené hmotné zabezpečení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 ztrátě zaměstnání 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Právo na přiměřené hmotné zabezpečení má náležet každému, kdo chce a může pracovat a o práci se skutečně uchází – nemělo by zahrnovat osoby, které o zprostředkování práce zájem nemají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Hmotné zabezpečení uchazečů o zaměstnání je chápáno jako součást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pasivní politiky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zaměstnanosti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0582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1DB195D-5D92-4EF8-B0ED-C9FEE6C3DB0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99A72B0-CC23-474E-8CDD-273BC2D50A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C1BF1EE-5E4C-4172-B1B3-7865C84FA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Uchazeč o zaměstnání, zájemce o zaměstnání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3B45FF2-4C6C-4969-AC83-1A27C00B4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Zájemce o zaměstnání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fyzická osoba, která má zájem o zprostředkování zaměstnání a za tímto účelem požádá o zařazení do evidence zájemců o zaměstnání kteroukoli krajskou pobočku ÚP na území ČR. Má právo na zprostředkování zaměstnání, je možné rovněž zabezpečit rekvalifikaci.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Uchazeč o zaměstnání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fyzická osoba, která požádá příslušnou krajskou pobočku ÚP, v jejímž územním obvodu má bydliště, o zprostředkování vhodného zaměstnání. Je zařazena do evidence uchazečů o zaměstnání pouze za podmínek stanovených zákonem. Stát za ni hradí pojistné na veřejné zdravotní pojištění. Doba vedení v evidenci uchazečů o zaměstnání, po kterou náleží hmotné zabezpečení, je započítávána do důchodového pojištění</a:t>
            </a:r>
          </a:p>
        </p:txBody>
      </p:sp>
    </p:spTree>
    <p:extLst>
      <p:ext uri="{BB962C8B-B14F-4D97-AF65-F5344CB8AC3E}">
        <p14:creationId xmlns:p14="http://schemas.microsoft.com/office/powerpoint/2010/main" val="2891438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C347FE5-64EC-4EA1-97FE-96031507D47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196A63C-0F14-4063-BA4F-9675B39E16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05CA522-68A4-4142-BB5F-9F0398753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9600" y="800212"/>
            <a:ext cx="10753200" cy="451576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Vhodné zaměstnání - příklad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01A7898-84BD-405B-8BE4-D24309BB2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 Pavel Černý, který je veden 12 měsíců jako uchazeč o zaměstnání u krajské pobočky Úřadu práce, se uchází o pracovní pozici obchodního zástupce pro území Jihomoravského kraje u společnosti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Admiral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Group, s.r.o., kterou mu zprostředkovala krajská pobočka Úřadu práce. Při pracovním pohovoru mu bylo sděleno, aby si před nástupem do zaměstnání vyřídil živnostenské oprávnění. </a:t>
            </a:r>
          </a:p>
          <a:p>
            <a:pPr marL="72000" lvl="0" indent="0">
              <a:lnSpc>
                <a:spcPct val="100000"/>
              </a:lnSpc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Je povinen uvedené pracovní místo zprostředkované Úřadem práce přijmout? </a:t>
            </a:r>
          </a:p>
          <a:p>
            <a:pPr marL="72000" lvl="0" indent="0">
              <a:lnSpc>
                <a:spcPct val="100000"/>
              </a:lnSpc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Změnila by se situace, kdyby daná činnost měla být vykonávána na základě dohody o pracovní činnosti?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8076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B4EFADA-7149-4092-B985-A5CC1AD9348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A67498F-8067-4D9B-80F8-62484A924E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A6DC1E5-96A1-4289-BDC9-DAFFE3C98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770986"/>
            <a:ext cx="10753200" cy="451576"/>
          </a:xfrm>
        </p:spPr>
        <p:txBody>
          <a:bodyPr/>
          <a:lstStyle/>
          <a:p>
            <a:pPr algn="ctr"/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Vhodné zaměstnání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9B60183-5B9F-4C6D-8948-A23F389A3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1058000" cy="5269630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Právní úprava stanoví kritéria, která musí být naplněna: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zaměstnání zakládá účast na důchodovém pojištění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Rozsah stanovené pracovní doby – alespoň 80 % stanovené týdenní pracovní doby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Délka trvání zaměstnání – na dobu neurčitou nebo na dobu určitou déle než 3 měsíce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Odpovídá zdravotní způsobilosti uchazeče o zaměstnání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Pokud možno, odpovídá kvalifikaci uchazeče o zaměstnání, schopnostem, dosažené délce zaměstnání, možnosti ubytování a dopravní dosažitelnosti zaměstnání</a:t>
            </a:r>
          </a:p>
        </p:txBody>
      </p:sp>
    </p:spTree>
    <p:extLst>
      <p:ext uri="{BB962C8B-B14F-4D97-AF65-F5344CB8AC3E}">
        <p14:creationId xmlns:p14="http://schemas.microsoft.com/office/powerpoint/2010/main" val="4076978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91ACB9B-5997-4A1A-AEF7-1F570BD106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CD96326-6549-469E-AC29-9331D052CF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8A280B5-BA40-408E-B100-87AD6A013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3962" y="574424"/>
            <a:ext cx="10753200" cy="451576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Podmínky vedení v evidenci uchazečů o zaměstnání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4E14FDF-31EC-480F-BEB2-DADBE761F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Nemožnost vykonávat výdělečnou činnost – výjimka tzv.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nekolidující zaměstnání –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výše mzdy nebo odměny nesmí přesáhnout polovinu minimální  mzdy (od 1.1. 2021 činí minimální mzda 15 200 Kč.)</a:t>
            </a:r>
          </a:p>
          <a:p>
            <a:pPr>
              <a:lnSpc>
                <a:spcPct val="10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Osoba není v dočasné pracovní neschopnosti</a:t>
            </a:r>
          </a:p>
          <a:p>
            <a:pPr>
              <a:lnSpc>
                <a:spcPct val="10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Osoba nepobírá pobírá peněžitou pomoc v mateřství</a:t>
            </a:r>
          </a:p>
          <a:p>
            <a:pPr>
              <a:lnSpc>
                <a:spcPct val="10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Osoba není invalidní ve třetím stupni (výjimka pokud je schopna výkonu výdělečné činnosti za zvlášť mimořádných podmínek)</a:t>
            </a:r>
          </a:p>
          <a:p>
            <a:pPr>
              <a:lnSpc>
                <a:spcPct val="10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Není ve výkonu trestu odnětí svobody, ve vazbě, výkonu ochranného opatření nebo detence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4082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F50E37C-0F05-4CE5-9796-FE81A87719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3408E5A-AF80-41D8-AF55-3ED81BF427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8391EE5-C72E-4380-AB15-9E65ED3D5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Podmínky vzniku nároku na podporu v nezaměstnanosti - příklad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F2A2657-CF67-4885-BF72-8A7BC6C6B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08627"/>
            <a:ext cx="10753200" cy="4139998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 Josef Novák pracoval v průběhu posledních čtyř let v autoservisu jako opravář automobilů. Jeho průměrný čistý měsíční výdělek činil 35 500 Kč. Dne 12. 3. 2021 s ním jeho zaměstnavatel rozvázal pracovní poměr okamžitým zrušením, protože se dostavil do práce opilý. Pan Novák požádal o zprostředkování zaměstnání příslušnou krajskou pobočku Úřadu práce.</a:t>
            </a:r>
          </a:p>
          <a:p>
            <a:pPr>
              <a:lnSpc>
                <a:spcPct val="10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Může se pan Novák stát uchazečem o zaměstnání?</a:t>
            </a:r>
          </a:p>
          <a:p>
            <a:pPr>
              <a:lnSpc>
                <a:spcPct val="10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Pokud ano, jaké budou jeho práva a povinnosti?</a:t>
            </a:r>
          </a:p>
          <a:p>
            <a:pPr>
              <a:lnSpc>
                <a:spcPct val="10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Naleží mu podpora v nezaměstnanosti? Pokud ano v jaké výši?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9868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728EA0B-B30D-4197-836D-F9BE5887EBA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19BA897-08B8-4514-8909-AEDC79A551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F3A2008-53BE-4571-8872-37C2C4722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9213" y="755966"/>
            <a:ext cx="10753200" cy="451576"/>
          </a:xfrm>
        </p:spPr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Podmínky vzniku nároku na podporu v nezaměstnanosti 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08F257F-F3E1-471C-BD81-F30743A23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9213" y="1962036"/>
            <a:ext cx="10753200" cy="4139998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Podmínka předchozí v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ýdělečné činnosti zakládající účast na důchodovém pojištění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délce alespoň 12 měsíců v rozhodném období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Rozhodné období – poslední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dva roky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 zařazením do evidence uchazečů o zaměstnání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Osoba musí být vedena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evidenci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příslušné krajské pobočky ÚP jako uchazeč o zaměstnání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Podání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žádosti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podporu v nezaměstnanosti</a:t>
            </a:r>
          </a:p>
        </p:txBody>
      </p:sp>
    </p:spTree>
    <p:extLst>
      <p:ext uri="{BB962C8B-B14F-4D97-AF65-F5344CB8AC3E}">
        <p14:creationId xmlns:p14="http://schemas.microsoft.com/office/powerpoint/2010/main" val="165974384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</Template>
  <TotalTime>0</TotalTime>
  <Words>1389</Words>
  <Application>Microsoft Office PowerPoint</Application>
  <PresentationFormat>Širokoúhlá obrazovka</PresentationFormat>
  <Paragraphs>122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Tahoma</vt:lpstr>
      <vt:lpstr>Times New Roman</vt:lpstr>
      <vt:lpstr>Wingdings</vt:lpstr>
      <vt:lpstr>Prezentace_MU_CZ</vt:lpstr>
      <vt:lpstr>Hmotné zabezpečení uchazečů o zaměstnání</vt:lpstr>
      <vt:lpstr>Program konzultace</vt:lpstr>
      <vt:lpstr>Nezaměstnanost jako sociální událost</vt:lpstr>
      <vt:lpstr>Uchazeč o zaměstnání, zájemce o zaměstnání</vt:lpstr>
      <vt:lpstr>Vhodné zaměstnání - příklad</vt:lpstr>
      <vt:lpstr>Vhodné zaměstnání</vt:lpstr>
      <vt:lpstr>Podmínky vedení v evidenci uchazečů o zaměstnání</vt:lpstr>
      <vt:lpstr>Podmínky vzniku nároku na podporu v nezaměstnanosti - příklad</vt:lpstr>
      <vt:lpstr>Podmínky vzniku nároku na podporu v nezaměstnanosti  </vt:lpstr>
      <vt:lpstr>Náhradní doba zaměstnání</vt:lpstr>
      <vt:lpstr>Vyloučení nároku na podporu v nezaměstnanosti</vt:lpstr>
      <vt:lpstr>Délka podpůrčí doby podpory v nezaměstnanosti - příklad</vt:lpstr>
      <vt:lpstr>Délka podpůrčí doby podpory v nezaměstnanosti </vt:lpstr>
      <vt:lpstr>Výše podpory v nezaměstnanosti</vt:lpstr>
      <vt:lpstr>Zánik nároku na podporu v nezaměstnanosti</vt:lpstr>
      <vt:lpstr>Podpora při rekvalifikaci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Hmotné zabezpečení uchazečů o zaměstnání</dc:title>
  <dc:creator>Jana Komendová</dc:creator>
  <cp:lastModifiedBy>Jana Komendová</cp:lastModifiedBy>
  <cp:revision>26</cp:revision>
  <cp:lastPrinted>1601-01-01T00:00:00Z</cp:lastPrinted>
  <dcterms:created xsi:type="dcterms:W3CDTF">2021-03-11T15:14:42Z</dcterms:created>
  <dcterms:modified xsi:type="dcterms:W3CDTF">2021-03-19T11:06:29Z</dcterms:modified>
  <cp:contentStatus>Konečný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