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5" r:id="rId10"/>
    <p:sldId id="264" r:id="rId11"/>
    <p:sldId id="267" r:id="rId12"/>
    <p:sldId id="268" r:id="rId13"/>
    <p:sldId id="266" r:id="rId14"/>
    <p:sldId id="271" r:id="rId15"/>
    <p:sldId id="269" r:id="rId16"/>
    <p:sldId id="270" r:id="rId1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55" autoAdjust="0"/>
    <p:restoredTop sz="95768" autoAdjust="0"/>
  </p:normalViewPr>
  <p:slideViewPr>
    <p:cSldViewPr snapToGrid="0">
      <p:cViewPr varScale="1">
        <p:scale>
          <a:sx n="60" d="100"/>
          <a:sy n="60" d="100"/>
        </p:scale>
        <p:origin x="1168" y="4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a:t>Zápatí prezentace</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666000" y="1909631"/>
            <a:ext cx="11361600" cy="1171580"/>
          </a:xfrm>
        </p:spPr>
        <p:txBody>
          <a:bodyPr/>
          <a:lstStyle/>
          <a:p>
            <a:r>
              <a:rPr lang="cs-CZ" dirty="0">
                <a:latin typeface="Times New Roman" panose="02020603050405020304" pitchFamily="18" charset="0"/>
                <a:cs typeface="Times New Roman" panose="02020603050405020304" pitchFamily="18" charset="0"/>
              </a:rPr>
              <a:t>Zaměstnávání osob se zdravotním postižením</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1054284" y="3078293"/>
            <a:ext cx="11361600" cy="698497"/>
          </a:xfrm>
        </p:spPr>
        <p:txBody>
          <a:bodyPr/>
          <a:lstStyle/>
          <a:p>
            <a:r>
              <a:rPr lang="cs-CZ" i="1" dirty="0">
                <a:latin typeface="Times New Roman" panose="02020603050405020304" pitchFamily="18" charset="0"/>
                <a:cs typeface="Times New Roman" panose="02020603050405020304" pitchFamily="18" charset="0"/>
              </a:rPr>
              <a:t>Správa zaměstnanosti – konzultace 30. 4. 2021</a:t>
            </a:r>
          </a:p>
          <a:p>
            <a:r>
              <a:rPr lang="cs-CZ" i="1" dirty="0">
                <a:latin typeface="Times New Roman" panose="02020603050405020304" pitchFamily="18" charset="0"/>
                <a:cs typeface="Times New Roman" panose="02020603050405020304" pitchFamily="18" charset="0"/>
              </a:rPr>
              <a:t>JUDr. Jana Komendová, Ph.D.</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D53D4B3-B9DA-47C2-B478-B48EFD9C026A}"/>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8D72B683-9451-48C3-B536-6794AE69C424}"/>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8FD39649-BA23-46D4-B2BC-EBFB323FA524}"/>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Zvýšená ochrana osob se zdravotním postižením </a:t>
            </a:r>
          </a:p>
        </p:txBody>
      </p:sp>
      <p:sp>
        <p:nvSpPr>
          <p:cNvPr id="5" name="Zástupný symbol pro obsah 4">
            <a:extLst>
              <a:ext uri="{FF2B5EF4-FFF2-40B4-BE49-F238E27FC236}">
                <a16:creationId xmlns:a16="http://schemas.microsoft.com/office/drawing/2014/main" id="{1B2AABAD-56C9-4F69-878A-147E37C9E5BD}"/>
              </a:ext>
            </a:extLst>
          </p:cNvPr>
          <p:cNvSpPr>
            <a:spLocks noGrp="1"/>
          </p:cNvSpPr>
          <p:nvPr>
            <p:ph idx="1"/>
          </p:nvPr>
        </p:nvSpPr>
        <p:spPr>
          <a:xfrm>
            <a:off x="932436" y="1849020"/>
            <a:ext cx="10753200" cy="4139998"/>
          </a:xfrm>
        </p:spPr>
        <p:txBody>
          <a:bodyPr/>
          <a:lstStyle/>
          <a:p>
            <a:pPr marL="72000" indent="0">
              <a:buNone/>
            </a:pPr>
            <a:r>
              <a:rPr lang="cs-CZ" dirty="0">
                <a:latin typeface="Times New Roman" panose="02020603050405020304" pitchFamily="18" charset="0"/>
                <a:cs typeface="Times New Roman" panose="02020603050405020304" pitchFamily="18" charset="0"/>
              </a:rPr>
              <a:t>Formy ochrany osob se zdravotním postižením na trhu práce.</a:t>
            </a:r>
          </a:p>
          <a:p>
            <a:pPr marL="72000" indent="0">
              <a:buNone/>
            </a:pPr>
            <a:r>
              <a:rPr lang="cs-CZ" dirty="0">
                <a:latin typeface="Times New Roman" panose="02020603050405020304" pitchFamily="18" charset="0"/>
                <a:cs typeface="Times New Roman" panose="02020603050405020304" pitchFamily="18" charset="0"/>
              </a:rPr>
              <a:t> - Pracovní rehabilitace – zajišťuje ÚP</a:t>
            </a:r>
          </a:p>
          <a:p>
            <a:pPr marL="72000" indent="0">
              <a:buNone/>
            </a:pPr>
            <a:r>
              <a:rPr lang="cs-CZ" dirty="0">
                <a:latin typeface="Times New Roman" panose="02020603050405020304" pitchFamily="18" charset="0"/>
                <a:cs typeface="Times New Roman" panose="02020603050405020304" pitchFamily="18" charset="0"/>
              </a:rPr>
              <a:t> - Povinnost zaměstnavatelů plnit povinný podíl zaměstnanců se zdravotním 	postižením</a:t>
            </a:r>
          </a:p>
          <a:p>
            <a:pPr>
              <a:buFontTx/>
              <a:buChar char="-"/>
            </a:pPr>
            <a:r>
              <a:rPr lang="cs-CZ" dirty="0">
                <a:latin typeface="Times New Roman" panose="02020603050405020304" pitchFamily="18" charset="0"/>
                <a:cs typeface="Times New Roman" panose="02020603050405020304" pitchFamily="18" charset="0"/>
              </a:rPr>
              <a:t>Podpora zaměstnavatelů zaměstnávajících osoby se zdravotním postižením, ve větší míře pak zaměstnavatelů zaměstnávajících více než 50 % osob se zdravotním postižením</a:t>
            </a:r>
          </a:p>
          <a:p>
            <a:pPr>
              <a:buFontTx/>
              <a:buChar char="-"/>
            </a:pPr>
            <a:r>
              <a:rPr lang="cs-CZ" dirty="0">
                <a:latin typeface="Times New Roman" panose="02020603050405020304" pitchFamily="18" charset="0"/>
                <a:cs typeface="Times New Roman" panose="02020603050405020304" pitchFamily="18" charset="0"/>
              </a:rPr>
              <a:t>Zvýhodňování zaměstnavatelů zaměstnávající osoby se zdravotním postižením v oblasti zadávání veřejných zakázek</a:t>
            </a:r>
          </a:p>
        </p:txBody>
      </p:sp>
    </p:spTree>
    <p:extLst>
      <p:ext uri="{BB962C8B-B14F-4D97-AF65-F5344CB8AC3E}">
        <p14:creationId xmlns:p14="http://schemas.microsoft.com/office/powerpoint/2010/main" val="561498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D782884-433D-4EFF-A7EA-4A1746FF73BD}"/>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514731FA-2BE7-4A2C-954B-934E00FBF847}"/>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6A260EEC-2AD4-4F3D-8AB2-33CA287D64DC}"/>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Povinný podíl</a:t>
            </a:r>
          </a:p>
        </p:txBody>
      </p:sp>
      <p:sp>
        <p:nvSpPr>
          <p:cNvPr id="5" name="Zástupný symbol pro obsah 4">
            <a:extLst>
              <a:ext uri="{FF2B5EF4-FFF2-40B4-BE49-F238E27FC236}">
                <a16:creationId xmlns:a16="http://schemas.microsoft.com/office/drawing/2014/main" id="{B74DA4C0-DE41-4DCF-A2AA-8986E9585210}"/>
              </a:ext>
            </a:extLst>
          </p:cNvPr>
          <p:cNvSpPr>
            <a:spLocks noGrp="1"/>
          </p:cNvSpPr>
          <p:nvPr>
            <p:ph idx="1"/>
          </p:nvPr>
        </p:nvSpPr>
        <p:spPr>
          <a:xfrm>
            <a:off x="720000" y="1629789"/>
            <a:ext cx="10753200" cy="4139998"/>
          </a:xfrm>
        </p:spPr>
        <p:txBody>
          <a:bodyPr/>
          <a:lstStyle/>
          <a:p>
            <a:r>
              <a:rPr lang="cs-CZ" dirty="0">
                <a:latin typeface="Times New Roman" panose="02020603050405020304" pitchFamily="18" charset="0"/>
                <a:cs typeface="Times New Roman" panose="02020603050405020304" pitchFamily="18" charset="0"/>
              </a:rPr>
              <a:t>Povinnost uložena zákonem zaměstnavatelům zaměstnávajících více než 25 zaměstnanců</a:t>
            </a:r>
          </a:p>
          <a:p>
            <a:r>
              <a:rPr lang="cs-CZ" dirty="0">
                <a:latin typeface="Times New Roman" panose="02020603050405020304" pitchFamily="18" charset="0"/>
                <a:cs typeface="Times New Roman" panose="02020603050405020304" pitchFamily="18" charset="0"/>
              </a:rPr>
              <a:t>Výše povinného podílu činí 4 %</a:t>
            </a:r>
          </a:p>
          <a:p>
            <a:r>
              <a:rPr lang="cs-CZ" dirty="0">
                <a:latin typeface="Times New Roman" panose="02020603050405020304" pitchFamily="18" charset="0"/>
                <a:cs typeface="Times New Roman" panose="02020603050405020304" pitchFamily="18" charset="0"/>
              </a:rPr>
              <a:t>Způsoby plnění:</a:t>
            </a:r>
          </a:p>
          <a:p>
            <a:pPr marL="72000" indent="0">
              <a:buNone/>
            </a:pPr>
            <a:r>
              <a:rPr lang="cs-CZ" dirty="0">
                <a:latin typeface="Times New Roman" panose="02020603050405020304" pitchFamily="18" charset="0"/>
                <a:cs typeface="Times New Roman" panose="02020603050405020304" pitchFamily="18" charset="0"/>
              </a:rPr>
              <a:t>	1. Zaměstnávání osob se zdravotním postižením</a:t>
            </a:r>
          </a:p>
          <a:p>
            <a:pPr marL="72000" indent="0">
              <a:buNone/>
            </a:pPr>
            <a:r>
              <a:rPr lang="cs-CZ" dirty="0">
                <a:latin typeface="Times New Roman" panose="02020603050405020304" pitchFamily="18" charset="0"/>
                <a:cs typeface="Times New Roman" panose="02020603050405020304" pitchFamily="18" charset="0"/>
              </a:rPr>
              <a:t>	2. Odebírání výrobků nebo služeb od subjektů zaměstnávajících 	osoby se zdravotním postižením</a:t>
            </a:r>
          </a:p>
          <a:p>
            <a:pPr marL="72000" indent="0">
              <a:buNone/>
            </a:pPr>
            <a:r>
              <a:rPr lang="cs-CZ" dirty="0">
                <a:latin typeface="Times New Roman" panose="02020603050405020304" pitchFamily="18" charset="0"/>
                <a:cs typeface="Times New Roman" panose="02020603050405020304" pitchFamily="18" charset="0"/>
              </a:rPr>
              <a:t>	3. Odvod do státního rozpočtu</a:t>
            </a:r>
          </a:p>
          <a:p>
            <a:endParaRPr lang="cs-CZ" dirty="0"/>
          </a:p>
        </p:txBody>
      </p:sp>
    </p:spTree>
    <p:extLst>
      <p:ext uri="{BB962C8B-B14F-4D97-AF65-F5344CB8AC3E}">
        <p14:creationId xmlns:p14="http://schemas.microsoft.com/office/powerpoint/2010/main" val="2398609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DC37FB8-5E88-4C59-9695-98B563039A3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800D8043-1947-4E35-B613-3CD980154A4D}"/>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0FAE1846-D9DE-4E70-A526-4F936A1BA7B7}"/>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Zajištění rovného zacházení s osobami se zdravotním postižením v zaměstnání</a:t>
            </a:r>
          </a:p>
        </p:txBody>
      </p:sp>
      <p:sp>
        <p:nvSpPr>
          <p:cNvPr id="5" name="Zástupný symbol pro obsah 4">
            <a:extLst>
              <a:ext uri="{FF2B5EF4-FFF2-40B4-BE49-F238E27FC236}">
                <a16:creationId xmlns:a16="http://schemas.microsoft.com/office/drawing/2014/main" id="{056374F1-5580-451F-90F3-64C5DB8DDB31}"/>
              </a:ext>
            </a:extLst>
          </p:cNvPr>
          <p:cNvSpPr>
            <a:spLocks noGrp="1"/>
          </p:cNvSpPr>
          <p:nvPr>
            <p:ph idx="1"/>
          </p:nvPr>
        </p:nvSpPr>
        <p:spPr>
          <a:xfrm>
            <a:off x="877018" y="1922911"/>
            <a:ext cx="10753200" cy="4139998"/>
          </a:xfrm>
        </p:spPr>
        <p:txBody>
          <a:bodyPr/>
          <a:lstStyle/>
          <a:p>
            <a:pPr marL="72000" indent="0">
              <a:buNone/>
            </a:pPr>
            <a:r>
              <a:rPr lang="cs-CZ" dirty="0">
                <a:latin typeface="Times New Roman" panose="02020603050405020304" pitchFamily="18" charset="0"/>
                <a:cs typeface="Times New Roman" panose="02020603050405020304" pitchFamily="18" charset="0"/>
              </a:rPr>
              <a:t>Právní úprava – antidiskriminační zákon. Jedná se o osoby s dlouhodobou poruchou zdravotního stavu (nikoli dočasnou poruchu zdraví).Vztahuje se mimo jiné na:</a:t>
            </a:r>
          </a:p>
          <a:p>
            <a:pPr marL="72000" indent="0">
              <a:buNone/>
            </a:pPr>
            <a:r>
              <a:rPr lang="cs-CZ" dirty="0">
                <a:latin typeface="Times New Roman" panose="02020603050405020304" pitchFamily="18" charset="0"/>
                <a:cs typeface="Times New Roman" panose="02020603050405020304" pitchFamily="18" charset="0"/>
              </a:rPr>
              <a:t>1. </a:t>
            </a:r>
            <a:r>
              <a:rPr lang="cs-CZ">
                <a:latin typeface="Times New Roman" panose="02020603050405020304" pitchFamily="18" charset="0"/>
                <a:cs typeface="Times New Roman" panose="02020603050405020304" pitchFamily="18" charset="0"/>
              </a:rPr>
              <a:t>Přístup k </a:t>
            </a:r>
            <a:r>
              <a:rPr lang="cs-CZ" dirty="0">
                <a:latin typeface="Times New Roman" panose="02020603050405020304" pitchFamily="18" charset="0"/>
                <a:cs typeface="Times New Roman" panose="02020603050405020304" pitchFamily="18" charset="0"/>
              </a:rPr>
              <a:t>zaměstnání a povolání</a:t>
            </a:r>
          </a:p>
          <a:p>
            <a:pPr marL="72000" indent="0">
              <a:buNone/>
            </a:pPr>
            <a:r>
              <a:rPr lang="cs-CZ" dirty="0">
                <a:latin typeface="Times New Roman" panose="02020603050405020304" pitchFamily="18" charset="0"/>
                <a:cs typeface="Times New Roman" panose="02020603050405020304" pitchFamily="18" charset="0"/>
              </a:rPr>
              <a:t>2. Přístup k odborné přípravě a odbornému vzdělávání</a:t>
            </a:r>
          </a:p>
          <a:p>
            <a:pPr marL="72000" indent="0">
              <a:buNone/>
            </a:pPr>
            <a:r>
              <a:rPr lang="cs-CZ" dirty="0">
                <a:latin typeface="Times New Roman" panose="02020603050405020304" pitchFamily="18" charset="0"/>
                <a:cs typeface="Times New Roman" panose="02020603050405020304" pitchFamily="18" charset="0"/>
              </a:rPr>
              <a:t>3. Pracovní a služební poměry včetně odměňování</a:t>
            </a:r>
          </a:p>
          <a:p>
            <a:pPr marL="72000" indent="0">
              <a:buNone/>
            </a:pPr>
            <a:r>
              <a:rPr lang="cs-CZ" dirty="0">
                <a:latin typeface="Times New Roman" panose="02020603050405020304" pitchFamily="18" charset="0"/>
                <a:cs typeface="Times New Roman" panose="02020603050405020304" pitchFamily="18" charset="0"/>
              </a:rPr>
              <a:t>4. Členství a činnost v odborových organizacích a radách zaměstnanců včetně výhod s tím spojených</a:t>
            </a:r>
          </a:p>
        </p:txBody>
      </p:sp>
    </p:spTree>
    <p:extLst>
      <p:ext uri="{BB962C8B-B14F-4D97-AF65-F5344CB8AC3E}">
        <p14:creationId xmlns:p14="http://schemas.microsoft.com/office/powerpoint/2010/main" val="3367719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8B4D77F-4D35-4176-960F-7835B7A1211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02448CE5-9EF8-4003-9064-84F50CD5735A}"/>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723108F6-D894-4DD7-880C-F47CF567FA33}"/>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Formy diskriminace, které jsou zakázány</a:t>
            </a:r>
          </a:p>
        </p:txBody>
      </p:sp>
      <p:sp>
        <p:nvSpPr>
          <p:cNvPr id="5" name="Zástupný symbol pro obsah 4">
            <a:extLst>
              <a:ext uri="{FF2B5EF4-FFF2-40B4-BE49-F238E27FC236}">
                <a16:creationId xmlns:a16="http://schemas.microsoft.com/office/drawing/2014/main" id="{F11A6DCF-A1BE-400E-8037-1ED81A359987}"/>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Přímá diskriminace</a:t>
            </a:r>
          </a:p>
          <a:p>
            <a:r>
              <a:rPr lang="cs-CZ" dirty="0">
                <a:latin typeface="Times New Roman" panose="02020603050405020304" pitchFamily="18" charset="0"/>
                <a:cs typeface="Times New Roman" panose="02020603050405020304" pitchFamily="18" charset="0"/>
              </a:rPr>
              <a:t>Nepřímá diskriminace</a:t>
            </a:r>
          </a:p>
          <a:p>
            <a:r>
              <a:rPr lang="cs-CZ" dirty="0">
                <a:latin typeface="Times New Roman" panose="02020603050405020304" pitchFamily="18" charset="0"/>
                <a:cs typeface="Times New Roman" panose="02020603050405020304" pitchFamily="18" charset="0"/>
              </a:rPr>
              <a:t>Obtěžování</a:t>
            </a:r>
          </a:p>
          <a:p>
            <a:r>
              <a:rPr lang="cs-CZ" dirty="0">
                <a:latin typeface="Times New Roman" panose="02020603050405020304" pitchFamily="18" charset="0"/>
                <a:cs typeface="Times New Roman" panose="02020603050405020304" pitchFamily="18" charset="0"/>
              </a:rPr>
              <a:t>Navádění k diskriminaci</a:t>
            </a:r>
          </a:p>
          <a:p>
            <a:r>
              <a:rPr lang="cs-CZ" dirty="0">
                <a:latin typeface="Times New Roman" panose="02020603050405020304" pitchFamily="18" charset="0"/>
                <a:cs typeface="Times New Roman" panose="02020603050405020304" pitchFamily="18" charset="0"/>
              </a:rPr>
              <a:t>Pokyn k diskriminaci</a:t>
            </a:r>
          </a:p>
          <a:p>
            <a:pPr marL="72000" indent="0">
              <a:buNone/>
            </a:pPr>
            <a:r>
              <a:rPr lang="cs-CZ" dirty="0">
                <a:latin typeface="Times New Roman" panose="02020603050405020304" pitchFamily="18" charset="0"/>
                <a:cs typeface="Times New Roman" panose="02020603050405020304" pitchFamily="18" charset="0"/>
              </a:rPr>
              <a:t>Za nepřímou diskriminaci se považuje rovněž odmítnutí nebo opomenutí přímou tzv. </a:t>
            </a:r>
            <a:r>
              <a:rPr lang="cs-CZ" b="1" dirty="0">
                <a:latin typeface="Times New Roman" panose="02020603050405020304" pitchFamily="18" charset="0"/>
                <a:cs typeface="Times New Roman" panose="02020603050405020304" pitchFamily="18" charset="0"/>
              </a:rPr>
              <a:t>přiměřené opatření </a:t>
            </a:r>
            <a:r>
              <a:rPr lang="cs-CZ" dirty="0">
                <a:latin typeface="Times New Roman" panose="02020603050405020304" pitchFamily="18" charset="0"/>
                <a:cs typeface="Times New Roman" panose="02020603050405020304" pitchFamily="18" charset="0"/>
              </a:rPr>
              <a:t>pro osoby se zdravotním postižením</a:t>
            </a:r>
          </a:p>
        </p:txBody>
      </p:sp>
    </p:spTree>
    <p:extLst>
      <p:ext uri="{BB962C8B-B14F-4D97-AF65-F5344CB8AC3E}">
        <p14:creationId xmlns:p14="http://schemas.microsoft.com/office/powerpoint/2010/main" val="4201720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E8D0DB2-AF92-4050-9DC0-86AC1F708B3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22EAEEE9-9F21-416B-A25C-955DDEA34037}"/>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DA0B534E-693B-40E7-9995-A4148A37C771}"/>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Přiměřené opatření - příklad</a:t>
            </a:r>
          </a:p>
        </p:txBody>
      </p:sp>
      <p:sp>
        <p:nvSpPr>
          <p:cNvPr id="5" name="Zástupný symbol pro obsah 4">
            <a:extLst>
              <a:ext uri="{FF2B5EF4-FFF2-40B4-BE49-F238E27FC236}">
                <a16:creationId xmlns:a16="http://schemas.microsoft.com/office/drawing/2014/main" id="{FB8764EC-5749-47E1-A11F-99BD6720C502}"/>
              </a:ext>
            </a:extLst>
          </p:cNvPr>
          <p:cNvSpPr>
            <a:spLocks noGrp="1"/>
          </p:cNvSpPr>
          <p:nvPr>
            <p:ph idx="1"/>
          </p:nvPr>
        </p:nvSpPr>
        <p:spPr/>
        <p:txBody>
          <a:bodyPr/>
          <a:lstStyle/>
          <a:p>
            <a:pPr marL="72000" indent="0">
              <a:buNone/>
            </a:pPr>
            <a:r>
              <a:rPr lang="cs-CZ" dirty="0">
                <a:latin typeface="Times New Roman" panose="02020603050405020304" pitchFamily="18" charset="0"/>
                <a:cs typeface="Times New Roman" panose="02020603050405020304" pitchFamily="18" charset="0"/>
              </a:rPr>
              <a:t>Paní Adéla Černá vykonává práci jako mzdová účetní v rozsahu stanovené týdenní pracovní doby (plný pracovní úvazek). V důsledku onkologického onemocnění byla uznána invalidní v I. stupni. Vzhledem ke zdravotním obtížím, které u ní přetrvávají po skončení léčby (zvýšená únava) a častým kontrolám u lékaře, by měla zájem přejít na částečný úvazek (30 hodin týdně).</a:t>
            </a:r>
          </a:p>
          <a:p>
            <a:pPr marL="72000" indent="0">
              <a:buNone/>
            </a:pPr>
            <a:r>
              <a:rPr lang="cs-CZ" dirty="0">
                <a:latin typeface="Times New Roman" panose="02020603050405020304" pitchFamily="18" charset="0"/>
                <a:cs typeface="Times New Roman" panose="02020603050405020304" pitchFamily="18" charset="0"/>
              </a:rPr>
              <a:t>Má zaměstnavatel povinnost jí přechod na částečný úvazek umožnit?</a:t>
            </a:r>
          </a:p>
        </p:txBody>
      </p:sp>
    </p:spTree>
    <p:extLst>
      <p:ext uri="{BB962C8B-B14F-4D97-AF65-F5344CB8AC3E}">
        <p14:creationId xmlns:p14="http://schemas.microsoft.com/office/powerpoint/2010/main" val="1761418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9ADDED9-B5EA-4EFB-B392-BCE017690CB6}"/>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4A683838-9696-465B-AF11-F04C70BED8B2}"/>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02DBC2DD-BDFD-4D08-B2BB-6FFC4243AAA9}"/>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Přiměřené opatření pro osoby se zdravotním postižením</a:t>
            </a:r>
          </a:p>
        </p:txBody>
      </p:sp>
      <p:sp>
        <p:nvSpPr>
          <p:cNvPr id="5" name="Zástupný symbol pro obsah 4">
            <a:extLst>
              <a:ext uri="{FF2B5EF4-FFF2-40B4-BE49-F238E27FC236}">
                <a16:creationId xmlns:a16="http://schemas.microsoft.com/office/drawing/2014/main" id="{F7497FB7-543D-48A1-B537-D5B5A26F3317}"/>
              </a:ext>
            </a:extLst>
          </p:cNvPr>
          <p:cNvSpPr>
            <a:spLocks noGrp="1"/>
          </p:cNvSpPr>
          <p:nvPr>
            <p:ph idx="1"/>
          </p:nvPr>
        </p:nvSpPr>
        <p:spPr/>
        <p:txBody>
          <a:bodyPr/>
          <a:lstStyle/>
          <a:p>
            <a:pPr marL="72000" indent="0">
              <a:buNone/>
            </a:pPr>
            <a:r>
              <a:rPr lang="cs-CZ" dirty="0">
                <a:latin typeface="Times New Roman" panose="02020603050405020304" pitchFamily="18" charset="0"/>
                <a:cs typeface="Times New Roman" panose="02020603050405020304" pitchFamily="18" charset="0"/>
              </a:rPr>
              <a:t>Účel – zajistit, aby měla osoba se zdravotním postižením přístup k určitému zaměstnání, k výkonu pracovní činnosti nebo funkčnímu nebo jinému postupu v zaměstnání, aby mohla využít pracovního poradenství, nebo se zúčastnit jiného odborného vzdělávání, nebo aby mohla využít služeb určených veřejnosti, ledaže by takové opatření představovalo nepřiměřené zatížení</a:t>
            </a:r>
          </a:p>
          <a:p>
            <a:pPr marL="72000" indent="0">
              <a:buNone/>
            </a:pPr>
            <a:r>
              <a:rPr lang="cs-CZ" dirty="0">
                <a:latin typeface="Times New Roman" panose="02020603050405020304" pitchFamily="18" charset="0"/>
                <a:cs typeface="Times New Roman" panose="02020603050405020304" pitchFamily="18" charset="0"/>
              </a:rPr>
              <a:t>Za nepřiměřené zatížení se nepovažuje opatření, které je fyzická nebo právnická osoba povinna uskutečnit podle zvláštního právního předpisu. – například podle zákona o zaměstnanosti</a:t>
            </a:r>
          </a:p>
        </p:txBody>
      </p:sp>
    </p:spTree>
    <p:extLst>
      <p:ext uri="{BB962C8B-B14F-4D97-AF65-F5344CB8AC3E}">
        <p14:creationId xmlns:p14="http://schemas.microsoft.com/office/powerpoint/2010/main" val="3443366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A83255B-88B1-48EC-B345-86C319C8F4C6}"/>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14D8A513-FDA6-4B65-B018-E162F005CAF0}"/>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E450702B-D811-4B63-BAF3-721466340AB7}"/>
              </a:ext>
            </a:extLst>
          </p:cNvPr>
          <p:cNvSpPr>
            <a:spLocks noGrp="1"/>
          </p:cNvSpPr>
          <p:nvPr>
            <p:ph type="title"/>
          </p:nvPr>
        </p:nvSpPr>
        <p:spPr/>
        <p:txBody>
          <a:bodyPr/>
          <a:lstStyle/>
          <a:p>
            <a:pPr algn="ctr"/>
            <a:r>
              <a:rPr lang="cs-CZ" dirty="0"/>
              <a:t>Pr</a:t>
            </a:r>
            <a:r>
              <a:rPr lang="cs-CZ" dirty="0">
                <a:latin typeface="Times New Roman" panose="02020603050405020304" pitchFamily="18" charset="0"/>
                <a:cs typeface="Times New Roman" panose="02020603050405020304" pitchFamily="18" charset="0"/>
              </a:rPr>
              <a:t>ávní prostředky ochrany před diskriminací</a:t>
            </a:r>
          </a:p>
        </p:txBody>
      </p:sp>
      <p:sp>
        <p:nvSpPr>
          <p:cNvPr id="5" name="Zástupný symbol pro obsah 4">
            <a:extLst>
              <a:ext uri="{FF2B5EF4-FFF2-40B4-BE49-F238E27FC236}">
                <a16:creationId xmlns:a16="http://schemas.microsoft.com/office/drawing/2014/main" id="{F6CA0E3C-B194-4034-8DED-D43135AF1F57}"/>
              </a:ext>
            </a:extLst>
          </p:cNvPr>
          <p:cNvSpPr>
            <a:spLocks noGrp="1"/>
          </p:cNvSpPr>
          <p:nvPr>
            <p:ph idx="1"/>
          </p:nvPr>
        </p:nvSpPr>
        <p:spPr/>
        <p:txBody>
          <a:bodyPr/>
          <a:lstStyle/>
          <a:p>
            <a:pPr marL="72000" indent="0">
              <a:lnSpc>
                <a:spcPct val="100000"/>
              </a:lnSpc>
              <a:buNone/>
            </a:pPr>
            <a:r>
              <a:rPr lang="cs-CZ" sz="2400" b="1" dirty="0">
                <a:latin typeface="Times New Roman" panose="02020603050405020304" pitchFamily="18" charset="0"/>
                <a:cs typeface="Times New Roman" panose="02020603050405020304" pitchFamily="18" charset="0"/>
              </a:rPr>
              <a:t>Veřejnoprávní</a:t>
            </a:r>
            <a:r>
              <a:rPr lang="cs-CZ" sz="2400" dirty="0">
                <a:latin typeface="Times New Roman" panose="02020603050405020304" pitchFamily="18" charset="0"/>
                <a:cs typeface="Times New Roman" panose="02020603050405020304" pitchFamily="18" charset="0"/>
              </a:rPr>
              <a:t> – zákon o inspekci práce – zaměstnavatel (fyzická i právnická osoba) – přestupek nebo správní delikt za porušení povinnosti na úseku zajištění práva na rovné zacházení – možnost uložení pokuty</a:t>
            </a:r>
          </a:p>
          <a:p>
            <a:pPr marL="72000" indent="0">
              <a:lnSpc>
                <a:spcPct val="100000"/>
              </a:lnSpc>
              <a:buNone/>
            </a:pPr>
            <a:r>
              <a:rPr lang="cs-CZ" sz="2400" b="1" dirty="0">
                <a:latin typeface="Times New Roman" panose="02020603050405020304" pitchFamily="18" charset="0"/>
                <a:cs typeface="Times New Roman" panose="02020603050405020304" pitchFamily="18" charset="0"/>
              </a:rPr>
              <a:t>Soukromoprávní</a:t>
            </a:r>
            <a:r>
              <a:rPr lang="cs-CZ" sz="2400" dirty="0">
                <a:latin typeface="Times New Roman" panose="02020603050405020304" pitchFamily="18" charset="0"/>
                <a:cs typeface="Times New Roman" panose="02020603050405020304" pitchFamily="18" charset="0"/>
              </a:rPr>
              <a:t> – možnost oběti diskriminace obrátit se na soud a požadovat:</a:t>
            </a:r>
          </a:p>
          <a:p>
            <a:pPr marL="586350" indent="-514350">
              <a:lnSpc>
                <a:spcPct val="100000"/>
              </a:lnSpc>
              <a:buAutoNum type="arabicPeriod"/>
            </a:pPr>
            <a:r>
              <a:rPr lang="cs-CZ" sz="2400" dirty="0">
                <a:latin typeface="Times New Roman" panose="02020603050405020304" pitchFamily="18" charset="0"/>
                <a:cs typeface="Times New Roman" panose="02020603050405020304" pitchFamily="18" charset="0"/>
              </a:rPr>
              <a:t>Upuštění od diskriminačního jednání</a:t>
            </a:r>
          </a:p>
          <a:p>
            <a:pPr marL="586350" indent="-514350">
              <a:lnSpc>
                <a:spcPct val="100000"/>
              </a:lnSpc>
              <a:buAutoNum type="arabicPeriod"/>
            </a:pPr>
            <a:r>
              <a:rPr lang="cs-CZ" sz="2400" dirty="0">
                <a:latin typeface="Times New Roman" panose="02020603050405020304" pitchFamily="18" charset="0"/>
                <a:cs typeface="Times New Roman" panose="02020603050405020304" pitchFamily="18" charset="0"/>
              </a:rPr>
              <a:t>Odstranění následků takového jednání</a:t>
            </a:r>
          </a:p>
          <a:p>
            <a:pPr marL="586350" indent="-514350">
              <a:lnSpc>
                <a:spcPct val="100000"/>
              </a:lnSpc>
              <a:buAutoNum type="arabicPeriod"/>
            </a:pPr>
            <a:r>
              <a:rPr lang="cs-CZ" sz="2400" dirty="0">
                <a:latin typeface="Times New Roman" panose="02020603050405020304" pitchFamily="18" charset="0"/>
                <a:cs typeface="Times New Roman" panose="02020603050405020304" pitchFamily="18" charset="0"/>
              </a:rPr>
              <a:t>Přeměřeného zadostiučinění</a:t>
            </a:r>
          </a:p>
          <a:p>
            <a:pPr marL="586350" indent="-514350">
              <a:lnSpc>
                <a:spcPct val="100000"/>
              </a:lnSpc>
              <a:buAutoNum type="arabicPeriod"/>
            </a:pPr>
            <a:r>
              <a:rPr lang="cs-CZ" sz="2400" dirty="0">
                <a:latin typeface="Times New Roman" panose="02020603050405020304" pitchFamily="18" charset="0"/>
                <a:cs typeface="Times New Roman" panose="02020603050405020304" pitchFamily="18" charset="0"/>
              </a:rPr>
              <a:t>Náhrady nemajetkové újmy v </a:t>
            </a:r>
            <a:r>
              <a:rPr lang="cs-CZ" sz="2400" dirty="0" err="1">
                <a:latin typeface="Times New Roman" panose="02020603050405020304" pitchFamily="18" charset="0"/>
                <a:cs typeface="Times New Roman" panose="02020603050405020304" pitchFamily="18" charset="0"/>
              </a:rPr>
              <a:t>penětźích</a:t>
            </a:r>
            <a:r>
              <a:rPr lang="cs-CZ" sz="2400" dirty="0">
                <a:latin typeface="Times New Roman" panose="02020603050405020304" pitchFamily="18" charset="0"/>
                <a:cs typeface="Times New Roman" panose="02020603050405020304" pitchFamily="18" charset="0"/>
              </a:rPr>
              <a:t> byla-li </a:t>
            </a:r>
            <a:r>
              <a:rPr lang="cs-CZ" sz="2400" dirty="0" err="1">
                <a:latin typeface="Times New Roman" panose="02020603050405020304" pitchFamily="18" charset="0"/>
                <a:cs typeface="Times New Roman" panose="02020603050405020304" pitchFamily="18" charset="0"/>
              </a:rPr>
              <a:t>snižena</a:t>
            </a:r>
            <a:r>
              <a:rPr lang="cs-CZ" sz="2400" dirty="0">
                <a:latin typeface="Times New Roman" panose="02020603050405020304" pitchFamily="18" charset="0"/>
                <a:cs typeface="Times New Roman" panose="02020603050405020304" pitchFamily="18" charset="0"/>
              </a:rPr>
              <a:t> důstojnost osoby nebo vážnost ve společnosti</a:t>
            </a:r>
          </a:p>
        </p:txBody>
      </p:sp>
    </p:spTree>
    <p:extLst>
      <p:ext uri="{BB962C8B-B14F-4D97-AF65-F5344CB8AC3E}">
        <p14:creationId xmlns:p14="http://schemas.microsoft.com/office/powerpoint/2010/main" val="753909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2604F2E-C4AA-40E7-8ADF-7AB17B79EBF9}"/>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7A499AF4-8A16-43DE-B60D-1CCD1650A8CE}"/>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DB84F17A-6274-44E7-8AF0-3D693893CD0A}"/>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Program konzultace</a:t>
            </a:r>
          </a:p>
        </p:txBody>
      </p:sp>
      <p:sp>
        <p:nvSpPr>
          <p:cNvPr id="5" name="Zástupný symbol pro obsah 4">
            <a:extLst>
              <a:ext uri="{FF2B5EF4-FFF2-40B4-BE49-F238E27FC236}">
                <a16:creationId xmlns:a16="http://schemas.microsoft.com/office/drawing/2014/main" id="{B93C24A6-39CF-47FB-999A-FBD671A1DCF7}"/>
              </a:ext>
            </a:extLst>
          </p:cNvPr>
          <p:cNvSpPr>
            <a:spLocks noGrp="1"/>
          </p:cNvSpPr>
          <p:nvPr>
            <p:ph idx="1"/>
          </p:nvPr>
        </p:nvSpPr>
        <p:spPr/>
        <p:txBody>
          <a:bodyPr/>
          <a:lstStyle/>
          <a:p>
            <a:pPr marL="586350" indent="-514350">
              <a:lnSpc>
                <a:spcPct val="100000"/>
              </a:lnSpc>
              <a:buAutoNum type="arabicPeriod"/>
            </a:pPr>
            <a:r>
              <a:rPr lang="cs-CZ" sz="3200" dirty="0">
                <a:latin typeface="Times New Roman" panose="02020603050405020304" pitchFamily="18" charset="0"/>
                <a:cs typeface="Times New Roman" panose="02020603050405020304" pitchFamily="18" charset="0"/>
              </a:rPr>
              <a:t>Vymezení pojmu osoba se zdravotním postižením pro účely pracovněprávních předpisů</a:t>
            </a:r>
          </a:p>
          <a:p>
            <a:pPr marL="586350" indent="-514350">
              <a:lnSpc>
                <a:spcPct val="100000"/>
              </a:lnSpc>
              <a:buAutoNum type="arabicPeriod"/>
            </a:pPr>
            <a:r>
              <a:rPr lang="cs-CZ" sz="3200" dirty="0">
                <a:latin typeface="Times New Roman" panose="02020603050405020304" pitchFamily="18" charset="0"/>
                <a:cs typeface="Times New Roman" panose="02020603050405020304" pitchFamily="18" charset="0"/>
              </a:rPr>
              <a:t>Právní úprava zaměstnávání osob se zdravotním postižením</a:t>
            </a:r>
          </a:p>
          <a:p>
            <a:pPr marL="586350" indent="-514350">
              <a:lnSpc>
                <a:spcPct val="100000"/>
              </a:lnSpc>
              <a:buAutoNum type="arabicPeriod"/>
            </a:pPr>
            <a:r>
              <a:rPr lang="cs-CZ" sz="3200" dirty="0">
                <a:latin typeface="Times New Roman" panose="02020603050405020304" pitchFamily="18" charset="0"/>
                <a:cs typeface="Times New Roman" panose="02020603050405020304" pitchFamily="18" charset="0"/>
              </a:rPr>
              <a:t>Nástroje podpory zaměstnávání osob se zdravotním postižením</a:t>
            </a:r>
          </a:p>
          <a:p>
            <a:pPr marL="586350" indent="-514350">
              <a:lnSpc>
                <a:spcPct val="100000"/>
              </a:lnSpc>
              <a:buAutoNum type="arabicPeriod"/>
            </a:pPr>
            <a:r>
              <a:rPr lang="cs-CZ" sz="3200" dirty="0">
                <a:latin typeface="Times New Roman" panose="02020603050405020304" pitchFamily="18" charset="0"/>
                <a:cs typeface="Times New Roman" panose="02020603050405020304" pitchFamily="18" charset="0"/>
              </a:rPr>
              <a:t>Zajištění práva na rovné zacházení s osobami se zdravotním postižením</a:t>
            </a:r>
          </a:p>
        </p:txBody>
      </p:sp>
    </p:spTree>
    <p:extLst>
      <p:ext uri="{BB962C8B-B14F-4D97-AF65-F5344CB8AC3E}">
        <p14:creationId xmlns:p14="http://schemas.microsoft.com/office/powerpoint/2010/main" val="1653374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1ED0BAB-89E0-458C-A326-94F88F19631F}"/>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7C4E1307-D590-4FEE-9D70-4DD35F4C5CA0}"/>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FA269AEF-1307-43E3-A0F0-614CFDC485D4}"/>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Charakteristika osob se zdravotním postižením</a:t>
            </a:r>
          </a:p>
        </p:txBody>
      </p:sp>
      <p:sp>
        <p:nvSpPr>
          <p:cNvPr id="5" name="Zástupný symbol pro obsah 4">
            <a:extLst>
              <a:ext uri="{FF2B5EF4-FFF2-40B4-BE49-F238E27FC236}">
                <a16:creationId xmlns:a16="http://schemas.microsoft.com/office/drawing/2014/main" id="{564D854C-FB55-41E0-91D1-E72046303F3F}"/>
              </a:ext>
            </a:extLst>
          </p:cNvPr>
          <p:cNvSpPr>
            <a:spLocks noGrp="1"/>
          </p:cNvSpPr>
          <p:nvPr>
            <p:ph idx="1"/>
          </p:nvPr>
        </p:nvSpPr>
        <p:spPr/>
        <p:txBody>
          <a:bodyPr/>
          <a:lstStyle/>
          <a:p>
            <a:pPr>
              <a:lnSpc>
                <a:spcPct val="100000"/>
              </a:lnSpc>
            </a:pPr>
            <a:r>
              <a:rPr lang="cs-CZ" sz="2400" dirty="0">
                <a:latin typeface="Times New Roman" panose="02020603050405020304" pitchFamily="18" charset="0"/>
                <a:cs typeface="Times New Roman" panose="02020603050405020304" pitchFamily="18" charset="0"/>
              </a:rPr>
              <a:t>Osobám se zdravotním postižením je na trhu práce poskytována zvýšená ochrana – mohou čelit obtížím při hledání zaměstnání v při výkonu práce</a:t>
            </a:r>
          </a:p>
          <a:p>
            <a:pPr>
              <a:lnSpc>
                <a:spcPct val="100000"/>
              </a:lnSpc>
            </a:pPr>
            <a:r>
              <a:rPr lang="cs-CZ" sz="2400" dirty="0">
                <a:latin typeface="Times New Roman" panose="02020603050405020304" pitchFamily="18" charset="0"/>
                <a:cs typeface="Times New Roman" panose="02020603050405020304" pitchFamily="18" charset="0"/>
              </a:rPr>
              <a:t>Přibližně 10 % populace v produktivním věku tvoří osoby se zdravotním postižením</a:t>
            </a:r>
          </a:p>
          <a:p>
            <a:pPr>
              <a:lnSpc>
                <a:spcPct val="100000"/>
              </a:lnSpc>
            </a:pPr>
            <a:r>
              <a:rPr lang="cs-CZ" sz="2400" dirty="0">
                <a:latin typeface="Times New Roman" panose="02020603050405020304" pitchFamily="18" charset="0"/>
                <a:cs typeface="Times New Roman" panose="02020603050405020304" pitchFamily="18" charset="0"/>
              </a:rPr>
              <a:t>Jedná se o jedince trpící tělesným, smyslovým nebo mentálním postižením a jedince trpící psychickou poruchou</a:t>
            </a:r>
          </a:p>
          <a:p>
            <a:pPr>
              <a:lnSpc>
                <a:spcPct val="100000"/>
              </a:lnSpc>
            </a:pPr>
            <a:r>
              <a:rPr lang="cs-CZ" sz="2400" dirty="0">
                <a:latin typeface="Times New Roman" panose="02020603050405020304" pitchFamily="18" charset="0"/>
                <a:cs typeface="Times New Roman" panose="02020603050405020304" pitchFamily="18" charset="0"/>
              </a:rPr>
              <a:t>Fyzický model zdravotního postižení – důraz na poruchu zdravotního stavu ve srovnání s jinými osobami srovnatelného věku</a:t>
            </a:r>
          </a:p>
          <a:p>
            <a:pPr>
              <a:lnSpc>
                <a:spcPct val="100000"/>
              </a:lnSpc>
            </a:pPr>
            <a:r>
              <a:rPr lang="cs-CZ" sz="2400" dirty="0">
                <a:latin typeface="Times New Roman" panose="02020603050405020304" pitchFamily="18" charset="0"/>
                <a:cs typeface="Times New Roman" panose="02020603050405020304" pitchFamily="18" charset="0"/>
              </a:rPr>
              <a:t>Sociální model zdravotního postižení – bere v potaz důsledky zdravotního postižení v životě jednotlivce – dopad poruchy zdravotního stavu do profesního života </a:t>
            </a:r>
          </a:p>
        </p:txBody>
      </p:sp>
    </p:spTree>
    <p:extLst>
      <p:ext uri="{BB962C8B-B14F-4D97-AF65-F5344CB8AC3E}">
        <p14:creationId xmlns:p14="http://schemas.microsoft.com/office/powerpoint/2010/main" val="2478161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AF648C5-3CC4-4F76-A965-A49A1441E503}"/>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D47F45FA-69FA-437F-BEB2-2E71BE62BC88}"/>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D93EBBBE-55F6-4BB7-A43F-811DB547CC6C}"/>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Právní úprava zaměstnávání osob se zdravotním postižením</a:t>
            </a:r>
          </a:p>
        </p:txBody>
      </p:sp>
      <p:sp>
        <p:nvSpPr>
          <p:cNvPr id="5" name="Zástupný symbol pro obsah 4">
            <a:extLst>
              <a:ext uri="{FF2B5EF4-FFF2-40B4-BE49-F238E27FC236}">
                <a16:creationId xmlns:a16="http://schemas.microsoft.com/office/drawing/2014/main" id="{3D1B1080-CA37-4674-9B56-4DE2DF2A7756}"/>
              </a:ext>
            </a:extLst>
          </p:cNvPr>
          <p:cNvSpPr>
            <a:spLocks noGrp="1"/>
          </p:cNvSpPr>
          <p:nvPr>
            <p:ph idx="1"/>
          </p:nvPr>
        </p:nvSpPr>
        <p:spPr>
          <a:xfrm>
            <a:off x="720000" y="1904438"/>
            <a:ext cx="10753200" cy="4139998"/>
          </a:xfrm>
        </p:spPr>
        <p:txBody>
          <a:bodyPr/>
          <a:lstStyle/>
          <a:p>
            <a:pPr>
              <a:lnSpc>
                <a:spcPct val="100000"/>
              </a:lnSpc>
            </a:pPr>
            <a:r>
              <a:rPr lang="cs-CZ" sz="2400" dirty="0">
                <a:latin typeface="Times New Roman" panose="02020603050405020304" pitchFamily="18" charset="0"/>
                <a:cs typeface="Times New Roman" panose="02020603050405020304" pitchFamily="18" charset="0"/>
              </a:rPr>
              <a:t>Úmluva OSN o právech osob se zdravotním postižením,</a:t>
            </a:r>
          </a:p>
          <a:p>
            <a:pPr>
              <a:lnSpc>
                <a:spcPct val="100000"/>
              </a:lnSpc>
            </a:pPr>
            <a:r>
              <a:rPr lang="cs-CZ" sz="2400" dirty="0">
                <a:latin typeface="Times New Roman" panose="02020603050405020304" pitchFamily="18" charset="0"/>
                <a:cs typeface="Times New Roman" panose="02020603050405020304" pitchFamily="18" charset="0"/>
              </a:rPr>
              <a:t>Úmluva MOP o pracovní rehabilitaci a zaměstnávání invalidů,</a:t>
            </a:r>
          </a:p>
          <a:p>
            <a:pPr>
              <a:lnSpc>
                <a:spcPct val="100000"/>
              </a:lnSpc>
            </a:pPr>
            <a:r>
              <a:rPr lang="cs-CZ" sz="2400" dirty="0">
                <a:latin typeface="Times New Roman" panose="02020603050405020304" pitchFamily="18" charset="0"/>
                <a:cs typeface="Times New Roman" panose="02020603050405020304" pitchFamily="18" charset="0"/>
              </a:rPr>
              <a:t>Směrnice Rady 2000/78, kterou se stanoví obecný rámec pro rovné zacházení v zaměstnání a povolání,</a:t>
            </a:r>
          </a:p>
          <a:p>
            <a:pPr>
              <a:lnSpc>
                <a:spcPct val="100000"/>
              </a:lnSpc>
            </a:pPr>
            <a:r>
              <a:rPr lang="cs-CZ" sz="2400" dirty="0">
                <a:latin typeface="Times New Roman" panose="02020603050405020304" pitchFamily="18" charset="0"/>
                <a:cs typeface="Times New Roman" panose="02020603050405020304" pitchFamily="18" charset="0"/>
              </a:rPr>
              <a:t>Listina základních práv a svobod – čl. 29 právo na zvláštní pracovní podmínky a na zvýšenou ochranu v pracovních vztazích,</a:t>
            </a:r>
          </a:p>
          <a:p>
            <a:pPr>
              <a:lnSpc>
                <a:spcPct val="100000"/>
              </a:lnSpc>
            </a:pPr>
            <a:r>
              <a:rPr lang="cs-CZ" sz="2400" dirty="0">
                <a:latin typeface="Times New Roman" panose="02020603050405020304" pitchFamily="18" charset="0"/>
                <a:cs typeface="Times New Roman" panose="02020603050405020304" pitchFamily="18" charset="0"/>
              </a:rPr>
              <a:t>Zákon č. 435/2004 Sb., o zaměstnanosti, ve znění pozdějších předpisů,</a:t>
            </a:r>
          </a:p>
          <a:p>
            <a:pPr>
              <a:lnSpc>
                <a:spcPct val="100000"/>
              </a:lnSpc>
            </a:pPr>
            <a:r>
              <a:rPr lang="cs-CZ" sz="2400" dirty="0">
                <a:latin typeface="Times New Roman" panose="02020603050405020304" pitchFamily="18" charset="0"/>
                <a:cs typeface="Times New Roman" panose="02020603050405020304" pitchFamily="18" charset="0"/>
              </a:rPr>
              <a:t>Zákon č. 155/1994 Sb., o důchodovém pojištění, ve znění pozdějších předpisů,</a:t>
            </a:r>
          </a:p>
          <a:p>
            <a:pPr>
              <a:lnSpc>
                <a:spcPct val="100000"/>
              </a:lnSpc>
            </a:pPr>
            <a:r>
              <a:rPr lang="cs-CZ" sz="2400" dirty="0">
                <a:latin typeface="Times New Roman" panose="02020603050405020304" pitchFamily="18" charset="0"/>
                <a:cs typeface="Times New Roman" panose="02020603050405020304" pitchFamily="18" charset="0"/>
              </a:rPr>
              <a:t>Zákon č. 198/2009 Sb., o zajištění práva na rovné zacházení a o právních prostředcích ochrany před diskriminací (antidiskriminační zákon)</a:t>
            </a:r>
          </a:p>
          <a:p>
            <a:endParaRPr lang="cs-CZ" dirty="0"/>
          </a:p>
        </p:txBody>
      </p:sp>
    </p:spTree>
    <p:extLst>
      <p:ext uri="{BB962C8B-B14F-4D97-AF65-F5344CB8AC3E}">
        <p14:creationId xmlns:p14="http://schemas.microsoft.com/office/powerpoint/2010/main" val="343329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288B18C-53FA-4FCB-9282-C502DE98BFD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D4CE863E-76B0-457C-B0F1-7E453DB6DEFA}"/>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1ECA4FC9-91B2-4A36-AE21-8988AA4E7FAF}"/>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Vymezení pojmu osoba se zdravotním postižením pro účely pracovněprávních předpisů - příklad</a:t>
            </a:r>
          </a:p>
        </p:txBody>
      </p:sp>
      <p:sp>
        <p:nvSpPr>
          <p:cNvPr id="5" name="Zástupný symbol pro obsah 4">
            <a:extLst>
              <a:ext uri="{FF2B5EF4-FFF2-40B4-BE49-F238E27FC236}">
                <a16:creationId xmlns:a16="http://schemas.microsoft.com/office/drawing/2014/main" id="{EDFF6422-A946-4552-A223-3591005CAA7E}"/>
              </a:ext>
            </a:extLst>
          </p:cNvPr>
          <p:cNvSpPr>
            <a:spLocks noGrp="1"/>
          </p:cNvSpPr>
          <p:nvPr>
            <p:ph idx="1"/>
          </p:nvPr>
        </p:nvSpPr>
        <p:spPr>
          <a:xfrm>
            <a:off x="1089455" y="2217857"/>
            <a:ext cx="10753200" cy="4139998"/>
          </a:xfrm>
        </p:spPr>
        <p:txBody>
          <a:bodyPr/>
          <a:lstStyle/>
          <a:p>
            <a:pPr marL="72000" indent="0">
              <a:lnSpc>
                <a:spcPct val="100000"/>
              </a:lnSpc>
              <a:buNone/>
            </a:pPr>
            <a:r>
              <a:rPr lang="cs-CZ" sz="2400" dirty="0">
                <a:latin typeface="Times New Roman" panose="02020603050405020304" pitchFamily="18" charset="0"/>
                <a:cs typeface="Times New Roman" panose="02020603050405020304" pitchFamily="18" charset="0"/>
              </a:rPr>
              <a:t>Paní Petra Novotná při registraci do evidence uchazečů o zaměstnání u krajské pobočky Úřadu práce uvedla, že je osobou se zdravotním postižením. Na výzvu, aby toto postavení doložila, předložila průkaz osoby se zdravotním postižením (ZTP – průkaz osoby se zvláště těžkým zdravotním postižením). Pracovnice krajské pobočky Úřadu práce jí sdělila, že tento doklad nepostačuje.</a:t>
            </a:r>
          </a:p>
          <a:p>
            <a:pPr>
              <a:lnSpc>
                <a:spcPct val="100000"/>
              </a:lnSpc>
            </a:pPr>
            <a:r>
              <a:rPr lang="cs-CZ" sz="2400" dirty="0">
                <a:latin typeface="Times New Roman" panose="02020603050405020304" pitchFamily="18" charset="0"/>
                <a:cs typeface="Times New Roman" panose="02020603050405020304" pitchFamily="18" charset="0"/>
              </a:rPr>
              <a:t>Je uvedený postup správný?</a:t>
            </a:r>
          </a:p>
          <a:p>
            <a:pPr>
              <a:lnSpc>
                <a:spcPct val="100000"/>
              </a:lnSpc>
            </a:pPr>
            <a:r>
              <a:rPr lang="cs-CZ" sz="2400" dirty="0">
                <a:latin typeface="Times New Roman" panose="02020603050405020304" pitchFamily="18" charset="0"/>
                <a:cs typeface="Times New Roman" panose="02020603050405020304" pitchFamily="18" charset="0"/>
              </a:rPr>
              <a:t>Kdo je osobou se zdravotním postižením pro účely pracovněprávních předpisů?</a:t>
            </a:r>
          </a:p>
          <a:p>
            <a:pPr>
              <a:lnSpc>
                <a:spcPct val="100000"/>
              </a:lnSpc>
            </a:pPr>
            <a:r>
              <a:rPr lang="cs-CZ" sz="2400" dirty="0">
                <a:latin typeface="Times New Roman" panose="02020603050405020304" pitchFamily="18" charset="0"/>
                <a:cs typeface="Times New Roman" panose="02020603050405020304" pitchFamily="18" charset="0"/>
              </a:rPr>
              <a:t>K čemu slouží průkaz osoby se zdravotním postižením? Jaké výhody z něj vyplývající pro jeho držitele popřípadě pro jiné osoby?</a:t>
            </a:r>
          </a:p>
          <a:p>
            <a:endParaRPr lang="cs-CZ" dirty="0"/>
          </a:p>
        </p:txBody>
      </p:sp>
    </p:spTree>
    <p:extLst>
      <p:ext uri="{BB962C8B-B14F-4D97-AF65-F5344CB8AC3E}">
        <p14:creationId xmlns:p14="http://schemas.microsoft.com/office/powerpoint/2010/main" val="2449677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DF7CD73-1D4F-4D5E-97BA-8B43F5771C7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FFE6B9E8-E5A3-4E08-8A3D-FD49562C235F}"/>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E8855CFF-9229-4792-9100-FC0206E937B9}"/>
              </a:ext>
            </a:extLst>
          </p:cNvPr>
          <p:cNvSpPr>
            <a:spLocks noGrp="1"/>
          </p:cNvSpPr>
          <p:nvPr>
            <p:ph type="title"/>
          </p:nvPr>
        </p:nvSpPr>
        <p:spPr>
          <a:xfrm>
            <a:off x="1477818" y="378000"/>
            <a:ext cx="8979382" cy="451576"/>
          </a:xfrm>
        </p:spPr>
        <p:txBody>
          <a:bodyPr/>
          <a:lstStyle/>
          <a:p>
            <a:pPr algn="ctr"/>
            <a:r>
              <a:rPr lang="cs-CZ" dirty="0">
                <a:latin typeface="Times New Roman" panose="02020603050405020304" pitchFamily="18" charset="0"/>
                <a:cs typeface="Times New Roman" panose="02020603050405020304" pitchFamily="18" charset="0"/>
              </a:rPr>
              <a:t>Vymezení pojmu osoba se zdravotním postižením pro účely pracovněprávních předpisů</a:t>
            </a:r>
          </a:p>
        </p:txBody>
      </p:sp>
      <p:sp>
        <p:nvSpPr>
          <p:cNvPr id="5" name="Zástupný symbol pro obsah 4">
            <a:extLst>
              <a:ext uri="{FF2B5EF4-FFF2-40B4-BE49-F238E27FC236}">
                <a16:creationId xmlns:a16="http://schemas.microsoft.com/office/drawing/2014/main" id="{D920612F-10C2-4673-A60E-ACA9737F57CB}"/>
              </a:ext>
            </a:extLst>
          </p:cNvPr>
          <p:cNvSpPr>
            <a:spLocks noGrp="1"/>
          </p:cNvSpPr>
          <p:nvPr>
            <p:ph idx="1"/>
          </p:nvPr>
        </p:nvSpPr>
        <p:spPr>
          <a:xfrm>
            <a:off x="1477818" y="2214002"/>
            <a:ext cx="10753200" cy="4139998"/>
          </a:xfrm>
        </p:spPr>
        <p:txBody>
          <a:bodyPr/>
          <a:lstStyle/>
          <a:p>
            <a:pPr marL="72000" indent="0">
              <a:buNone/>
            </a:pPr>
            <a:r>
              <a:rPr lang="cs-CZ" dirty="0">
                <a:latin typeface="Times New Roman" panose="02020603050405020304" pitchFamily="18" charset="0"/>
                <a:cs typeface="Times New Roman" panose="02020603050405020304" pitchFamily="18" charset="0"/>
              </a:rPr>
              <a:t>Zákon o zaměstnanosti </a:t>
            </a:r>
            <a:r>
              <a:rPr lang="cs-CZ" dirty="0" err="1">
                <a:latin typeface="Times New Roman" panose="02020603050405020304" pitchFamily="18" charset="0"/>
                <a:cs typeface="Times New Roman" panose="02020603050405020304" pitchFamily="18" charset="0"/>
              </a:rPr>
              <a:t>ust</a:t>
            </a:r>
            <a:r>
              <a:rPr lang="cs-CZ" dirty="0">
                <a:latin typeface="Times New Roman" panose="02020603050405020304" pitchFamily="18" charset="0"/>
                <a:cs typeface="Times New Roman" panose="02020603050405020304" pitchFamily="18" charset="0"/>
              </a:rPr>
              <a:t>. § 67 odst. 2. Jedná se o osoby:</a:t>
            </a:r>
          </a:p>
          <a:p>
            <a:pPr marL="586350" indent="-514350">
              <a:buAutoNum type="arabicPeriod"/>
            </a:pPr>
            <a:r>
              <a:rPr lang="cs-CZ" dirty="0">
                <a:latin typeface="Times New Roman" panose="02020603050405020304" pitchFamily="18" charset="0"/>
                <a:cs typeface="Times New Roman" panose="02020603050405020304" pitchFamily="18" charset="0"/>
              </a:rPr>
              <a:t>Které byly orgánem sociálního zabezpečení uznány invalidními v I. nebo ve II. stupni</a:t>
            </a:r>
          </a:p>
          <a:p>
            <a:pPr marL="586350" indent="-514350">
              <a:buAutoNum type="arabicPeriod"/>
            </a:pPr>
            <a:r>
              <a:rPr lang="cs-CZ" dirty="0">
                <a:latin typeface="Times New Roman" panose="02020603050405020304" pitchFamily="18" charset="0"/>
                <a:cs typeface="Times New Roman" panose="02020603050405020304" pitchFamily="18" charset="0"/>
              </a:rPr>
              <a:t>Které byly orgánem sociálního zabezpečení uznány invalidními ve III. stupni (osoby s těžším zdravotním postižením)</a:t>
            </a:r>
          </a:p>
          <a:p>
            <a:pPr marL="586350" indent="-514350">
              <a:buAutoNum type="arabicPeriod"/>
            </a:pPr>
            <a:r>
              <a:rPr lang="cs-CZ" dirty="0">
                <a:latin typeface="Times New Roman" panose="02020603050405020304" pitchFamily="18" charset="0"/>
                <a:cs typeface="Times New Roman" panose="02020603050405020304" pitchFamily="18" charset="0"/>
              </a:rPr>
              <a:t>Osoby zdravotně znevýhodněné</a:t>
            </a:r>
          </a:p>
          <a:p>
            <a:pPr marL="586350" indent="-514350">
              <a:buAutoNum type="arabicPeriod"/>
            </a:pPr>
            <a:r>
              <a:rPr lang="cs-CZ" dirty="0">
                <a:latin typeface="Times New Roman" panose="02020603050405020304" pitchFamily="18" charset="0"/>
                <a:cs typeface="Times New Roman" panose="02020603050405020304" pitchFamily="18" charset="0"/>
              </a:rPr>
              <a:t>Osoby, které byly posouzeny, že již nejsou invalidní, po dobu 12 měsíců od tohoto posouzení</a:t>
            </a:r>
          </a:p>
        </p:txBody>
      </p:sp>
    </p:spTree>
    <p:extLst>
      <p:ext uri="{BB962C8B-B14F-4D97-AF65-F5344CB8AC3E}">
        <p14:creationId xmlns:p14="http://schemas.microsoft.com/office/powerpoint/2010/main" val="237720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C804761-C7C6-4870-B036-AB44EEA7D0BF}"/>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23B97C33-8111-4778-88E3-3CC30F1D6CFD}"/>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405A01D1-1792-4670-A69D-E74F0902A101}"/>
              </a:ext>
            </a:extLst>
          </p:cNvPr>
          <p:cNvSpPr>
            <a:spLocks noGrp="1"/>
          </p:cNvSpPr>
          <p:nvPr>
            <p:ph type="title"/>
          </p:nvPr>
        </p:nvSpPr>
        <p:spPr>
          <a:xfrm>
            <a:off x="821600" y="808165"/>
            <a:ext cx="10753200" cy="451576"/>
          </a:xfrm>
        </p:spPr>
        <p:txBody>
          <a:bodyPr/>
          <a:lstStyle/>
          <a:p>
            <a:pPr algn="ctr"/>
            <a:r>
              <a:rPr lang="cs-CZ" dirty="0">
                <a:latin typeface="Times New Roman" panose="02020603050405020304" pitchFamily="18" charset="0"/>
                <a:cs typeface="Times New Roman" panose="02020603050405020304" pitchFamily="18" charset="0"/>
              </a:rPr>
              <a:t>Osoby invalidní</a:t>
            </a:r>
          </a:p>
        </p:txBody>
      </p:sp>
      <p:sp>
        <p:nvSpPr>
          <p:cNvPr id="5" name="Zástupný symbol pro obsah 4">
            <a:extLst>
              <a:ext uri="{FF2B5EF4-FFF2-40B4-BE49-F238E27FC236}">
                <a16:creationId xmlns:a16="http://schemas.microsoft.com/office/drawing/2014/main" id="{FDD94570-4AFE-4A7F-8907-279677C4FF26}"/>
              </a:ext>
            </a:extLst>
          </p:cNvPr>
          <p:cNvSpPr>
            <a:spLocks noGrp="1"/>
          </p:cNvSpPr>
          <p:nvPr>
            <p:ph idx="1"/>
          </p:nvPr>
        </p:nvSpPr>
        <p:spPr/>
        <p:txBody>
          <a:bodyPr/>
          <a:lstStyle/>
          <a:p>
            <a:pPr marL="72000" indent="0">
              <a:buNone/>
            </a:pPr>
            <a:r>
              <a:rPr lang="cs-CZ" dirty="0">
                <a:latin typeface="Times New Roman" panose="02020603050405020304" pitchFamily="18" charset="0"/>
                <a:cs typeface="Times New Roman" panose="02020603050405020304" pitchFamily="18" charset="0"/>
              </a:rPr>
              <a:t>Úprava invalidity v </a:t>
            </a:r>
            <a:r>
              <a:rPr lang="cs-CZ" dirty="0" err="1">
                <a:latin typeface="Times New Roman" panose="02020603050405020304" pitchFamily="18" charset="0"/>
                <a:cs typeface="Times New Roman" panose="02020603050405020304" pitchFamily="18" charset="0"/>
              </a:rPr>
              <a:t>ust</a:t>
            </a:r>
            <a:r>
              <a:rPr lang="cs-CZ" dirty="0">
                <a:latin typeface="Times New Roman" panose="02020603050405020304" pitchFamily="18" charset="0"/>
                <a:cs typeface="Times New Roman" panose="02020603050405020304" pitchFamily="18" charset="0"/>
              </a:rPr>
              <a:t> § 39 a </a:t>
            </a:r>
            <a:r>
              <a:rPr lang="cs-CZ" dirty="0" err="1">
                <a:latin typeface="Times New Roman" panose="02020603050405020304" pitchFamily="18" charset="0"/>
                <a:cs typeface="Times New Roman" panose="02020603050405020304" pitchFamily="18" charset="0"/>
              </a:rPr>
              <a:t>násl</a:t>
            </a:r>
            <a:r>
              <a:rPr lang="cs-CZ" dirty="0">
                <a:latin typeface="Times New Roman" panose="02020603050405020304" pitchFamily="18" charset="0"/>
                <a:cs typeface="Times New Roman" panose="02020603050405020304" pitchFamily="18" charset="0"/>
              </a:rPr>
              <a:t> zákona o důchodovém pojištění.</a:t>
            </a:r>
          </a:p>
          <a:p>
            <a:pPr marL="72000" indent="0">
              <a:buNone/>
            </a:pPr>
            <a:r>
              <a:rPr lang="cs-CZ" dirty="0">
                <a:latin typeface="Times New Roman" panose="02020603050405020304" pitchFamily="18" charset="0"/>
                <a:cs typeface="Times New Roman" panose="02020603050405020304" pitchFamily="18" charset="0"/>
              </a:rPr>
              <a:t>Pojištěnec je invalidní jestliže z důvodu dlouhodobě nepříznivého zdravotního stavu poklesla pracovní schopnost nejméně o 35 %</a:t>
            </a:r>
          </a:p>
          <a:p>
            <a:pPr marL="72000" indent="0">
              <a:buNone/>
            </a:pPr>
            <a:r>
              <a:rPr lang="cs-CZ" dirty="0">
                <a:latin typeface="Times New Roman" panose="02020603050405020304" pitchFamily="18" charset="0"/>
                <a:cs typeface="Times New Roman" panose="02020603050405020304" pitchFamily="18" charset="0"/>
              </a:rPr>
              <a:t>Pojmové znaky invalidity:</a:t>
            </a:r>
          </a:p>
          <a:p>
            <a:pPr marL="586350" indent="-514350">
              <a:buAutoNum type="arabicPeriod"/>
            </a:pPr>
            <a:r>
              <a:rPr lang="cs-CZ" dirty="0">
                <a:latin typeface="Times New Roman" panose="02020603050405020304" pitchFamily="18" charset="0"/>
                <a:cs typeface="Times New Roman" panose="02020603050405020304" pitchFamily="18" charset="0"/>
              </a:rPr>
              <a:t>Dlouhodobě nepříznivý zdravotní stav,</a:t>
            </a:r>
          </a:p>
          <a:p>
            <a:pPr marL="586350" indent="-514350">
              <a:buAutoNum type="arabicPeriod"/>
            </a:pPr>
            <a:r>
              <a:rPr lang="cs-CZ" dirty="0">
                <a:latin typeface="Times New Roman" panose="02020603050405020304" pitchFamily="18" charset="0"/>
                <a:cs typeface="Times New Roman" panose="02020603050405020304" pitchFamily="18" charset="0"/>
              </a:rPr>
              <a:t>Pokles pracovní schopnosti,</a:t>
            </a:r>
          </a:p>
          <a:p>
            <a:pPr marL="586350" indent="-514350">
              <a:buAutoNum type="arabicPeriod"/>
            </a:pPr>
            <a:r>
              <a:rPr lang="cs-CZ" dirty="0">
                <a:latin typeface="Times New Roman" panose="02020603050405020304" pitchFamily="18" charset="0"/>
                <a:cs typeface="Times New Roman" panose="02020603050405020304" pitchFamily="18" charset="0"/>
              </a:rPr>
              <a:t>Příčinná souvislost mezi dlouhodobě nepříznivým zdravotním stavem a poklesem pracovní schopnosti</a:t>
            </a:r>
          </a:p>
          <a:p>
            <a:pPr marL="72000" indent="0">
              <a:buNone/>
            </a:pPr>
            <a:endParaRPr lang="cs-CZ" dirty="0"/>
          </a:p>
        </p:txBody>
      </p:sp>
    </p:spTree>
    <p:extLst>
      <p:ext uri="{BB962C8B-B14F-4D97-AF65-F5344CB8AC3E}">
        <p14:creationId xmlns:p14="http://schemas.microsoft.com/office/powerpoint/2010/main" val="2906101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89A536A-B4B0-40D2-B9B9-E3938D83BCEF}"/>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A568563E-3D8D-4DBB-92CB-8E28FFF743F9}"/>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7630E514-8B47-4B3A-AAA5-5EA2196F8E4A}"/>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Osoby zdravotně znevýhodněné</a:t>
            </a:r>
          </a:p>
        </p:txBody>
      </p:sp>
      <p:sp>
        <p:nvSpPr>
          <p:cNvPr id="5" name="Zástupný symbol pro obsah 4">
            <a:extLst>
              <a:ext uri="{FF2B5EF4-FFF2-40B4-BE49-F238E27FC236}">
                <a16:creationId xmlns:a16="http://schemas.microsoft.com/office/drawing/2014/main" id="{D0E85194-C4B4-4B9C-BC0E-952DD49CAF43}"/>
              </a:ext>
            </a:extLst>
          </p:cNvPr>
          <p:cNvSpPr>
            <a:spLocks noGrp="1"/>
          </p:cNvSpPr>
          <p:nvPr>
            <p:ph idx="1"/>
          </p:nvPr>
        </p:nvSpPr>
        <p:spPr/>
        <p:txBody>
          <a:bodyPr/>
          <a:lstStyle/>
          <a:p>
            <a:pPr marL="72000" indent="0">
              <a:buNone/>
            </a:pPr>
            <a:r>
              <a:rPr lang="cs-CZ" dirty="0">
                <a:latin typeface="Times New Roman" panose="02020603050405020304" pitchFamily="18" charset="0"/>
                <a:cs typeface="Times New Roman" panose="02020603050405020304" pitchFamily="18" charset="0"/>
              </a:rPr>
              <a:t>Úprava obsažena v zákoně o zaměstnanosti -  fyzická osoba, která má zachovanou schopnost vykonávat soustavné zaměstnání nebo jinou výdělečnou činnost, ale její schopnosti být nebo zůstat pracovně začleněna, vykonávat dosavadní povolání nebo využít dosavadní kvalifikaci nebo kvalifikaci získat jsou podstatně omezeny z důvodu jejího dlouhodobě nepříznivého zdravotního stavu. </a:t>
            </a:r>
          </a:p>
        </p:txBody>
      </p:sp>
    </p:spTree>
    <p:extLst>
      <p:ext uri="{BB962C8B-B14F-4D97-AF65-F5344CB8AC3E}">
        <p14:creationId xmlns:p14="http://schemas.microsoft.com/office/powerpoint/2010/main" val="2916252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18CA823-97BA-4B70-A0D4-1DBB16BA615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DFFDB138-76D1-4817-A327-75F9DE5574C8}"/>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24C5EF69-362D-414F-A2D9-4474B0F544CB}"/>
              </a:ext>
            </a:extLst>
          </p:cNvPr>
          <p:cNvSpPr>
            <a:spLocks noGrp="1"/>
          </p:cNvSpPr>
          <p:nvPr>
            <p:ph type="title"/>
          </p:nvPr>
        </p:nvSpPr>
        <p:spPr>
          <a:xfrm>
            <a:off x="720000" y="574424"/>
            <a:ext cx="10753200" cy="451576"/>
          </a:xfrm>
        </p:spPr>
        <p:txBody>
          <a:bodyPr/>
          <a:lstStyle/>
          <a:p>
            <a:pPr algn="ctr"/>
            <a:r>
              <a:rPr lang="cs-CZ" dirty="0">
                <a:latin typeface="Times New Roman" panose="02020603050405020304" pitchFamily="18" charset="0"/>
                <a:cs typeface="Times New Roman" panose="02020603050405020304" pitchFamily="18" charset="0"/>
              </a:rPr>
              <a:t>Invalidní důchod, postavení v pracovněprávních vztazích - příklad</a:t>
            </a:r>
          </a:p>
        </p:txBody>
      </p:sp>
      <p:sp>
        <p:nvSpPr>
          <p:cNvPr id="5" name="Zástupný symbol pro obsah 4">
            <a:extLst>
              <a:ext uri="{FF2B5EF4-FFF2-40B4-BE49-F238E27FC236}">
                <a16:creationId xmlns:a16="http://schemas.microsoft.com/office/drawing/2014/main" id="{9246608B-3E37-45BB-BA4D-90D6BC680BD6}"/>
              </a:ext>
            </a:extLst>
          </p:cNvPr>
          <p:cNvSpPr>
            <a:spLocks noGrp="1"/>
          </p:cNvSpPr>
          <p:nvPr>
            <p:ph idx="1"/>
          </p:nvPr>
        </p:nvSpPr>
        <p:spPr/>
        <p:txBody>
          <a:bodyPr/>
          <a:lstStyle/>
          <a:p>
            <a:pPr marL="72000" indent="0">
              <a:lnSpc>
                <a:spcPct val="100000"/>
              </a:lnSpc>
              <a:buNone/>
            </a:pPr>
            <a:r>
              <a:rPr lang="cs-CZ" sz="1800" dirty="0">
                <a:latin typeface="Times New Roman" panose="02020603050405020304" pitchFamily="18" charset="0"/>
                <a:cs typeface="Times New Roman" panose="02020603050405020304" pitchFamily="18" charset="0"/>
              </a:rPr>
              <a:t>Pan Petr Novotný narozený 5. 2. 1975 pracuje od roku 2012 u přepravní společnosti jako řidič nákladního vozidla. Dne 15. 6. 2020 utrpěl při dopravní nehodě v době, kdy dopravoval zboží k zákazníkovi zaměstnavatele, těžký úraz hlavy a obou dolních končetin v důsledku něhož byl do 21. 3. 2021 v dočasné pracovní neschopnosti a pobíral nemocenské ve výši 17 500 Kč. měsíčně. V důsledku úrazu hlavy (v současné době trpí občasnými epileptickými záchvaty a poruchami pozornosti)  již není způsobilý k řízení motorového vozidla. </a:t>
            </a:r>
          </a:p>
          <a:p>
            <a:pPr marL="72000" lvl="0" indent="0">
              <a:lnSpc>
                <a:spcPct val="100000"/>
              </a:lnSpc>
              <a:buNone/>
            </a:pPr>
            <a:r>
              <a:rPr lang="cs-CZ" sz="1800" dirty="0">
                <a:latin typeface="Times New Roman" panose="02020603050405020304" pitchFamily="18" charset="0"/>
                <a:cs typeface="Times New Roman" panose="02020603050405020304" pitchFamily="18" charset="0"/>
              </a:rPr>
              <a:t>1. Jakou dávkou důchodového pojištění může být zajištěn po skončení dočasné pracovní neschopnosti?</a:t>
            </a:r>
          </a:p>
          <a:p>
            <a:pPr marL="72000" lvl="0" indent="0">
              <a:lnSpc>
                <a:spcPct val="100000"/>
              </a:lnSpc>
              <a:buNone/>
            </a:pPr>
            <a:r>
              <a:rPr lang="cs-CZ" sz="1800" dirty="0">
                <a:latin typeface="Times New Roman" panose="02020603050405020304" pitchFamily="18" charset="0"/>
                <a:cs typeface="Times New Roman" panose="02020603050405020304" pitchFamily="18" charset="0"/>
              </a:rPr>
              <a:t>2. U kterého orgánu státní správy o danou dávku zažádá, jaké dokumenty bude třeba k žádosti přiložit  a kdo rozhodne o nároku na dávku?</a:t>
            </a:r>
          </a:p>
          <a:p>
            <a:pPr marL="72000" lvl="0" indent="0">
              <a:lnSpc>
                <a:spcPct val="100000"/>
              </a:lnSpc>
              <a:buNone/>
            </a:pPr>
            <a:r>
              <a:rPr lang="cs-CZ" sz="1800" dirty="0">
                <a:latin typeface="Times New Roman" panose="02020603050405020304" pitchFamily="18" charset="0"/>
                <a:cs typeface="Times New Roman" panose="02020603050405020304" pitchFamily="18" charset="0"/>
              </a:rPr>
              <a:t>3. Jaké bude jeho postavení v pracovním poměru (zhodnoťte případná práva a povinnosti zaměstnance a zaměstnavatele)? Může jeho zaměstnavatel čerpat nějaké výhody?</a:t>
            </a:r>
          </a:p>
          <a:p>
            <a:pPr marL="72000" lvl="0" indent="0">
              <a:lnSpc>
                <a:spcPct val="100000"/>
              </a:lnSpc>
              <a:buNone/>
            </a:pPr>
            <a:r>
              <a:rPr lang="cs-CZ" sz="1800" dirty="0">
                <a:latin typeface="Times New Roman" panose="02020603050405020304" pitchFamily="18" charset="0"/>
                <a:cs typeface="Times New Roman" panose="02020603050405020304" pitchFamily="18" charset="0"/>
              </a:rPr>
              <a:t>4. Ovlivňuje nárok na dávku důchodového pojištění skutečnost, že se pan Petr Novotný dohodl se zaměstnavatelem na novém pracovním zařazení? Ode dne 1. 4. 2021 vykonává u přepravní společnosti práci jako ostraha objektu.</a:t>
            </a:r>
          </a:p>
          <a:p>
            <a:pPr marL="72000" lvl="0" indent="0">
              <a:lnSpc>
                <a:spcPct val="100000"/>
              </a:lnSpc>
              <a:buNone/>
            </a:pPr>
            <a:r>
              <a:rPr lang="cs-CZ" sz="1800" dirty="0">
                <a:latin typeface="Times New Roman" panose="02020603050405020304" pitchFamily="18" charset="0"/>
                <a:cs typeface="Times New Roman" panose="02020603050405020304" pitchFamily="18" charset="0"/>
              </a:rPr>
              <a:t>5. Může se pan Petr Novotný stát uchazečem o zaměstnání? Pokud ano, může mu vzniknout nátok na podporu v nezaměstnanosti?</a:t>
            </a:r>
          </a:p>
          <a:p>
            <a:endParaRPr lang="cs-CZ" dirty="0"/>
          </a:p>
        </p:txBody>
      </p:sp>
    </p:spTree>
    <p:extLst>
      <p:ext uri="{BB962C8B-B14F-4D97-AF65-F5344CB8AC3E}">
        <p14:creationId xmlns:p14="http://schemas.microsoft.com/office/powerpoint/2010/main" val="1458019197"/>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Template>
  <TotalTime>0</TotalTime>
  <Words>1339</Words>
  <Application>Microsoft Office PowerPoint</Application>
  <PresentationFormat>Širokoúhlá obrazovka</PresentationFormat>
  <Paragraphs>120</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Tahoma</vt:lpstr>
      <vt:lpstr>Times New Roman</vt:lpstr>
      <vt:lpstr>Wingdings</vt:lpstr>
      <vt:lpstr>Prezentace_MU_CZ</vt:lpstr>
      <vt:lpstr>Zaměstnávání osob se zdravotním postižením</vt:lpstr>
      <vt:lpstr>Program konzultace</vt:lpstr>
      <vt:lpstr>Charakteristika osob se zdravotním postižením</vt:lpstr>
      <vt:lpstr>Právní úprava zaměstnávání osob se zdravotním postižením</vt:lpstr>
      <vt:lpstr>Vymezení pojmu osoba se zdravotním postižením pro účely pracovněprávních předpisů - příklad</vt:lpstr>
      <vt:lpstr>Vymezení pojmu osoba se zdravotním postižením pro účely pracovněprávních předpisů</vt:lpstr>
      <vt:lpstr>Osoby invalidní</vt:lpstr>
      <vt:lpstr>Osoby zdravotně znevýhodněné</vt:lpstr>
      <vt:lpstr>Invalidní důchod, postavení v pracovněprávních vztazích - příklad</vt:lpstr>
      <vt:lpstr>Zvýšená ochrana osob se zdravotním postižením </vt:lpstr>
      <vt:lpstr>Povinný podíl</vt:lpstr>
      <vt:lpstr>Zajištění rovného zacházení s osobami se zdravotním postižením v zaměstnání</vt:lpstr>
      <vt:lpstr>Formy diskriminace, které jsou zakázány</vt:lpstr>
      <vt:lpstr>Přiměřené opatření - příklad</vt:lpstr>
      <vt:lpstr>Přiměřené opatření pro osoby se zdravotním postižením</vt:lpstr>
      <vt:lpstr>Právní prostředky ochrany před diskriminací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Komendová</dc:creator>
  <cp:lastModifiedBy>Jana Komendová</cp:lastModifiedBy>
  <cp:revision>14</cp:revision>
  <cp:lastPrinted>2021-04-30T05:55:27Z</cp:lastPrinted>
  <dcterms:created xsi:type="dcterms:W3CDTF">2021-03-01T14:23:53Z</dcterms:created>
  <dcterms:modified xsi:type="dcterms:W3CDTF">2021-04-30T10:02:04Z</dcterms:modified>
  <cp:contentStatus>Konečný</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