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6" r:id="rId13"/>
    <p:sldId id="270" r:id="rId14"/>
    <p:sldId id="271" r:id="rId15"/>
    <p:sldId id="267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614507020268971E-2"/>
          <c:y val="4.7558742821565636E-2"/>
          <c:w val="0.79511952152089072"/>
          <c:h val="0.77036605576541628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Podíl stíhaných cizinců na evidovaném počtu cizinců</c:v>
                </c:pt>
              </c:strCache>
            </c:strRef>
          </c:tx>
          <c:marker>
            <c:symbol val="none"/>
          </c:marker>
          <c:cat>
            <c:numRef>
              <c:f>List1!$A$2:$A$22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List1!$B$2:$B$22</c:f>
              <c:numCache>
                <c:formatCode>General</c:formatCode>
                <c:ptCount val="21"/>
                <c:pt idx="0">
                  <c:v>7</c:v>
                </c:pt>
                <c:pt idx="1">
                  <c:v>4.5</c:v>
                </c:pt>
                <c:pt idx="2">
                  <c:v>3.5</c:v>
                </c:pt>
                <c:pt idx="3">
                  <c:v>3.2</c:v>
                </c:pt>
                <c:pt idx="4">
                  <c:v>3.5</c:v>
                </c:pt>
                <c:pt idx="5">
                  <c:v>3.2</c:v>
                </c:pt>
                <c:pt idx="6">
                  <c:v>3.8</c:v>
                </c:pt>
                <c:pt idx="7">
                  <c:v>2.9</c:v>
                </c:pt>
                <c:pt idx="8">
                  <c:v>2.8</c:v>
                </c:pt>
                <c:pt idx="9">
                  <c:v>3</c:v>
                </c:pt>
                <c:pt idx="10">
                  <c:v>2.9</c:v>
                </c:pt>
                <c:pt idx="11">
                  <c:v>2.5</c:v>
                </c:pt>
                <c:pt idx="12">
                  <c:v>2.2999999999999998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1.8</c:v>
                </c:pt>
                <c:pt idx="17">
                  <c:v>1.8</c:v>
                </c:pt>
                <c:pt idx="18">
                  <c:v>1.8</c:v>
                </c:pt>
                <c:pt idx="19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50-4795-8EB4-BCC21631749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cat>
            <c:numRef>
              <c:f>List1!$A$2:$A$22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List1!$C$2:$C$22</c:f>
              <c:numCache>
                <c:formatCode>General</c:formatCode>
                <c:ptCount val="2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50-4795-8EB4-BCC21631749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marker>
            <c:symbol val="none"/>
          </c:marker>
          <c:cat>
            <c:numRef>
              <c:f>List1!$A$2:$A$22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List1!$D$2:$D$22</c:f>
              <c:numCache>
                <c:formatCode>General</c:formatCode>
                <c:ptCount val="2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0-4795-8EB4-BCC216317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21888"/>
        <c:axId val="6096000"/>
      </c:lineChart>
      <c:catAx>
        <c:axId val="642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96000"/>
        <c:crosses val="autoZero"/>
        <c:auto val="1"/>
        <c:lblAlgn val="ctr"/>
        <c:lblOffset val="100"/>
        <c:noMultiLvlLbl val="0"/>
      </c:catAx>
      <c:valAx>
        <c:axId val="609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2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Slovensko</c:v>
                </c:pt>
              </c:strCache>
            </c:strRef>
          </c:tx>
          <c:cat>
            <c:numRef>
              <c:f>List1!$A$2:$A$21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List1!$B$2:$B$21</c:f>
              <c:numCache>
                <c:formatCode>General</c:formatCode>
                <c:ptCount val="20"/>
                <c:pt idx="0">
                  <c:v>10.8</c:v>
                </c:pt>
                <c:pt idx="1">
                  <c:v>7.5</c:v>
                </c:pt>
                <c:pt idx="2">
                  <c:v>6</c:v>
                </c:pt>
                <c:pt idx="3">
                  <c:v>6</c:v>
                </c:pt>
                <c:pt idx="4">
                  <c:v>5.5</c:v>
                </c:pt>
                <c:pt idx="5">
                  <c:v>4.5</c:v>
                </c:pt>
                <c:pt idx="6">
                  <c:v>3.2</c:v>
                </c:pt>
                <c:pt idx="7">
                  <c:v>3.2</c:v>
                </c:pt>
                <c:pt idx="8">
                  <c:v>3.2</c:v>
                </c:pt>
                <c:pt idx="9">
                  <c:v>5.2</c:v>
                </c:pt>
                <c:pt idx="10">
                  <c:v>5</c:v>
                </c:pt>
                <c:pt idx="11">
                  <c:v>5.2</c:v>
                </c:pt>
                <c:pt idx="12">
                  <c:v>5.2</c:v>
                </c:pt>
                <c:pt idx="13">
                  <c:v>4.8</c:v>
                </c:pt>
                <c:pt idx="14">
                  <c:v>4.7</c:v>
                </c:pt>
                <c:pt idx="15">
                  <c:v>4.2</c:v>
                </c:pt>
                <c:pt idx="16">
                  <c:v>3.8</c:v>
                </c:pt>
                <c:pt idx="17">
                  <c:v>3.5</c:v>
                </c:pt>
                <c:pt idx="18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87-4819-B6FD-94A2FD8C417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Vietnam</c:v>
                </c:pt>
              </c:strCache>
            </c:strRef>
          </c:tx>
          <c:cat>
            <c:numRef>
              <c:f>List1!$A$2:$A$21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List1!$C$2:$C$21</c:f>
              <c:numCache>
                <c:formatCode>General</c:formatCode>
                <c:ptCount val="20"/>
                <c:pt idx="0">
                  <c:v>5</c:v>
                </c:pt>
                <c:pt idx="1">
                  <c:v>3.2</c:v>
                </c:pt>
                <c:pt idx="2">
                  <c:v>2.2000000000000002</c:v>
                </c:pt>
                <c:pt idx="3">
                  <c:v>3.1</c:v>
                </c:pt>
                <c:pt idx="4">
                  <c:v>3.8</c:v>
                </c:pt>
                <c:pt idx="5">
                  <c:v>3.6</c:v>
                </c:pt>
                <c:pt idx="6">
                  <c:v>2.4</c:v>
                </c:pt>
                <c:pt idx="7">
                  <c:v>2</c:v>
                </c:pt>
                <c:pt idx="8">
                  <c:v>2.2000000000000002</c:v>
                </c:pt>
                <c:pt idx="9">
                  <c:v>2</c:v>
                </c:pt>
                <c:pt idx="10">
                  <c:v>1.8</c:v>
                </c:pt>
                <c:pt idx="11">
                  <c:v>1.7</c:v>
                </c:pt>
                <c:pt idx="12">
                  <c:v>1.5</c:v>
                </c:pt>
                <c:pt idx="13">
                  <c:v>1.5</c:v>
                </c:pt>
                <c:pt idx="14">
                  <c:v>1.4</c:v>
                </c:pt>
                <c:pt idx="15">
                  <c:v>1.3</c:v>
                </c:pt>
                <c:pt idx="16">
                  <c:v>1.3</c:v>
                </c:pt>
                <c:pt idx="17">
                  <c:v>1.5</c:v>
                </c:pt>
                <c:pt idx="18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87-4819-B6FD-94A2FD8C417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Ukrajina</c:v>
                </c:pt>
              </c:strCache>
            </c:strRef>
          </c:tx>
          <c:cat>
            <c:numRef>
              <c:f>List1!$A$2:$A$21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List1!$D$2:$D$21</c:f>
              <c:numCache>
                <c:formatCode>General</c:formatCode>
                <c:ptCount val="20"/>
                <c:pt idx="0">
                  <c:v>1.2</c:v>
                </c:pt>
                <c:pt idx="1">
                  <c:v>1.4</c:v>
                </c:pt>
                <c:pt idx="2">
                  <c:v>2.4</c:v>
                </c:pt>
                <c:pt idx="3">
                  <c:v>2.6</c:v>
                </c:pt>
                <c:pt idx="4">
                  <c:v>2.5</c:v>
                </c:pt>
                <c:pt idx="5">
                  <c:v>3.4</c:v>
                </c:pt>
                <c:pt idx="6">
                  <c:v>2.4</c:v>
                </c:pt>
                <c:pt idx="7">
                  <c:v>2</c:v>
                </c:pt>
                <c:pt idx="8">
                  <c:v>2.8</c:v>
                </c:pt>
                <c:pt idx="9">
                  <c:v>2</c:v>
                </c:pt>
                <c:pt idx="10">
                  <c:v>1.7</c:v>
                </c:pt>
                <c:pt idx="11">
                  <c:v>1.5</c:v>
                </c:pt>
                <c:pt idx="12">
                  <c:v>1.2</c:v>
                </c:pt>
                <c:pt idx="13">
                  <c:v>1.2</c:v>
                </c:pt>
                <c:pt idx="14">
                  <c:v>1.2</c:v>
                </c:pt>
                <c:pt idx="15">
                  <c:v>0.8</c:v>
                </c:pt>
                <c:pt idx="16">
                  <c:v>0.9</c:v>
                </c:pt>
                <c:pt idx="17">
                  <c:v>0.9</c:v>
                </c:pt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87-4819-B6FD-94A2FD8C4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2960"/>
        <c:axId val="6154496"/>
      </c:lineChart>
      <c:catAx>
        <c:axId val="61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54496"/>
        <c:crosses val="autoZero"/>
        <c:auto val="1"/>
        <c:lblAlgn val="ctr"/>
        <c:lblOffset val="100"/>
        <c:noMultiLvlLbl val="0"/>
      </c:catAx>
      <c:valAx>
        <c:axId val="615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52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Celá populace</c:v>
                </c:pt>
              </c:strCache>
            </c:strRef>
          </c:tx>
          <c:cat>
            <c:numRef>
              <c:f>List1!$A$2:$A$6</c:f>
              <c:numCache>
                <c:formatCode>General</c:formatCode>
                <c:ptCount val="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100</c:v>
                </c:pt>
                <c:pt idx="1">
                  <c:v>99.5</c:v>
                </c:pt>
                <c:pt idx="2">
                  <c:v>118</c:v>
                </c:pt>
                <c:pt idx="3">
                  <c:v>130</c:v>
                </c:pt>
                <c:pt idx="4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04-4AF9-AFFF-D4D85378A85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Romové</c:v>
                </c:pt>
              </c:strCache>
            </c:strRef>
          </c:tx>
          <c:cat>
            <c:numRef>
              <c:f>List1!$A$2:$A$6</c:f>
              <c:numCache>
                <c:formatCode>General</c:formatCode>
                <c:ptCount val="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100</c:v>
                </c:pt>
                <c:pt idx="1">
                  <c:v>138</c:v>
                </c:pt>
                <c:pt idx="2">
                  <c:v>180</c:v>
                </c:pt>
                <c:pt idx="3">
                  <c:v>185</c:v>
                </c:pt>
                <c:pt idx="4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04-4AF9-AFFF-D4D85378A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71936"/>
        <c:axId val="36473856"/>
      </c:lineChart>
      <c:catAx>
        <c:axId val="364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473856"/>
        <c:crosses val="autoZero"/>
        <c:auto val="1"/>
        <c:lblAlgn val="ctr"/>
        <c:lblOffset val="100"/>
        <c:noMultiLvlLbl val="0"/>
      </c:catAx>
      <c:valAx>
        <c:axId val="3647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7193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36FE7-F0FA-4F43-BEEF-373013E20AD7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1E6A-72BE-407A-AAAA-11B25026C7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62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1E6A-72BE-407A-AAAA-11B25026C71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87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3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44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15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002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86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5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125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22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0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12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16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27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94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01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67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2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7339240-877F-4CC9-9A19-3BD47517FE0B}" type="datetimeFigureOut">
              <a:rPr lang="cs-CZ" smtClean="0"/>
              <a:t>11.02.2019</a:t>
            </a:fld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D404FD0-D43E-4FBB-80B9-1E5EF3466B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3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36351" y="2379785"/>
            <a:ext cx="8825658" cy="2285999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cs-CZ" sz="7200" dirty="0" smtClean="0"/>
              <a:t>Etnická kriminalita</a:t>
            </a:r>
            <a:r>
              <a:rPr lang="cs-CZ" sz="3600"/>
              <a:t/>
            </a:r>
            <a:br>
              <a:rPr lang="cs-CZ" sz="360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382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Romská kriminalita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Vysoký podíl romské mládeže na kriminalitě</a:t>
            </a:r>
          </a:p>
          <a:p>
            <a:pPr lvl="1"/>
            <a:r>
              <a:rPr lang="cs-CZ" sz="2600" dirty="0" smtClean="0"/>
              <a:t>Každý </a:t>
            </a:r>
            <a:r>
              <a:rPr lang="cs-CZ" sz="2600" b="1" dirty="0" smtClean="0"/>
              <a:t>třetí až čtvrtý </a:t>
            </a:r>
            <a:r>
              <a:rPr lang="cs-CZ" sz="2600" dirty="0" smtClean="0"/>
              <a:t>dětský pachatel romského původu</a:t>
            </a:r>
          </a:p>
          <a:p>
            <a:pPr lvl="1"/>
            <a:r>
              <a:rPr lang="cs-CZ" sz="2600" dirty="0" smtClean="0"/>
              <a:t>Každý </a:t>
            </a:r>
            <a:r>
              <a:rPr lang="cs-CZ" sz="2600" b="1" dirty="0" smtClean="0"/>
              <a:t>šestý až pátý </a:t>
            </a:r>
            <a:r>
              <a:rPr lang="cs-CZ" sz="2600" dirty="0" smtClean="0"/>
              <a:t>mladistvý pachatel romského původu</a:t>
            </a:r>
          </a:p>
          <a:p>
            <a:pPr lvl="1"/>
            <a:r>
              <a:rPr lang="cs-CZ" sz="2600" dirty="0" smtClean="0"/>
              <a:t>Každý </a:t>
            </a:r>
            <a:r>
              <a:rPr lang="cs-CZ" sz="2600" b="1" dirty="0" smtClean="0"/>
              <a:t>desátý až devátý</a:t>
            </a:r>
            <a:r>
              <a:rPr lang="cs-CZ" sz="2600" dirty="0" smtClean="0"/>
              <a:t> dospělý pachatel romského původu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9972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kriminality páchané Romy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7602680" cy="341630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Majetková kriminalita – částečně kulturně historické vysvětlení</a:t>
            </a:r>
          </a:p>
          <a:p>
            <a:pPr lvl="1"/>
            <a:r>
              <a:rPr lang="cs-CZ" sz="2400" dirty="0" smtClean="0"/>
              <a:t>Převažující drobné krádeže</a:t>
            </a:r>
          </a:p>
          <a:p>
            <a:r>
              <a:rPr lang="cs-CZ" sz="2400" dirty="0" smtClean="0"/>
              <a:t>Mravnostní a násilná kriminalita</a:t>
            </a:r>
          </a:p>
          <a:p>
            <a:r>
              <a:rPr lang="cs-CZ" sz="2400" dirty="0" smtClean="0"/>
              <a:t>Malý podíl na vraždách</a:t>
            </a:r>
          </a:p>
          <a:p>
            <a:r>
              <a:rPr lang="cs-CZ" sz="2400" dirty="0" smtClean="0"/>
              <a:t>Relativně nízký podíl na úmyslném ublížení</a:t>
            </a:r>
          </a:p>
          <a:p>
            <a:r>
              <a:rPr lang="cs-CZ" sz="2400" dirty="0" smtClean="0"/>
              <a:t>Velký podíl na loupežích</a:t>
            </a:r>
          </a:p>
          <a:p>
            <a:r>
              <a:rPr lang="cs-CZ" sz="2400" dirty="0" smtClean="0"/>
              <a:t>Častá recidiva</a:t>
            </a:r>
            <a:endParaRPr lang="cs-CZ" sz="2400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5"/>
          <a:stretch/>
        </p:blipFill>
        <p:spPr bwMode="auto">
          <a:xfrm>
            <a:off x="8873545" y="4751470"/>
            <a:ext cx="3047194" cy="19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45" y="2408502"/>
            <a:ext cx="2969410" cy="222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Romové jako oběti trestné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6636764" cy="34163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 roce 1989 často oběťmi rasově motivované trestné činnosti</a:t>
            </a:r>
          </a:p>
          <a:p>
            <a:pPr lvl="1"/>
            <a:r>
              <a:rPr lang="cs-CZ" sz="2000" dirty="0" smtClean="0"/>
              <a:t>Hnutí Skinheads</a:t>
            </a:r>
          </a:p>
          <a:p>
            <a:r>
              <a:rPr lang="cs-CZ" sz="2000" dirty="0" smtClean="0"/>
              <a:t>Problémem propad Romů na sociální dno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7" r="19005"/>
          <a:stretch/>
        </p:blipFill>
        <p:spPr bwMode="auto">
          <a:xfrm>
            <a:off x="7856112" y="4270904"/>
            <a:ext cx="3636746" cy="23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52" y="2498501"/>
            <a:ext cx="3645906" cy="167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Romové jako oběti trestné činnosti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/>
          <a:stretch/>
        </p:blipFill>
        <p:spPr bwMode="auto">
          <a:xfrm>
            <a:off x="811369" y="2562894"/>
            <a:ext cx="4509979" cy="229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3" y="2554192"/>
            <a:ext cx="4296848" cy="238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223064"/>
            <a:ext cx="3348507" cy="22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5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zvýšené kriminality 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Nepříznivé okolnosti a situace sociálního a společenského prostředí</a:t>
            </a:r>
          </a:p>
          <a:p>
            <a:r>
              <a:rPr lang="cs-CZ" sz="2000" dirty="0" smtClean="0"/>
              <a:t>Odlišnost kulturní orientace a způsobu života</a:t>
            </a:r>
          </a:p>
          <a:p>
            <a:r>
              <a:rPr lang="cs-CZ" sz="2000" dirty="0" smtClean="0"/>
              <a:t>Uznávání odlišných hodnot</a:t>
            </a:r>
          </a:p>
          <a:p>
            <a:r>
              <a:rPr lang="cs-CZ" sz="2000" dirty="0" smtClean="0"/>
              <a:t>Nízký sociální status ve společnosti</a:t>
            </a:r>
          </a:p>
          <a:p>
            <a:pPr lvl="1"/>
            <a:r>
              <a:rPr lang="cs-CZ" sz="2000" dirty="0" smtClean="0"/>
              <a:t>Nižší úroveň vzdělání</a:t>
            </a:r>
          </a:p>
          <a:p>
            <a:pPr lvl="1"/>
            <a:r>
              <a:rPr lang="cs-CZ" sz="2000" dirty="0" smtClean="0"/>
              <a:t>Nižší status vykonávaných zaměstnání</a:t>
            </a:r>
          </a:p>
          <a:p>
            <a:pPr lvl="1"/>
            <a:r>
              <a:rPr lang="cs-CZ" sz="2000" dirty="0" smtClean="0"/>
              <a:t>Vyšší nezaměstnanost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65" y="3359765"/>
            <a:ext cx="3567449" cy="25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kriminality národnostních menšin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Snahy o integraci</a:t>
            </a:r>
          </a:p>
          <a:p>
            <a:pPr lvl="1"/>
            <a:r>
              <a:rPr lang="cs-CZ" sz="2000" dirty="0" smtClean="0"/>
              <a:t>Nejednotně stanovené cíle</a:t>
            </a:r>
          </a:p>
          <a:p>
            <a:pPr lvl="1"/>
            <a:r>
              <a:rPr lang="cs-CZ" sz="2000" dirty="0" smtClean="0"/>
              <a:t>Předpoklad asimilace</a:t>
            </a:r>
          </a:p>
          <a:p>
            <a:pPr lvl="1"/>
            <a:r>
              <a:rPr lang="cs-CZ" sz="2000" dirty="0" smtClean="0"/>
              <a:t>Vznik různých programů – např. </a:t>
            </a:r>
            <a:r>
              <a:rPr lang="cs-CZ" sz="2000" i="1" dirty="0" smtClean="0"/>
              <a:t>Koncepce romské integrace</a:t>
            </a:r>
          </a:p>
          <a:p>
            <a:r>
              <a:rPr lang="cs-CZ" sz="2000" dirty="0" smtClean="0"/>
              <a:t>Zapojení osob různého etnického původu do výkonu služby policie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231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9315570" cy="3416300"/>
          </a:xfrm>
        </p:spPr>
        <p:txBody>
          <a:bodyPr>
            <a:normAutofit/>
          </a:bodyPr>
          <a:lstStyle/>
          <a:p>
            <a:r>
              <a:rPr lang="cs-CZ" sz="2000" dirty="0"/>
              <a:t>ZAPLETAL, Josef. </a:t>
            </a:r>
            <a:r>
              <a:rPr lang="cs-CZ" sz="2000" i="1" dirty="0"/>
              <a:t>Kriminologie</a:t>
            </a:r>
            <a:r>
              <a:rPr lang="cs-CZ" sz="2000" dirty="0"/>
              <a:t>. 3. </a:t>
            </a:r>
            <a:r>
              <a:rPr lang="cs-CZ" sz="2000" dirty="0" smtClean="0"/>
              <a:t>upravené </a:t>
            </a:r>
            <a:r>
              <a:rPr lang="cs-CZ" sz="2000" dirty="0"/>
              <a:t>vyd. Praha: Policejní akademie České republiky, </a:t>
            </a:r>
            <a:r>
              <a:rPr lang="cs-CZ" sz="2000" dirty="0" smtClean="0"/>
              <a:t>1999, strany 141- 154. </a:t>
            </a:r>
            <a:r>
              <a:rPr lang="cs-CZ" sz="2000" dirty="0"/>
              <a:t>ISBN 80-7251-003-7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GŘIVNA, Tomáš, Miroslav SCHEINOST a Ivana ZOUBKOVÁ</a:t>
            </a:r>
            <a:r>
              <a:rPr lang="cs-CZ" sz="2000" dirty="0" smtClean="0"/>
              <a:t>. </a:t>
            </a:r>
            <a:r>
              <a:rPr lang="cs-CZ" sz="2000" i="1" dirty="0" smtClean="0"/>
              <a:t>Kriminologie</a:t>
            </a:r>
            <a:r>
              <a:rPr lang="cs-CZ" sz="2000" dirty="0"/>
              <a:t>. 4., </a:t>
            </a:r>
            <a:r>
              <a:rPr lang="cs-CZ" sz="2000" dirty="0" smtClean="0"/>
              <a:t>aktualizované </a:t>
            </a:r>
            <a:r>
              <a:rPr lang="cs-CZ" sz="2000" dirty="0"/>
              <a:t>vyd. Praha: </a:t>
            </a:r>
            <a:r>
              <a:rPr lang="cs-CZ" sz="2000" dirty="0" err="1"/>
              <a:t>Wolters</a:t>
            </a:r>
            <a:r>
              <a:rPr lang="cs-CZ" sz="2000" dirty="0"/>
              <a:t> </a:t>
            </a:r>
            <a:r>
              <a:rPr lang="cs-CZ" sz="2000" dirty="0" err="1"/>
              <a:t>Kluwer</a:t>
            </a:r>
            <a:r>
              <a:rPr lang="cs-CZ" sz="2000" dirty="0"/>
              <a:t>, </a:t>
            </a:r>
            <a:r>
              <a:rPr lang="cs-CZ" sz="2000" dirty="0" smtClean="0"/>
              <a:t>2014, strany 459 – 482. </a:t>
            </a:r>
            <a:r>
              <a:rPr lang="cs-CZ" sz="2000" dirty="0"/>
              <a:t>ISBN 978-80-7478-614-3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011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5" y="2507509"/>
            <a:ext cx="8825659" cy="1788704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Děkujeme za pozornost!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Etnická menšina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Typové znaky:</a:t>
            </a:r>
          </a:p>
          <a:p>
            <a:pPr lvl="4"/>
            <a:r>
              <a:rPr lang="cs-CZ" sz="2800" dirty="0" smtClean="0"/>
              <a:t>Menší počet členů</a:t>
            </a:r>
          </a:p>
          <a:p>
            <a:pPr lvl="4"/>
            <a:r>
              <a:rPr lang="cs-CZ" sz="2800" dirty="0" smtClean="0"/>
              <a:t>Slabší síla k prosazování vlastních zájmů</a:t>
            </a:r>
          </a:p>
          <a:p>
            <a:pPr lvl="4"/>
            <a:r>
              <a:rPr lang="cs-CZ" sz="2800" dirty="0" smtClean="0"/>
              <a:t>Určitá distance od majoritní části společnosti</a:t>
            </a:r>
          </a:p>
        </p:txBody>
      </p:sp>
    </p:spTree>
    <p:extLst>
      <p:ext uri="{BB962C8B-B14F-4D97-AF65-F5344CB8AC3E}">
        <p14:creationId xmlns:p14="http://schemas.microsoft.com/office/powerpoint/2010/main" val="3222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etiologické rizikové faktory kriminality </a:t>
            </a:r>
            <a:r>
              <a:rPr lang="cs-CZ" dirty="0" smtClean="0"/>
              <a:t>minorit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3" y="2320868"/>
            <a:ext cx="8761413" cy="3416300"/>
          </a:xfrm>
        </p:spPr>
        <p:txBody>
          <a:bodyPr>
            <a:noAutofit/>
          </a:bodyPr>
          <a:lstStyle/>
          <a:p>
            <a:r>
              <a:rPr lang="cs-CZ" sz="2800" dirty="0"/>
              <a:t>	</a:t>
            </a:r>
            <a:r>
              <a:rPr lang="cs-CZ" sz="2800" dirty="0" smtClean="0"/>
              <a:t>Samotné </a:t>
            </a:r>
            <a:r>
              <a:rPr lang="cs-CZ" sz="2800" dirty="0"/>
              <a:t>etnické menšinové postavení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Nižší </a:t>
            </a:r>
            <a:r>
              <a:rPr lang="cs-CZ" sz="2800" dirty="0"/>
              <a:t>sociální status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Diskriminační </a:t>
            </a:r>
            <a:r>
              <a:rPr lang="cs-CZ" sz="2800" dirty="0"/>
              <a:t>přístup majority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Odmítání </a:t>
            </a:r>
            <a:r>
              <a:rPr lang="cs-CZ" sz="2800" dirty="0"/>
              <a:t>majority minoritou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Velká </a:t>
            </a:r>
            <a:r>
              <a:rPr lang="cs-CZ" sz="2800" dirty="0"/>
              <a:t>kulturní vzdálenost minority od majority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Nevhodný </a:t>
            </a:r>
            <a:r>
              <a:rPr lang="cs-CZ" sz="2800" dirty="0"/>
              <a:t>přístup majority ke kulturní </a:t>
            </a:r>
            <a:r>
              <a:rPr lang="cs-CZ" sz="2800" dirty="0" smtClean="0"/>
              <a:t>  				odlišnosti </a:t>
            </a:r>
            <a:r>
              <a:rPr lang="cs-CZ" sz="2800" dirty="0"/>
              <a:t>minority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Specifická </a:t>
            </a:r>
            <a:r>
              <a:rPr lang="cs-CZ" sz="2800" dirty="0"/>
              <a:t>odlišnost mentality daného </a:t>
            </a:r>
            <a:r>
              <a:rPr lang="cs-CZ" sz="2800" dirty="0" smtClean="0"/>
              <a:t>etnika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533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Rizikové faktory cizích etnických minorit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Obecné</a:t>
            </a:r>
          </a:p>
          <a:p>
            <a:r>
              <a:rPr lang="cs-CZ" sz="2800" dirty="0" smtClean="0"/>
              <a:t>Větší zranitelnost vyplývající z postavení cizince</a:t>
            </a:r>
          </a:p>
          <a:p>
            <a:r>
              <a:rPr lang="cs-CZ" sz="2800" dirty="0" smtClean="0"/>
              <a:t>Faktory, které souvisejí s důvody migrace</a:t>
            </a:r>
          </a:p>
          <a:p>
            <a:r>
              <a:rPr lang="cs-CZ" sz="2800" dirty="0" smtClean="0"/>
              <a:t>Faktory, které se váží na situaci konkrétních skupin cizinců</a:t>
            </a:r>
          </a:p>
        </p:txBody>
      </p:sp>
    </p:spTree>
    <p:extLst>
      <p:ext uri="{BB962C8B-B14F-4D97-AF65-F5344CB8AC3E}">
        <p14:creationId xmlns:p14="http://schemas.microsoft.com/office/powerpoint/2010/main" val="24664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Trestné činy páchané menšinami v ČR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953036" y="2245312"/>
            <a:ext cx="10431887" cy="4082602"/>
            <a:chOff x="953036" y="2245312"/>
            <a:chExt cx="10431887" cy="4082602"/>
          </a:xfrm>
        </p:grpSpPr>
        <p:graphicFrame>
          <p:nvGraphicFramePr>
            <p:cNvPr id="5" name="Graf 4"/>
            <p:cNvGraphicFramePr/>
            <p:nvPr>
              <p:extLst>
                <p:ext uri="{D42A27DB-BD31-4B8C-83A1-F6EECF244321}">
                  <p14:modId xmlns:p14="http://schemas.microsoft.com/office/powerpoint/2010/main" val="604067502"/>
                </p:ext>
              </p:extLst>
            </p:nvPr>
          </p:nvGraphicFramePr>
          <p:xfrm>
            <a:off x="953036" y="2245312"/>
            <a:ext cx="10431887" cy="4082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ovéPole 2"/>
            <p:cNvSpPr txBox="1"/>
            <p:nvPr/>
          </p:nvSpPr>
          <p:spPr>
            <a:xfrm>
              <a:off x="1790163" y="2446999"/>
              <a:ext cx="6911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Podíl stíhaných cizinců na evidovaném počtu cizinců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2529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991674" y="862883"/>
            <a:ext cx="9865216" cy="5035641"/>
            <a:chOff x="991674" y="862883"/>
            <a:chExt cx="9865216" cy="5035641"/>
          </a:xfrm>
        </p:grpSpPr>
        <p:graphicFrame>
          <p:nvGraphicFramePr>
            <p:cNvPr id="3" name="Graf 2"/>
            <p:cNvGraphicFramePr/>
            <p:nvPr>
              <p:extLst>
                <p:ext uri="{D42A27DB-BD31-4B8C-83A1-F6EECF244321}">
                  <p14:modId xmlns:p14="http://schemas.microsoft.com/office/powerpoint/2010/main" val="2885767810"/>
                </p:ext>
              </p:extLst>
            </p:nvPr>
          </p:nvGraphicFramePr>
          <p:xfrm>
            <a:off x="991674" y="862883"/>
            <a:ext cx="9865216" cy="50356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ovéPole 6"/>
            <p:cNvSpPr txBox="1"/>
            <p:nvPr/>
          </p:nvSpPr>
          <p:spPr>
            <a:xfrm>
              <a:off x="1957587" y="1159100"/>
              <a:ext cx="7122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Podíl trestné činnosti nejčastěji se vyskytujících skupin cizinců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9901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5" y="1795549"/>
            <a:ext cx="9984100" cy="2397632"/>
          </a:xfrm>
        </p:spPr>
        <p:txBody>
          <a:bodyPr/>
          <a:lstStyle/>
          <a:p>
            <a:r>
              <a:rPr lang="cs-CZ" dirty="0" smtClean="0"/>
              <a:t>CHARAKTERISTIKA ROMSKÉ KRIMINALITY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9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Romská kriminalita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54954" y="2603500"/>
            <a:ext cx="8169350" cy="34163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Vyšší kriminalita než u ostatní populace</a:t>
            </a:r>
          </a:p>
          <a:p>
            <a:r>
              <a:rPr lang="cs-CZ" sz="2800" dirty="0" smtClean="0"/>
              <a:t>Ztížené poznání romské kriminality</a:t>
            </a:r>
          </a:p>
          <a:p>
            <a:r>
              <a:rPr lang="cs-CZ" sz="2800" dirty="0" smtClean="0"/>
              <a:t>Statistiky dostupné z let </a:t>
            </a:r>
            <a:r>
              <a:rPr lang="cs-CZ" sz="2800" b="1" dirty="0" smtClean="0"/>
              <a:t>1989 – 1993</a:t>
            </a:r>
          </a:p>
          <a:p>
            <a:r>
              <a:rPr lang="cs-CZ" sz="2800" dirty="0" smtClean="0"/>
              <a:t>Podíl Romů na kriminalitě cca 10 – 15 %</a:t>
            </a:r>
          </a:p>
        </p:txBody>
      </p:sp>
    </p:spTree>
    <p:extLst>
      <p:ext uri="{BB962C8B-B14F-4D97-AF65-F5344CB8AC3E}">
        <p14:creationId xmlns:p14="http://schemas.microsoft.com/office/powerpoint/2010/main" val="25268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Nárůst romské kriminality (1989 – 1993)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73854"/>
              </p:ext>
            </p:extLst>
          </p:nvPr>
        </p:nvGraphicFramePr>
        <p:xfrm>
          <a:off x="2134494" y="2498502"/>
          <a:ext cx="6919354" cy="395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3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tový efek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223</TotalTime>
  <Words>281</Words>
  <Application>Microsoft Office PowerPoint</Application>
  <PresentationFormat>Širokoúhlá obrazovka</PresentationFormat>
  <Paragraphs>66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Iontový efekt</vt:lpstr>
      <vt:lpstr>Etnická kriminalita </vt:lpstr>
      <vt:lpstr>Etnická menšina</vt:lpstr>
      <vt:lpstr>Potenciální etiologické rizikové faktory kriminality minorit</vt:lpstr>
      <vt:lpstr>Rizikové faktory cizích etnických minorit</vt:lpstr>
      <vt:lpstr>Trestné činy páchané menšinami v ČR</vt:lpstr>
      <vt:lpstr>Prezentace aplikace PowerPoint</vt:lpstr>
      <vt:lpstr>CHARAKTERISTIKA ROMSKÉ KRIMINALITY</vt:lpstr>
      <vt:lpstr>Romská kriminalita</vt:lpstr>
      <vt:lpstr>Nárůst romské kriminality (1989 – 1993)</vt:lpstr>
      <vt:lpstr>Romská kriminalita</vt:lpstr>
      <vt:lpstr>Druhy kriminality páchané Romy</vt:lpstr>
      <vt:lpstr>Romové jako oběti trestné činnosti</vt:lpstr>
      <vt:lpstr>Romové jako oběti trestné činnosti</vt:lpstr>
      <vt:lpstr>Příčiny zvýšené kriminality Romů</vt:lpstr>
      <vt:lpstr>Prevence kriminality národnostních menšin</vt:lpstr>
      <vt:lpstr>Zdroje</vt:lpstr>
      <vt:lpstr>     Děkujeme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Etnická kriminalita</dc:title>
  <dc:creator>Magdalénka</dc:creator>
  <cp:lastModifiedBy>Josef Kuchta</cp:lastModifiedBy>
  <cp:revision>23</cp:revision>
  <dcterms:created xsi:type="dcterms:W3CDTF">2016-10-18T10:44:40Z</dcterms:created>
  <dcterms:modified xsi:type="dcterms:W3CDTF">2019-02-11T13:15:46Z</dcterms:modified>
</cp:coreProperties>
</file>