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12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mk1nd.nl/privacy-first-de-aivd-moet-whatsapp-kunnen-kraken-soms-zo-af-en-toe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://en.farsnews.com/newstext.aspx?nn=1392092000099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en.wikipedia.org/wiki/File:Ku_Klux_Klan_ceremony_in_London,_Ontario.jpg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eogebra.es/cvg/banco/icono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essenza.com/2017/08/global-nuclear-weapons-modernization-remains-priority/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as.rs/treci-milenijum-vek-ratnika-i-zombij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lacklistednews.com/US_Cyber_Command:_Documents_Reveal_Pentagon_Launching_Covert_Cyber_Attacks/29312/0/38/38/Y/M.html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69886D-964D-4EF3-AF21-3516BF9B9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Terorismus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8C675A4-FE2B-4C90-881C-2DFA8BF78E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Vypracoval: Tomáš </a:t>
            </a:r>
            <a:r>
              <a:rPr lang="cs-CZ" dirty="0" err="1"/>
              <a:t>BRázda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7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36C8BAC-1055-44E6-8F3A-9CD59878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/>
          <a:p>
            <a:pPr algn="ctr"/>
            <a:r>
              <a:rPr lang="cs-CZ"/>
              <a:t>Způsoby boje proti terorismus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E06E9DC-F003-41CC-9229-A68B86267E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r>
              <a:rPr lang="cs-CZ" dirty="0"/>
              <a:t>Význam zpravodajských služeb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/>
              <a:t>NCOZ – Národní kontaktní bod </a:t>
            </a:r>
            <a:r>
              <a:rPr lang="cs-CZ" smtClean="0"/>
              <a:t>pro terorismus</a:t>
            </a:r>
            <a:endParaRPr lang="cs-CZ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Mezinárodní spolupráce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7D2425E-ED86-4DEB-BC82-3E9EC5DF9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200" l="2000" r="98400">
                        <a14:foregroundMark x1="24000" y1="28000" x2="24000" y2="28000"/>
                        <a14:foregroundMark x1="29200" y1="18400" x2="29200" y2="18400"/>
                        <a14:foregroundMark x1="32000" y1="9600" x2="32000" y2="9600"/>
                        <a14:foregroundMark x1="35600" y1="12400" x2="35600" y2="12400"/>
                        <a14:foregroundMark x1="51600" y1="82000" x2="51600" y2="82000"/>
                        <a14:foregroundMark x1="73200" y1="81600" x2="73200" y2="81600"/>
                        <a14:foregroundMark x1="59600" y1="90000" x2="59600" y2="90000"/>
                        <a14:foregroundMark x1="44000" y1="92000" x2="44000" y2="92000"/>
                        <a14:foregroundMark x1="36400" y1="88800" x2="36400" y2="88800"/>
                        <a14:foregroundMark x1="54000" y1="93600" x2="54000" y2="93600"/>
                        <a14:foregroundMark x1="49600" y1="97200" x2="49600" y2="97200"/>
                        <a14:foregroundMark x1="7600" y1="60000" x2="7600" y2="60000"/>
                        <a14:foregroundMark x1="2000" y1="52000" x2="2000" y2="52000"/>
                        <a14:foregroundMark x1="52400" y1="7600" x2="52400" y2="7600"/>
                        <a14:foregroundMark x1="41600" y1="5200" x2="41600" y2="5200"/>
                        <a14:foregroundMark x1="61600" y1="2000" x2="61600" y2="2000"/>
                        <a14:foregroundMark x1="84800" y1="16800" x2="84800" y2="16800"/>
                        <a14:foregroundMark x1="93200" y1="29600" x2="93200" y2="29600"/>
                        <a14:foregroundMark x1="98400" y1="45200" x2="98400" y2="452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9563" y="1838632"/>
            <a:ext cx="1606014" cy="16060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1B2C394E-8A57-41A2-BDF8-3EB53B311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559" y="3865875"/>
            <a:ext cx="1606014" cy="2006928"/>
          </a:xfrm>
          <a:prstGeom prst="ellipse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0045BFC8-7084-424B-AE1B-32BCA8C848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9" b="94286" l="31429" r="68730">
                        <a14:foregroundMark x1="55873" y1="46000" x2="55873" y2="46000"/>
                        <a14:foregroundMark x1="44127" y1="38857" x2="44127" y2="38857"/>
                        <a14:foregroundMark x1="52381" y1="42571" x2="52381" y2="42571"/>
                        <a14:foregroundMark x1="52381" y1="42571" x2="52381" y2="42571"/>
                        <a14:foregroundMark x1="52381" y1="42571" x2="52381" y2="42571"/>
                        <a14:foregroundMark x1="52698" y1="58857" x2="52698" y2="58857"/>
                        <a14:foregroundMark x1="52698" y1="58857" x2="52698" y2="58857"/>
                        <a14:foregroundMark x1="52698" y1="58857" x2="52698" y2="58857"/>
                        <a14:foregroundMark x1="45238" y1="51429" x2="45238" y2="51429"/>
                        <a14:foregroundMark x1="42063" y1="58571" x2="42063" y2="58571"/>
                        <a14:foregroundMark x1="42063" y1="59429" x2="42063" y2="59429"/>
                        <a14:foregroundMark x1="42063" y1="60000" x2="42063" y2="60000"/>
                        <a14:foregroundMark x1="54762" y1="70571" x2="62222" y2="40857"/>
                        <a14:foregroundMark x1="33333" y1="12857" x2="51587" y2="14000"/>
                        <a14:foregroundMark x1="51587" y1="14000" x2="66190" y2="23429"/>
                        <a14:foregroundMark x1="66190" y1="23429" x2="68413" y2="33429"/>
                        <a14:foregroundMark x1="66032" y1="13429" x2="51429" y2="13429"/>
                        <a14:foregroundMark x1="32540" y1="12571" x2="32857" y2="55714"/>
                        <a14:foregroundMark x1="32857" y1="64286" x2="40635" y2="86000"/>
                        <a14:foregroundMark x1="40635" y1="86000" x2="55556" y2="89143"/>
                        <a14:foregroundMark x1="55556" y1="89143" x2="64286" y2="68857"/>
                        <a14:foregroundMark x1="64286" y1="68857" x2="66667" y2="13429"/>
                        <a14:foregroundMark x1="66349" y1="36857" x2="66349" y2="62857"/>
                        <a14:foregroundMark x1="66349" y1="62857" x2="61587" y2="85714"/>
                        <a14:foregroundMark x1="61587" y1="85714" x2="49683" y2="94571"/>
                        <a14:foregroundMark x1="66032" y1="11143" x2="33968" y2="12857"/>
                        <a14:foregroundMark x1="51111" y1="90571" x2="52540" y2="90286"/>
                        <a14:foregroundMark x1="33968" y1="70286" x2="33968" y2="70286"/>
                        <a14:foregroundMark x1="32857" y1="61429" x2="32857" y2="61429"/>
                        <a14:foregroundMark x1="59524" y1="10000" x2="59524" y2="10000"/>
                        <a14:foregroundMark x1="60794" y1="9143" x2="60794" y2="9143"/>
                        <a14:foregroundMark x1="55079" y1="9143" x2="66667" y2="8286"/>
                        <a14:foregroundMark x1="53810" y1="47714" x2="50317" y2="25429"/>
                        <a14:foregroundMark x1="49683" y1="45143" x2="40476" y2="25429"/>
                        <a14:foregroundMark x1="40476" y1="25429" x2="38889" y2="16000"/>
                        <a14:foregroundMark x1="39524" y1="18000" x2="51429" y2="38571"/>
                        <a14:foregroundMark x1="42857" y1="42000" x2="37143" y2="43143"/>
                        <a14:foregroundMark x1="52381" y1="24857" x2="50317" y2="20000"/>
                        <a14:foregroundMark x1="51111" y1="24857" x2="46984" y2="20857"/>
                        <a14:foregroundMark x1="54127" y1="29714" x2="52698" y2="22286"/>
                        <a14:foregroundMark x1="54603" y1="35714" x2="52857" y2="27429"/>
                        <a14:foregroundMark x1="52857" y1="27429" x2="58730" y2="50286"/>
                        <a14:foregroundMark x1="57460" y1="45429" x2="59365" y2="21143"/>
                        <a14:foregroundMark x1="59365" y1="21143" x2="56032" y2="20857"/>
                        <a14:foregroundMark x1="56032" y1="20857" x2="60952" y2="46000"/>
                        <a14:foregroundMark x1="60952" y1="46000" x2="59683" y2="57143"/>
                        <a14:foregroundMark x1="59683" y1="67143" x2="56825" y2="65714"/>
                        <a14:foregroundMark x1="59683" y1="39143" x2="63810" y2="34286"/>
                        <a14:foregroundMark x1="31429" y1="8286" x2="32063" y2="61429"/>
                        <a14:foregroundMark x1="31429" y1="7714" x2="61905" y2="8571"/>
                        <a14:foregroundMark x1="61905" y1="8571" x2="68254" y2="7714"/>
                        <a14:foregroundMark x1="68254" y1="7714" x2="68730" y2="56857"/>
                        <a14:foregroundMark x1="68730" y1="56857" x2="64286" y2="79714"/>
                        <a14:foregroundMark x1="64286" y1="79714" x2="60476" y2="86571"/>
                        <a14:foregroundMark x1="53651" y1="29429" x2="51111" y2="32857"/>
                        <a14:foregroundMark x1="63016" y1="18286" x2="60635" y2="36857"/>
                        <a14:foregroundMark x1="61429" y1="9143" x2="68413" y2="9714"/>
                        <a14:foregroundMark x1="67143" y1="22571" x2="66984" y2="67143"/>
                        <a14:foregroundMark x1="66032" y1="72857" x2="59365" y2="87429"/>
                        <a14:foregroundMark x1="52381" y1="92000" x2="37937" y2="85143"/>
                        <a14:foregroundMark x1="37937" y1="85143" x2="31746" y2="61143"/>
                        <a14:foregroundMark x1="31746" y1="61143" x2="36667" y2="80286"/>
                        <a14:foregroundMark x1="36667" y1="80286" x2="34921" y2="76571"/>
                        <a14:foregroundMark x1="34921" y1="76571" x2="32698" y2="71143"/>
                        <a14:foregroundMark x1="32698" y1="71143" x2="31905" y2="65429"/>
                        <a14:foregroundMark x1="41746" y1="89143" x2="41746" y2="89143"/>
                        <a14:foregroundMark x1="41746" y1="89143" x2="48571" y2="92286"/>
                        <a14:backgroundMark x1="33333" y1="88286" x2="33333" y2="88286"/>
                        <a14:backgroundMark x1="33333" y1="88286" x2="33333" y2="88286"/>
                        <a14:backgroundMark x1="33333" y1="88286" x2="33333" y2="88286"/>
                        <a14:backgroundMark x1="33333" y1="88286" x2="33333" y2="88286"/>
                        <a14:backgroundMark x1="33333" y1="88286" x2="33333" y2="88286"/>
                        <a14:backgroundMark x1="33333" y1="88286" x2="33333" y2="88286"/>
                        <a14:backgroundMark x1="68889" y1="84857" x2="68889" y2="84857"/>
                      </a14:backgroundRemoval>
                    </a14:imgEffect>
                  </a14:imgLayer>
                </a14:imgProps>
              </a:ext>
            </a:extLst>
          </a:blip>
          <a:srcRect l="30918" t="6843" r="31000" b="6914"/>
          <a:stretch/>
        </p:blipFill>
        <p:spPr>
          <a:xfrm>
            <a:off x="5883153" y="4012760"/>
            <a:ext cx="1440514" cy="201672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4BF26B33-4346-48F6-ACFC-17C88540CB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2953" y="1564289"/>
            <a:ext cx="2071226" cy="21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383A78D-A562-405C-AC94-FCF53991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5C307C2-2011-4BDF-AACE-89BFE5A58E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6920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>
            <a:extLst>
              <a:ext uri="{FF2B5EF4-FFF2-40B4-BE49-F238E27FC236}">
                <a16:creationId xmlns="" xmlns:a16="http://schemas.microsoft.com/office/drawing/2014/main" id="{91AB8A88-A60F-421C-9564-D5A7639EA5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2">
            <a:extLst>
              <a:ext uri="{FF2B5EF4-FFF2-40B4-BE49-F238E27FC236}">
                <a16:creationId xmlns="" xmlns:a16="http://schemas.microsoft.com/office/drawing/2014/main" id="{832D3A04-3120-4CF3-8F9E-6DCF218BAC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B69D792B-9E46-4167-BC3C-13F230215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62455" y="1712831"/>
            <a:ext cx="4677405" cy="2970152"/>
          </a:xfrm>
          <a:prstGeom prst="rect">
            <a:avLst/>
          </a:prstGeom>
          <a:ln>
            <a:noFill/>
          </a:ln>
        </p:spPr>
      </p:pic>
      <p:sp>
        <p:nvSpPr>
          <p:cNvPr id="21" name="Freeform 9">
            <a:extLst>
              <a:ext uri="{FF2B5EF4-FFF2-40B4-BE49-F238E27FC236}">
                <a16:creationId xmlns="" xmlns:a16="http://schemas.microsoft.com/office/drawing/2014/main" id="{98D68143-E11F-49D9-A842-E52CB43645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Rectangle 16">
            <a:extLst>
              <a:ext uri="{FF2B5EF4-FFF2-40B4-BE49-F238E27FC236}">
                <a16:creationId xmlns="" xmlns:a16="http://schemas.microsoft.com/office/drawing/2014/main" id="{70D81F57-CC57-46AD-86A2-54F697BD59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48993BA-1A26-4B2A-9E21-38B48C53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bg1"/>
                </a:solidFill>
              </a:rPr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547950E-B9D4-42E3-9E9B-760986CE7F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500">
                <a:solidFill>
                  <a:schemeClr val="bg1"/>
                </a:solidFill>
              </a:rPr>
              <a:t>Definice</a:t>
            </a:r>
          </a:p>
          <a:p>
            <a:pPr>
              <a:lnSpc>
                <a:spcPct val="110000"/>
              </a:lnSpc>
            </a:pPr>
            <a:r>
              <a:rPr lang="cs-CZ" sz="1500">
                <a:solidFill>
                  <a:schemeClr val="bg1"/>
                </a:solidFill>
              </a:rPr>
              <a:t>Historie</a:t>
            </a:r>
          </a:p>
          <a:p>
            <a:pPr>
              <a:lnSpc>
                <a:spcPct val="110000"/>
              </a:lnSpc>
            </a:pPr>
            <a:r>
              <a:rPr lang="cs-CZ" sz="1500">
                <a:solidFill>
                  <a:schemeClr val="bg1"/>
                </a:solidFill>
              </a:rPr>
              <a:t>Typologie</a:t>
            </a:r>
          </a:p>
          <a:p>
            <a:pPr>
              <a:lnSpc>
                <a:spcPct val="110000"/>
              </a:lnSpc>
            </a:pPr>
            <a:r>
              <a:rPr lang="cs-CZ" sz="1500">
                <a:solidFill>
                  <a:schemeClr val="bg1"/>
                </a:solidFill>
              </a:rPr>
              <a:t>Islámsko fundamentalistický terorismus</a:t>
            </a:r>
          </a:p>
          <a:p>
            <a:pPr>
              <a:lnSpc>
                <a:spcPct val="110000"/>
              </a:lnSpc>
            </a:pPr>
            <a:r>
              <a:rPr lang="cs-CZ" sz="1500">
                <a:solidFill>
                  <a:schemeClr val="bg1"/>
                </a:solidFill>
              </a:rPr>
              <a:t>Letální formy </a:t>
            </a:r>
          </a:p>
          <a:p>
            <a:pPr>
              <a:lnSpc>
                <a:spcPct val="110000"/>
              </a:lnSpc>
            </a:pPr>
            <a:r>
              <a:rPr lang="cs-CZ" sz="1500">
                <a:solidFill>
                  <a:schemeClr val="bg1"/>
                </a:solidFill>
              </a:rPr>
              <a:t>Neletální formy</a:t>
            </a:r>
          </a:p>
          <a:p>
            <a:pPr>
              <a:lnSpc>
                <a:spcPct val="110000"/>
              </a:lnSpc>
            </a:pPr>
            <a:r>
              <a:rPr lang="cs-CZ" sz="1500">
                <a:solidFill>
                  <a:schemeClr val="bg1"/>
                </a:solidFill>
              </a:rPr>
              <a:t>Kyberprostor</a:t>
            </a:r>
          </a:p>
          <a:p>
            <a:pPr>
              <a:lnSpc>
                <a:spcPct val="110000"/>
              </a:lnSpc>
            </a:pPr>
            <a:r>
              <a:rPr lang="cs-CZ" sz="1500">
                <a:solidFill>
                  <a:schemeClr val="bg1"/>
                </a:solidFill>
              </a:rPr>
              <a:t>Způsoby boje proti terorismu</a:t>
            </a:r>
          </a:p>
          <a:p>
            <a:pPr>
              <a:lnSpc>
                <a:spcPct val="110000"/>
              </a:lnSpc>
            </a:pPr>
            <a:r>
              <a:rPr lang="cs-CZ" sz="1500">
                <a:solidFill>
                  <a:schemeClr val="bg1"/>
                </a:solidFill>
              </a:rPr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35036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6A3CC01-29F7-4F9C-905C-E1DCB145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Definice terorismu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0838C80-5B99-499D-824C-F6A4527CA8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Neurčitý pojem – různé druhy, formy, geografické a sociální oblasti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Totožné prvky:  </a:t>
            </a:r>
            <a:r>
              <a:rPr lang="cs-CZ" dirty="0" err="1"/>
              <a:t>bezlimitní</a:t>
            </a:r>
            <a:r>
              <a:rPr lang="cs-CZ" dirty="0"/>
              <a:t> násilí, atmosféra strachu, prosazování vlastních zájmů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„</a:t>
            </a:r>
            <a:r>
              <a:rPr lang="cs-CZ" i="1" dirty="0"/>
              <a:t>použití agresivního a excesivního násilí, které je naplánováno s dominantním účelem vyslat vážné zastrašující poselství zřetelně většímu počtu lidí než pouze těm, kteří jsou primárními násilnými akty nebo hrozbami bezprostředně poškozeni“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9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="" xmlns:a16="http://schemas.microsoft.com/office/drawing/2014/main" id="{F7369C3E-262B-47BE-8521-E43DDEDC87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-5858"/>
            <a:ext cx="8002104" cy="638919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7226ADD-BD3C-4B32-B809-A93384B4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868339" cy="1151965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Historie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="" xmlns:a16="http://schemas.microsoft.com/office/drawing/2014/main" id="{8243E5AB-3658-4EE5-8A36-E3ACEA2DC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5" r="5" b="3655"/>
          <a:stretch/>
        </p:blipFill>
        <p:spPr>
          <a:xfrm>
            <a:off x="8125547" y="-5858"/>
            <a:ext cx="3584638" cy="2050789"/>
          </a:xfrm>
          <a:prstGeom prst="rect">
            <a:avLst/>
          </a:prstGeom>
          <a:ln>
            <a:noFill/>
          </a:ln>
        </p:spPr>
      </p:pic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BD93F07-9820-433B-AB41-4BD98F8BB0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868339" cy="33111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1600" dirty="0">
                <a:solidFill>
                  <a:schemeClr val="bg1"/>
                </a:solidFill>
              </a:rPr>
              <a:t>1. stol. N. l. – 		Oblast blízkého východu - </a:t>
            </a:r>
            <a:r>
              <a:rPr lang="cs-CZ" sz="1600" dirty="0" err="1">
                <a:solidFill>
                  <a:schemeClr val="bg1"/>
                </a:solidFill>
              </a:rPr>
              <a:t>zealotové-sikariové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solidFill>
                  <a:schemeClr val="bg1"/>
                </a:solidFill>
              </a:rPr>
              <a:t>11. stol. N. l. – 		oblast perského zálivu – asasíni</a:t>
            </a: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solidFill>
                  <a:schemeClr val="bg1"/>
                </a:solidFill>
              </a:rPr>
              <a:t>19. a 20. stol. N. l. – 		moderní terorismus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600" dirty="0">
                <a:solidFill>
                  <a:schemeClr val="bg1"/>
                </a:solidFill>
              </a:rPr>
              <a:t>			Oblast USA – </a:t>
            </a:r>
            <a:r>
              <a:rPr lang="cs-CZ" sz="1600" dirty="0" err="1">
                <a:solidFill>
                  <a:schemeClr val="bg1"/>
                </a:solidFill>
              </a:rPr>
              <a:t>Kuklux</a:t>
            </a:r>
            <a:r>
              <a:rPr lang="cs-CZ" sz="1600" dirty="0">
                <a:solidFill>
                  <a:schemeClr val="bg1"/>
                </a:solidFill>
              </a:rPr>
              <a:t> klan</a:t>
            </a: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solidFill>
                  <a:schemeClr val="bg1"/>
                </a:solidFill>
              </a:rPr>
              <a:t>2. pol. 20. stol. N. l. –	</a:t>
            </a:r>
            <a:r>
              <a:rPr lang="cs-CZ" sz="1600" dirty="0" err="1">
                <a:solidFill>
                  <a:schemeClr val="bg1"/>
                </a:solidFill>
              </a:rPr>
              <a:t>Izraelsko</a:t>
            </a:r>
            <a:r>
              <a:rPr lang="cs-CZ" sz="1600" dirty="0">
                <a:solidFill>
                  <a:schemeClr val="bg1"/>
                </a:solidFill>
              </a:rPr>
              <a:t> palestinský konflikt – blízko 				východní terorismus</a:t>
            </a:r>
          </a:p>
          <a:p>
            <a:pPr>
              <a:lnSpc>
                <a:spcPct val="110000"/>
              </a:lnSpc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solidFill>
                  <a:schemeClr val="bg1"/>
                </a:solidFill>
              </a:rPr>
              <a:t>80. léta 20. stol. N. l. – 	náboženský terorismus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C376D6E7-550F-440F-A8C6-D2854D51C8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14184"/>
          <a:stretch/>
        </p:blipFill>
        <p:spPr>
          <a:xfrm>
            <a:off x="8119463" y="2163343"/>
            <a:ext cx="3584638" cy="2050789"/>
          </a:xfrm>
          <a:prstGeom prst="rect">
            <a:avLst/>
          </a:prstGeom>
          <a:ln>
            <a:noFill/>
          </a:ln>
        </p:spPr>
      </p:pic>
      <p:sp useBgFill="1">
        <p:nvSpPr>
          <p:cNvPr id="34" name="Rectangle 26">
            <a:extLst>
              <a:ext uri="{FF2B5EF4-FFF2-40B4-BE49-F238E27FC236}">
                <a16:creationId xmlns="" xmlns:a16="http://schemas.microsoft.com/office/drawing/2014/main" id="{3F497138-C477-4D69-A390-BB0209404D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04266" y="-5859"/>
            <a:ext cx="123444" cy="6389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6BB2A83E-C9E1-41B6-B49A-5FDC26A011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r="5" b="15820"/>
          <a:stretch/>
        </p:blipFill>
        <p:spPr>
          <a:xfrm>
            <a:off x="8125547" y="4330931"/>
            <a:ext cx="3584638" cy="20520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8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92886C2-C8EA-4689-9EBB-8F365884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Typologie terorismu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BFF92C5-EE76-44DD-8B27-A05A8299B5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a)	Ultralevicový terorismus</a:t>
            </a:r>
          </a:p>
          <a:p>
            <a:r>
              <a:rPr lang="cs-CZ" dirty="0"/>
              <a:t>b)	Ultrapravicový terorismus</a:t>
            </a:r>
          </a:p>
          <a:p>
            <a:r>
              <a:rPr lang="cs-CZ" dirty="0"/>
              <a:t>c)	Etnický a teritoriální terorismus</a:t>
            </a:r>
          </a:p>
          <a:p>
            <a:r>
              <a:rPr lang="cs-CZ" dirty="0"/>
              <a:t>d)	Náboženský terorismus</a:t>
            </a:r>
          </a:p>
          <a:p>
            <a:r>
              <a:rPr lang="cs-CZ" dirty="0"/>
              <a:t>e)	Ekologický terorismus</a:t>
            </a:r>
          </a:p>
          <a:p>
            <a:r>
              <a:rPr lang="cs-CZ" dirty="0"/>
              <a:t>f)	Kriminální terorismus (účelem je získání majetkových výhod)</a:t>
            </a:r>
          </a:p>
          <a:p>
            <a:r>
              <a:rPr lang="cs-CZ" dirty="0"/>
              <a:t>g)	Psychopatologický terorismus</a:t>
            </a:r>
          </a:p>
          <a:p>
            <a:r>
              <a:rPr lang="cs-CZ" dirty="0"/>
              <a:t>h)	„Single-</a:t>
            </a:r>
            <a:r>
              <a:rPr lang="cs-CZ" dirty="0" err="1"/>
              <a:t>issue</a:t>
            </a:r>
            <a:r>
              <a:rPr lang="cs-CZ" dirty="0"/>
              <a:t>“ terorismus (zaměřený vůči jednomu výhradnímu problému)</a:t>
            </a:r>
          </a:p>
        </p:txBody>
      </p:sp>
    </p:spTree>
    <p:extLst>
      <p:ext uri="{BB962C8B-B14F-4D97-AF65-F5344CB8AC3E}">
        <p14:creationId xmlns:p14="http://schemas.microsoft.com/office/powerpoint/2010/main" val="5676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5138250-5690-4CC0-A68A-12E736F5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/>
          <a:p>
            <a:pPr algn="ctr"/>
            <a:r>
              <a:rPr lang="cs-CZ"/>
              <a:t>Islámský fundamentalismus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7413BE6-7F3A-4F59-9D01-89142AE423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r>
              <a:rPr lang="cs-CZ"/>
              <a:t>Dle vyhodnocení BIS nejnebezpečnější typologie </a:t>
            </a:r>
          </a:p>
          <a:p>
            <a:r>
              <a:rPr lang="cs-CZ"/>
              <a:t>Odmítání kompromisu a současného světa</a:t>
            </a:r>
          </a:p>
          <a:p>
            <a:r>
              <a:rPr lang="cs-CZ"/>
              <a:t>Snaha nastolení celosvětového chalífátu</a:t>
            </a:r>
          </a:p>
          <a:p>
            <a:r>
              <a:rPr lang="cs-CZ"/>
              <a:t>Náboženský fanatismus</a:t>
            </a:r>
          </a:p>
          <a:p>
            <a:r>
              <a:rPr lang="cs-CZ"/>
              <a:t>Podpora ze strany států</a:t>
            </a:r>
          </a:p>
          <a:p>
            <a:r>
              <a:rPr lang="cs-CZ"/>
              <a:t>Džihád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3891169-F535-40D6-83D4-FAFD69E33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638660">
            <a:off x="6758628" y="1837765"/>
            <a:ext cx="3219874" cy="36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BCAD38B-5F61-4FEB-A1D1-5FC0D666D2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5" name="Rectangle 51">
            <a:extLst>
              <a:ext uri="{FF2B5EF4-FFF2-40B4-BE49-F238E27FC236}">
                <a16:creationId xmlns="" xmlns:a16="http://schemas.microsoft.com/office/drawing/2014/main" id="{C04E869F-EBC2-416E-8FB7-4F6A45F66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5FE46B1D-0BDE-468C-8E8B-2A023FB16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3000"/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b="12619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54" name="Freeform 9">
            <a:extLst>
              <a:ext uri="{FF2B5EF4-FFF2-40B4-BE49-F238E27FC236}">
                <a16:creationId xmlns="" xmlns:a16="http://schemas.microsoft.com/office/drawing/2014/main" id="{7D1C9B27-27B9-4E9E-82C8-6F9B7D12B8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DEEDCB5-D89E-454A-81A6-07CB28CC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cs-CZ"/>
              <a:t>Letální formy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1763433-7D7F-442E-935F-147E5593D6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r>
              <a:rPr lang="cs-CZ" dirty="0"/>
              <a:t>užívání základních („primitivních“) prostředků násilí</a:t>
            </a:r>
          </a:p>
          <a:p>
            <a:r>
              <a:rPr lang="cs-CZ" dirty="0"/>
              <a:t>Konvenční: zbraně (chladné, střelné, výbušniny)</a:t>
            </a:r>
          </a:p>
          <a:p>
            <a:r>
              <a:rPr lang="cs-CZ" dirty="0"/>
              <a:t>Nekonvenční: jaderné, biologické a chemické</a:t>
            </a:r>
          </a:p>
          <a:p>
            <a:r>
              <a:rPr lang="cs-CZ" dirty="0" err="1"/>
              <a:t>Óm</a:t>
            </a:r>
            <a:r>
              <a:rPr lang="cs-CZ" dirty="0"/>
              <a:t> </a:t>
            </a:r>
            <a:r>
              <a:rPr lang="cs-CZ" dirty="0" err="1"/>
              <a:t>šinrikjó</a:t>
            </a:r>
            <a:r>
              <a:rPr lang="cs-CZ" dirty="0"/>
              <a:t> – Japonsko </a:t>
            </a:r>
            <a:r>
              <a:rPr lang="cs-CZ" dirty="0" smtClean="0"/>
              <a:t>1994 (Sarin)</a:t>
            </a:r>
            <a:endParaRPr lang="cs-CZ" dirty="0"/>
          </a:p>
          <a:p>
            <a:r>
              <a:rPr lang="cs-CZ" dirty="0"/>
              <a:t>Antraxové dopisy – USA 2001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7E9AE32D-417D-4951-BD6D-383A7A5E60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51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7969D95-F756-4784-B5EA-51769F317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10024" b="13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CC146B38-3E4E-4A67-91CF-55DBCC51B4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24A81F-BA34-40C5-BEE7-90AA2214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Neletální formy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56608D2-3059-4D88-9992-C52AE3405B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587206" y="2448453"/>
            <a:ext cx="6859199" cy="29446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300">
                <a:solidFill>
                  <a:schemeClr val="bg1"/>
                </a:solidFill>
              </a:rPr>
              <a:t>terorismus v “moderní podobě“ / terorismus prováděný za pomocí moderních prostředků a forem.</a:t>
            </a:r>
          </a:p>
          <a:p>
            <a:pPr>
              <a:lnSpc>
                <a:spcPct val="110000"/>
              </a:lnSpc>
            </a:pPr>
            <a:r>
              <a:rPr lang="cs-CZ" sz="1300">
                <a:solidFill>
                  <a:schemeClr val="bg1"/>
                </a:solidFill>
              </a:rPr>
              <a:t>Unarmed terorism (užívání běžných prostředků)</a:t>
            </a:r>
          </a:p>
          <a:p>
            <a:pPr>
              <a:lnSpc>
                <a:spcPct val="110000"/>
              </a:lnSpc>
            </a:pPr>
            <a:r>
              <a:rPr lang="cs-CZ" sz="1300">
                <a:solidFill>
                  <a:schemeClr val="bg1"/>
                </a:solidFill>
              </a:rPr>
              <a:t>Nekonvenční terorismus (kyberprostor, mediální terorismus a moderní technologie)</a:t>
            </a:r>
          </a:p>
          <a:p>
            <a:pPr>
              <a:lnSpc>
                <a:spcPct val="110000"/>
              </a:lnSpc>
            </a:pPr>
            <a:r>
              <a:rPr lang="cs-CZ" sz="1300">
                <a:solidFill>
                  <a:schemeClr val="bg1"/>
                </a:solidFill>
              </a:rPr>
              <a:t>2001 – USA</a:t>
            </a:r>
          </a:p>
          <a:p>
            <a:pPr>
              <a:lnSpc>
                <a:spcPct val="110000"/>
              </a:lnSpc>
            </a:pPr>
            <a:r>
              <a:rPr lang="cs-CZ" sz="1300">
                <a:solidFill>
                  <a:schemeClr val="bg1"/>
                </a:solidFill>
              </a:rPr>
              <a:t>2004 – španělsko</a:t>
            </a:r>
          </a:p>
          <a:p>
            <a:pPr>
              <a:lnSpc>
                <a:spcPct val="110000"/>
              </a:lnSpc>
            </a:pPr>
            <a:r>
              <a:rPr lang="cs-CZ" sz="1300">
                <a:solidFill>
                  <a:schemeClr val="bg1"/>
                </a:solidFill>
              </a:rPr>
              <a:t>2016 – francie</a:t>
            </a:r>
          </a:p>
          <a:p>
            <a:pPr>
              <a:lnSpc>
                <a:spcPct val="110000"/>
              </a:lnSpc>
            </a:pPr>
            <a:r>
              <a:rPr lang="cs-CZ" sz="1300">
                <a:solidFill>
                  <a:schemeClr val="bg1"/>
                </a:solidFill>
              </a:rPr>
              <a:t>2016 – belgie </a:t>
            </a:r>
          </a:p>
          <a:p>
            <a:pPr>
              <a:lnSpc>
                <a:spcPct val="110000"/>
              </a:lnSpc>
            </a:pPr>
            <a:r>
              <a:rPr lang="cs-CZ" sz="1300">
                <a:solidFill>
                  <a:schemeClr val="bg1"/>
                </a:solidFill>
              </a:rPr>
              <a:t>2017 – Velká Británie</a:t>
            </a:r>
          </a:p>
          <a:p>
            <a:pPr>
              <a:lnSpc>
                <a:spcPct val="110000"/>
              </a:lnSpc>
            </a:pPr>
            <a:endParaRPr lang="cs-CZ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DE3A7F3-DBEE-4E03-B867-F7A8D4FD1B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0" name="Rectangle 39">
            <a:extLst>
              <a:ext uri="{FF2B5EF4-FFF2-40B4-BE49-F238E27FC236}">
                <a16:creationId xmlns="" xmlns:a16="http://schemas.microsoft.com/office/drawing/2014/main" id="{955BEFA1-69E2-460D-A087-13370EB5F2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A8D1CB0-C8F7-4431-9E49-80A1D485DA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r="33166" b="-1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42" name="Freeform 9">
            <a:extLst>
              <a:ext uri="{FF2B5EF4-FFF2-40B4-BE49-F238E27FC236}">
                <a16:creationId xmlns="" xmlns:a16="http://schemas.microsoft.com/office/drawing/2014/main" id="{3A5EEC9A-23FC-4720-A69F-11BA448238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9D74055-CC9E-49C8-89B3-F3931554F5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7540157" cy="6380796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D394EC-E5CC-468F-B6F2-6BBE3DB4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Kyberprostor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FCB3C5D-B13C-4EE5-94E9-55AFEF91D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5"/>
            <a:ext cx="6397156" cy="3446564"/>
          </a:xfrm>
        </p:spPr>
        <p:txBody>
          <a:bodyPr>
            <a:normAutofit/>
          </a:bodyPr>
          <a:lstStyle/>
          <a:p>
            <a:r>
              <a:rPr lang="cs-CZ" sz="1800">
                <a:solidFill>
                  <a:schemeClr val="bg1"/>
                </a:solidFill>
              </a:rPr>
              <a:t>Od roku 2010 označen jako nová bojová zóna</a:t>
            </a:r>
          </a:p>
          <a:p>
            <a:pPr marL="0" indent="0">
              <a:buNone/>
            </a:pPr>
            <a:endParaRPr lang="cs-CZ" sz="1800">
              <a:solidFill>
                <a:schemeClr val="bg1"/>
              </a:solidFill>
            </a:endParaRPr>
          </a:p>
          <a:p>
            <a:r>
              <a:rPr lang="cs-CZ" sz="1800">
                <a:solidFill>
                  <a:schemeClr val="bg1"/>
                </a:solidFill>
              </a:rPr>
              <a:t>Škodlivé viry a hackerské útoky (špionáž či válečné akty)</a:t>
            </a:r>
          </a:p>
          <a:p>
            <a:pPr marL="0" indent="0">
              <a:buNone/>
            </a:pPr>
            <a:endParaRPr lang="cs-CZ" sz="1800">
              <a:solidFill>
                <a:schemeClr val="bg1"/>
              </a:solidFill>
            </a:endParaRPr>
          </a:p>
          <a:p>
            <a:r>
              <a:rPr lang="cs-CZ" sz="1800">
                <a:solidFill>
                  <a:schemeClr val="bg1"/>
                </a:solidFill>
              </a:rPr>
              <a:t>2018 – odhalení falešných účtů Hisballáhu</a:t>
            </a:r>
          </a:p>
        </p:txBody>
      </p:sp>
    </p:spTree>
    <p:extLst>
      <p:ext uri="{BB962C8B-B14F-4D97-AF65-F5344CB8AC3E}">
        <p14:creationId xmlns:p14="http://schemas.microsoft.com/office/powerpoint/2010/main" val="5477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209</Words>
  <Application>Microsoft Office PowerPoint</Application>
  <PresentationFormat>Vlastní</PresentationFormat>
  <Paragraphs>73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Hlavní událost</vt:lpstr>
      <vt:lpstr>Terorismus</vt:lpstr>
      <vt:lpstr>Obsah</vt:lpstr>
      <vt:lpstr>Definice terorismu</vt:lpstr>
      <vt:lpstr>Historie</vt:lpstr>
      <vt:lpstr>Typologie terorismu</vt:lpstr>
      <vt:lpstr>Islámský fundamentalismus</vt:lpstr>
      <vt:lpstr>Letální formy</vt:lpstr>
      <vt:lpstr>Neletální formy</vt:lpstr>
      <vt:lpstr>Kyberprostor</vt:lpstr>
      <vt:lpstr>Způsoby boje proti terorismus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Terorismus</dc:title>
  <dc:creator>Tomáš Brázda</dc:creator>
  <cp:lastModifiedBy>Brázda Tomáš</cp:lastModifiedBy>
  <cp:revision>5</cp:revision>
  <dcterms:created xsi:type="dcterms:W3CDTF">2018-11-22T15:54:40Z</dcterms:created>
  <dcterms:modified xsi:type="dcterms:W3CDTF">2018-12-13T15:52:16Z</dcterms:modified>
  <cp:category>Veřejná informace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omecredit-DocumentTagging.ClassificationMark.P00">
    <vt:lpwstr>&lt;ClassificationMark xmlns:xsi="http://www.w3.org/2001/XMLSchema-instance" xmlns:xsd="http://www.w3.org/2001/XMLSchema" margin="NaN" class="C0" owner="Tomáš Brázda" position="BottomMiddle" marginX="0" marginY="0" classifiedOn="2018-12-13T16:47:11.5307</vt:lpwstr>
  </property>
  <property fmtid="{D5CDD505-2E9C-101B-9397-08002B2CF9AE}" pid="3" name="homecredit-DocumentTagging.ClassificationMark.P01">
    <vt:lpwstr>967+01:00" showPrintedBy="false" showPrintDate="false" language="cs" ApplicationVersion="Microsoft PowerPoint, 14.0" addinVersion="5.10.4.7"&gt;&lt;history bulk="false" class="Veřejná informace" code="C0" user="Brázda Tomáš" date="2018-12-13T16:50:34.88713</vt:lpwstr>
  </property>
  <property fmtid="{D5CDD505-2E9C-101B-9397-08002B2CF9AE}" pid="4" name="homecredit-DocumentTagging.ClassificationMark.P02">
    <vt:lpwstr>03+01:00" /&gt;&lt;recipients /&gt;&lt;documentOwners /&gt;&lt;/ClassificationMark&gt;</vt:lpwstr>
  </property>
  <property fmtid="{D5CDD505-2E9C-101B-9397-08002B2CF9AE}" pid="5" name="homecredit-DocumentTagging.ClassificationMark">
    <vt:lpwstr>￼PARTS:3</vt:lpwstr>
  </property>
  <property fmtid="{D5CDD505-2E9C-101B-9397-08002B2CF9AE}" pid="6" name="homecredit-DocumentClasification">
    <vt:lpwstr>Veřejná informace</vt:lpwstr>
  </property>
  <property fmtid="{D5CDD505-2E9C-101B-9397-08002B2CF9AE}" pid="7" name="homecredit-DLP">
    <vt:lpwstr>homecredit-DLP:HC_Public</vt:lpwstr>
  </property>
</Properties>
</file>