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0"/>
  </p:notesMasterIdLst>
  <p:handoutMasterIdLst>
    <p:handoutMasterId r:id="rId31"/>
  </p:handoutMasterIdLst>
  <p:sldIdLst>
    <p:sldId id="309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66" r:id="rId11"/>
    <p:sldId id="361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63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1039" autoAdjust="0"/>
  </p:normalViewPr>
  <p:slideViewPr>
    <p:cSldViewPr>
      <p:cViewPr varScale="1">
        <p:scale>
          <a:sx n="90" d="100"/>
          <a:sy n="90" d="100"/>
        </p:scale>
        <p:origin x="1181" y="5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EBEB85-02C6-49C9-BF92-AD1144F2F4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87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4E74CE-130D-42D0-8BB5-AC035EBCC5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823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4E74CE-130D-42D0-8BB5-AC035EBCC54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967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4E74CE-130D-42D0-8BB5-AC035EBCC54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750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5FC8F6-FBFA-4464-A3D7-C6A6B11F27D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4E74CE-130D-42D0-8BB5-AC035EBCC54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688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6758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BE3051-2800-4E9D-87C4-E761E6FB8D08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30AD-6829-4ADD-9002-C5E85AA406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BFF33-C44A-47AF-A091-C4F7F48092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68C4F-BBE2-4BE2-848D-C54336BD82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C9E2-7AD3-45CC-BB42-E4684742B0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6FA20-F380-4FD9-BFF4-7D8DF826F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A7803-9690-4190-9EB0-A14987A0B7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900BB-2942-4E2E-A913-8C7228A960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A1357-8991-4D9D-9AC3-C87B4B099E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033FC-7901-4CBB-8595-37A01882E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C2AA-3CCC-4542-A791-A809BD91D5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8DEAB-7942-4D84-97D6-B1241B7528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5614D806-4FCA-45E1-81BE-4F2D04992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jan.hurdik@law.muni.cz</a:t>
            </a:r>
          </a:p>
        </p:txBody>
      </p:sp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700338" y="3141663"/>
            <a:ext cx="5969000" cy="3311525"/>
          </a:xfrm>
        </p:spPr>
        <p:txBody>
          <a:bodyPr/>
          <a:lstStyle/>
          <a:p>
            <a:pPr eaLnBrk="1" hangingPunct="1"/>
            <a:r>
              <a:rPr lang="cs-CZ" sz="3600" dirty="0"/>
              <a:t>Občanský zákoník</a:t>
            </a:r>
            <a:br>
              <a:rPr lang="cs-CZ" sz="3600" dirty="0"/>
            </a:br>
            <a:r>
              <a:rPr lang="cs-CZ" sz="3600" dirty="0"/>
              <a:t>Osoby – část první</a:t>
            </a:r>
            <a:br>
              <a:rPr lang="cs-CZ" sz="3600" dirty="0"/>
            </a:br>
            <a:r>
              <a:rPr lang="cs-CZ" sz="3600" dirty="0"/>
              <a:t>Hlava II Osoby</a:t>
            </a:r>
            <a:br>
              <a:rPr lang="cs-CZ" sz="3600" dirty="0"/>
            </a:br>
            <a:r>
              <a:rPr lang="cs-CZ" sz="3600" dirty="0"/>
              <a:t>Díl 1 Všeobecná ustanovení (§15-22)</a:t>
            </a:r>
            <a:br>
              <a:rPr lang="cs-CZ" sz="3600" dirty="0"/>
            </a:br>
            <a:r>
              <a:rPr lang="cs-CZ" sz="1800" i="1" dirty="0"/>
              <a:t>Jan Hurdík</a:t>
            </a:r>
            <a:br>
              <a:rPr lang="cs-CZ" sz="1800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I</a:t>
            </a:r>
            <a:r>
              <a:rPr lang="cs-CZ" b="1">
                <a:latin typeface="Arial" charset="0"/>
              </a:rPr>
              <a:t>V</a:t>
            </a:r>
            <a:endParaRPr lang="cs-CZ"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cs-CZ" b="1" dirty="0"/>
              <a:t>Změna pohlaví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chirurgickým zákrokem „při současném znemožnění reprodukční funkce a přeměně pohlavních orgánů“ </a:t>
            </a:r>
            <a:r>
              <a:rPr lang="cs-CZ" dirty="0"/>
              <a:t>(§ 29/1).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    Zapisuje se do matriční knihy.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    Následek: zánik manželství a registrovaného      	partnerství (§ 29/2).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6576C4-4328-4B0A-9FFA-27A2A632537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79950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b="1" dirty="0"/>
              <a:t>Identifikační znaky člověka </a:t>
            </a:r>
            <a:r>
              <a:rPr lang="cs-CZ" dirty="0"/>
              <a:t>v postavení fyzické osoby: </a:t>
            </a:r>
            <a:r>
              <a:rPr lang="cs-CZ" b="1" dirty="0"/>
              <a:t>jméno člověka</a:t>
            </a:r>
            <a:r>
              <a:rPr lang="cs-CZ" dirty="0"/>
              <a:t> a jeho </a:t>
            </a:r>
            <a:r>
              <a:rPr lang="cs-CZ" b="1" dirty="0"/>
              <a:t>bydliště</a:t>
            </a:r>
            <a:r>
              <a:rPr lang="cs-CZ" dirty="0"/>
              <a:t> - jsou součástí právní osobnosti. </a:t>
            </a:r>
          </a:p>
          <a:p>
            <a:pPr eaLnBrk="1">
              <a:defRPr/>
            </a:pPr>
            <a:r>
              <a:rPr lang="cs-CZ" b="1" dirty="0"/>
              <a:t>Identifikační údaje: </a:t>
            </a:r>
          </a:p>
          <a:p>
            <a:pPr eaLnBrk="1">
              <a:defRPr/>
            </a:pPr>
            <a:r>
              <a:rPr lang="cs-CZ" b="1" dirty="0"/>
              <a:t>Jméno člověka </a:t>
            </a:r>
            <a:r>
              <a:rPr lang="cs-CZ" dirty="0"/>
              <a:t>(spol. </a:t>
            </a:r>
            <a:r>
              <a:rPr lang="cs-CZ" dirty="0" err="1"/>
              <a:t>ust</a:t>
            </a:r>
            <a:r>
              <a:rPr lang="cs-CZ" dirty="0"/>
              <a:t>. v § 3019, § 77 n.) Jménem člověka je jeho </a:t>
            </a:r>
            <a:r>
              <a:rPr lang="cs-CZ" b="1" dirty="0"/>
              <a:t>osobní jméno </a:t>
            </a:r>
            <a:r>
              <a:rPr lang="cs-CZ" dirty="0"/>
              <a:t>a </a:t>
            </a:r>
            <a:r>
              <a:rPr lang="cs-CZ" b="1" dirty="0"/>
              <a:t>příjmení</a:t>
            </a:r>
            <a:r>
              <a:rPr lang="cs-CZ" dirty="0"/>
              <a:t>, popř. jeho </a:t>
            </a:r>
            <a:r>
              <a:rPr lang="cs-CZ" b="1" dirty="0"/>
              <a:t>další jména </a:t>
            </a:r>
            <a:r>
              <a:rPr lang="cs-CZ" dirty="0"/>
              <a:t>a </a:t>
            </a:r>
            <a:r>
              <a:rPr lang="cs-CZ" b="1" dirty="0"/>
              <a:t>rodné</a:t>
            </a:r>
            <a:r>
              <a:rPr lang="cs-CZ" dirty="0"/>
              <a:t> příjmení, která mu podle zákona náležejí. Při užívání jiného jména než svého vlastního člověk nese následky omylů a újem z toho vzniklých (§ 77 odst. 2), </a:t>
            </a:r>
          </a:p>
          <a:p>
            <a:pPr eaLnBrk="1">
              <a:defRPr/>
            </a:pPr>
            <a:r>
              <a:rPr lang="cs-CZ" dirty="0"/>
              <a:t>popř. identifikující údaje </a:t>
            </a:r>
            <a:r>
              <a:rPr lang="cs-CZ" b="1" dirty="0"/>
              <a:t>podle jiného právního předpisu</a:t>
            </a:r>
            <a:r>
              <a:rPr lang="cs-CZ" dirty="0"/>
              <a:t> (§ 3019)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A80954-2DF1-46A3-8CE6-4CDF05E9C3C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cs-CZ" dirty="0"/>
              <a:t>P</a:t>
            </a:r>
            <a:r>
              <a:rPr lang="cs-CZ" b="1" dirty="0"/>
              <a:t>ráva člověka k jménu</a:t>
            </a:r>
            <a:r>
              <a:rPr lang="cs-CZ" dirty="0"/>
              <a:t>: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a) </a:t>
            </a:r>
            <a:r>
              <a:rPr lang="cs-CZ" b="1" dirty="0"/>
              <a:t>užívat</a:t>
            </a:r>
            <a:r>
              <a:rPr lang="cs-CZ" dirty="0"/>
              <a:t> své jméno v právním styku,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b) právo na </a:t>
            </a:r>
            <a:r>
              <a:rPr lang="cs-CZ" b="1" dirty="0"/>
              <a:t>ochranu </a:t>
            </a:r>
            <a:r>
              <a:rPr lang="cs-CZ" dirty="0"/>
              <a:t>svého jména;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c) právo na </a:t>
            </a:r>
            <a:r>
              <a:rPr lang="cs-CZ" b="1" dirty="0"/>
              <a:t>úctu </a:t>
            </a:r>
            <a:r>
              <a:rPr lang="cs-CZ" dirty="0"/>
              <a:t>k jeho jménu (§ 77 odst. 1).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237288"/>
            <a:ext cx="6837363" cy="71437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9B57A8-29C4-4169-959C-BF817A80DE7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VI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cs-CZ" dirty="0"/>
              <a:t>P</a:t>
            </a:r>
            <a:r>
              <a:rPr lang="cs-CZ" b="1" dirty="0"/>
              <a:t>rávní ochrana jména</a:t>
            </a:r>
            <a:r>
              <a:rPr lang="cs-CZ" dirty="0"/>
              <a:t>: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dirty="0"/>
              <a:t>a) před </a:t>
            </a:r>
            <a:r>
              <a:rPr lang="cs-CZ" sz="2000" b="1" u="sng" dirty="0"/>
              <a:t>zpochybněním</a:t>
            </a:r>
            <a:r>
              <a:rPr lang="cs-CZ" sz="2000" dirty="0"/>
              <a:t> svého </a:t>
            </a:r>
            <a:r>
              <a:rPr lang="cs-CZ" sz="2000" b="1" u="sng" dirty="0"/>
              <a:t>práva ke jménu</a:t>
            </a:r>
            <a:r>
              <a:rPr lang="cs-CZ" sz="2000" dirty="0"/>
              <a:t>;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dirty="0"/>
              <a:t>b) ke </a:t>
            </a:r>
            <a:r>
              <a:rPr lang="cs-CZ" sz="2000" b="1" u="sng" dirty="0"/>
              <a:t>kompenzaci újmy </a:t>
            </a:r>
            <a:r>
              <a:rPr lang="cs-CZ" sz="2000" dirty="0"/>
              <a:t>v důsledku neoprávněného zásahu, zejména neoprávněného užití jména, v uvedených případech nárokem na upuštění od neoprávněného zásahu nebo odstranění jeho následků (§ 78).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dirty="0"/>
              <a:t>c)  Nemůže-li dotčený z důvodů uvedených v § 78 odst. 2 sám uplatnit právo na ochranu </a:t>
            </a:r>
            <a:r>
              <a:rPr lang="cs-CZ" sz="2000" b="1" dirty="0"/>
              <a:t>svého jména</a:t>
            </a:r>
            <a:r>
              <a:rPr lang="cs-CZ" sz="2000" dirty="0"/>
              <a:t>, může je uplatnit jeho </a:t>
            </a:r>
            <a:r>
              <a:rPr lang="cs-CZ" sz="2000" b="1" u="sng" dirty="0"/>
              <a:t>manžel</a:t>
            </a:r>
            <a:r>
              <a:rPr lang="cs-CZ" sz="2000" u="sng" dirty="0"/>
              <a:t>, </a:t>
            </a:r>
            <a:r>
              <a:rPr lang="cs-CZ" sz="2000" b="1" u="sng" dirty="0"/>
              <a:t>potomek</a:t>
            </a:r>
            <a:r>
              <a:rPr lang="cs-CZ" sz="2000" u="sng" dirty="0"/>
              <a:t>, </a:t>
            </a:r>
            <a:r>
              <a:rPr lang="cs-CZ" sz="2000" b="1" u="sng" dirty="0"/>
              <a:t>předek</a:t>
            </a:r>
            <a:r>
              <a:rPr lang="cs-CZ" sz="2000" u="sng" dirty="0"/>
              <a:t> nebo </a:t>
            </a:r>
            <a:r>
              <a:rPr lang="cs-CZ" sz="2000" b="1" u="sng" dirty="0"/>
              <a:t>partner</a:t>
            </a:r>
            <a:r>
              <a:rPr lang="cs-CZ" sz="2000" dirty="0"/>
              <a:t>, ledaže svéprávný dotčený dal výslovně najevo, že si to nepřeje.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dirty="0"/>
              <a:t>d)  Zasáhne-li neoprávněný zásah </a:t>
            </a:r>
            <a:r>
              <a:rPr lang="cs-CZ" sz="2000" u="sng" dirty="0"/>
              <a:t>příjmení</a:t>
            </a:r>
            <a:r>
              <a:rPr lang="cs-CZ" sz="2000" dirty="0"/>
              <a:t> a je-li tu důležitý zájem na </a:t>
            </a:r>
            <a:r>
              <a:rPr lang="cs-CZ" sz="2000" u="sng" dirty="0"/>
              <a:t>ochraně rodiny</a:t>
            </a:r>
            <a:r>
              <a:rPr lang="cs-CZ" sz="2000" dirty="0"/>
              <a:t>, má </a:t>
            </a:r>
            <a:r>
              <a:rPr lang="cs-CZ" sz="2000" b="1" u="sng" dirty="0">
                <a:solidFill>
                  <a:srgbClr val="FF0000"/>
                </a:solidFill>
              </a:rPr>
              <a:t>samostatné právo na ochranu rodinného příjmení</a:t>
            </a:r>
            <a:r>
              <a:rPr lang="cs-CZ" sz="2000" u="sng" dirty="0">
                <a:solidFill>
                  <a:srgbClr val="FF0000"/>
                </a:solidFill>
              </a:rPr>
              <a:t> manžel nebo jiná osoba dotčenému blízká </a:t>
            </a:r>
            <a:r>
              <a:rPr lang="cs-CZ" sz="2000" dirty="0">
                <a:solidFill>
                  <a:srgbClr val="FF0000"/>
                </a:solidFill>
              </a:rPr>
              <a:t>(§ 78 odst. 3).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3B5E9C-2404-47EC-A163-CCAAD9EE328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VII</a:t>
            </a:r>
            <a:endParaRPr lang="cs-CZ"/>
          </a:p>
        </p:txBody>
      </p:sp>
      <p:sp>
        <p:nvSpPr>
          <p:cNvPr id="624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cs-CZ"/>
              <a:t>P</a:t>
            </a:r>
            <a:r>
              <a:rPr lang="cs-CZ" b="1"/>
              <a:t>seudonym</a:t>
            </a:r>
            <a:r>
              <a:rPr lang="cs-CZ"/>
              <a:t>: je-li užit v právním jednání, </a:t>
            </a:r>
            <a:r>
              <a:rPr lang="cs-CZ" u="sng"/>
              <a:t>není PJ neplatné</a:t>
            </a:r>
            <a:r>
              <a:rPr lang="cs-CZ"/>
              <a:t>, pokud je </a:t>
            </a:r>
            <a:r>
              <a:rPr lang="cs-CZ" u="sng"/>
              <a:t>identita</a:t>
            </a:r>
            <a:r>
              <a:rPr lang="cs-CZ"/>
              <a:t> jednající osoby </a:t>
            </a:r>
            <a:r>
              <a:rPr lang="cs-CZ" u="sng"/>
              <a:t>pro druhou stranu nepochybná</a:t>
            </a:r>
            <a:r>
              <a:rPr lang="cs-CZ"/>
              <a:t>. Pseudonym, který se stane </a:t>
            </a:r>
            <a:r>
              <a:rPr lang="cs-CZ" u="sng"/>
              <a:t>známým</a:t>
            </a:r>
            <a:r>
              <a:rPr lang="cs-CZ"/>
              <a:t>, požívá stejné ochrany jako jméno (§ 79 odst. 1,2).</a:t>
            </a:r>
          </a:p>
          <a:p>
            <a:pPr eaLnBrk="1" hangingPunct="1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43EBA6-29C5-47B7-9D54-C3C9F71A70A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/>
              <a:t>Právní osobnost fyzické osoby VIII</a:t>
            </a:r>
            <a:endParaRPr lang="cs-CZ"/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>
          <a:xfrm>
            <a:off x="827088" y="1412875"/>
            <a:ext cx="7772400" cy="5111750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</a:pPr>
            <a:r>
              <a:rPr lang="cs-CZ" sz="2000" b="1" u="sng" dirty="0"/>
              <a:t>Bydliště člověka</a:t>
            </a:r>
            <a:r>
              <a:rPr lang="cs-CZ" sz="2000" dirty="0"/>
              <a:t>: „kde se zdržuje s úmyslem žít tam s výhradou změny okolností trvale“ (§ 80 odst. 1). Úmysl může být výslovný nebo implicitní. </a:t>
            </a:r>
          </a:p>
          <a:p>
            <a:pPr marL="0" indent="0" eaLnBrk="1">
              <a:buFont typeface="Wingdings" pitchFamily="2" charset="2"/>
              <a:buNone/>
            </a:pPr>
            <a:r>
              <a:rPr lang="cs-CZ" sz="2000" dirty="0"/>
              <a:t>Ochrana dobré víry ostatních osob v bydliště skutečné. Nemá-li člověk bydliště: </a:t>
            </a:r>
          </a:p>
          <a:p>
            <a:pPr eaLnBrk="1">
              <a:buFontTx/>
              <a:buChar char="-"/>
            </a:pPr>
            <a:r>
              <a:rPr lang="cs-CZ" sz="2000" dirty="0"/>
              <a:t>právní fikcí bydliště je místo, kde žije,</a:t>
            </a:r>
          </a:p>
          <a:p>
            <a:pPr eaLnBrk="1">
              <a:buFontTx/>
              <a:buChar char="-"/>
            </a:pPr>
            <a:r>
              <a:rPr lang="cs-CZ" sz="2000" dirty="0"/>
              <a:t>nelze-li takové místo zjistit nebo jen „s neúměrnými obtížemi“, stanoví se fikce bydliště místo, (a) kde má majetek, popřípadě (b) kde žil naposledy (§ 80 odst. 2).</a:t>
            </a:r>
          </a:p>
          <a:p>
            <a:pPr marL="0" indent="0" eaLnBrk="1"/>
            <a:r>
              <a:rPr lang="cs-CZ" sz="2000" b="1" u="sng" dirty="0"/>
              <a:t>Soubor základních práv a svobod</a:t>
            </a:r>
            <a:r>
              <a:rPr lang="cs-CZ" sz="2000" dirty="0"/>
              <a:t>, vyplývající z ústavního pořádku, NOZ konkretizuje a doplňuje § 81 n. pod rubrikou </a:t>
            </a:r>
            <a:r>
              <a:rPr lang="cs-CZ" sz="2000" b="1" dirty="0"/>
              <a:t>Osobnost člověka</a:t>
            </a:r>
            <a:r>
              <a:rPr lang="cs-CZ" sz="2000" dirty="0"/>
              <a:t>.</a:t>
            </a:r>
          </a:p>
          <a:p>
            <a:pPr marL="0" indent="0" eaLnBrk="1" hangingPunct="1"/>
            <a:r>
              <a:rPr lang="cs-CZ" sz="2000" dirty="0"/>
              <a:t>Pojem </a:t>
            </a:r>
            <a:r>
              <a:rPr lang="cs-CZ" sz="2000" b="1" u="sng" dirty="0"/>
              <a:t>blízká osoba</a:t>
            </a:r>
            <a:r>
              <a:rPr lang="cs-CZ" sz="2000" u="sng" dirty="0"/>
              <a:t> </a:t>
            </a:r>
            <a:r>
              <a:rPr lang="cs-CZ" sz="2000" dirty="0"/>
              <a:t>viz § 22 (dosavadní úprava + vyvratitelná domněnka: osoby </a:t>
            </a:r>
            <a:r>
              <a:rPr lang="cs-CZ" sz="2000" dirty="0" err="1"/>
              <a:t>sešvagřené</a:t>
            </a:r>
            <a:r>
              <a:rPr lang="cs-CZ" sz="2000" dirty="0"/>
              <a:t> + osoby trvale </a:t>
            </a:r>
            <a:r>
              <a:rPr lang="cs-CZ" sz="2000" dirty="0" err="1"/>
              <a:t>spolužijící</a:t>
            </a:r>
            <a:r>
              <a:rPr lang="cs-CZ" sz="2000" dirty="0"/>
              <a:t> + PO – člen statut. orgánu nebo vlivová osoba)</a:t>
            </a:r>
          </a:p>
          <a:p>
            <a:pPr marL="0" indent="0"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rot="11368799">
            <a:off x="704850" y="7545388"/>
            <a:ext cx="6837363" cy="379412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70A292-14E6-42F9-A0A7-B1E1FCC8C55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Aktivní status - svéprávnost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79950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0000"/>
                </a:solidFill>
              </a:rPr>
              <a:t>Svéprávnost </a:t>
            </a:r>
            <a:r>
              <a:rPr lang="cs-CZ" dirty="0"/>
              <a:t>(dosud způsobilost k právním úkonům) § 15 odst. 2. </a:t>
            </a:r>
          </a:p>
          <a:p>
            <a:pPr eaLnBrk="1">
              <a:defRPr/>
            </a:pPr>
            <a:r>
              <a:rPr lang="cs-CZ" b="1" dirty="0"/>
              <a:t>Plné svéprávnosti</a:t>
            </a:r>
            <a:r>
              <a:rPr lang="cs-CZ" dirty="0"/>
              <a:t> se nabývá:</a:t>
            </a:r>
          </a:p>
          <a:p>
            <a:pPr lvl="1" eaLnBrk="1">
              <a:defRPr/>
            </a:pPr>
            <a:r>
              <a:rPr lang="cs-CZ" b="1" dirty="0"/>
              <a:t>Zletilostí</a:t>
            </a:r>
            <a:r>
              <a:rPr lang="cs-CZ" dirty="0"/>
              <a:t>, tj. dovršením 18. roku věku (§ 30 odst. 1)</a:t>
            </a:r>
          </a:p>
          <a:p>
            <a:pPr lvl="1" eaLnBrk="1">
              <a:defRPr/>
            </a:pPr>
            <a:r>
              <a:rPr lang="cs-CZ" dirty="0"/>
              <a:t>Před nabytím zletilosti se plné svéprávnosti nabývá:</a:t>
            </a:r>
          </a:p>
          <a:p>
            <a:pPr lvl="2" eaLnBrk="1">
              <a:defRPr/>
            </a:pPr>
            <a:r>
              <a:rPr lang="cs-CZ" b="1" dirty="0">
                <a:solidFill>
                  <a:srgbClr val="FF0000"/>
                </a:solidFill>
              </a:rPr>
              <a:t>přiznáním svéprávnosti soudem </a:t>
            </a:r>
            <a:r>
              <a:rPr lang="cs-CZ" dirty="0">
                <a:solidFill>
                  <a:srgbClr val="FF0000"/>
                </a:solidFill>
              </a:rPr>
              <a:t>(emancipací</a:t>
            </a:r>
            <a:r>
              <a:rPr lang="cs-CZ" dirty="0"/>
              <a:t>) na návrh nezletilého se souhlasem zákonného zástupce, nebo na návrh zákonného zástupce se souhlasem nezletilého (§ 37), </a:t>
            </a:r>
          </a:p>
          <a:p>
            <a:pPr marL="914400" lvl="2" indent="0" eaLnBrk="1">
              <a:buFont typeface="Wingdings" pitchFamily="2" charset="2"/>
              <a:buNone/>
              <a:defRPr/>
            </a:pPr>
            <a:r>
              <a:rPr lang="cs-CZ" dirty="0"/>
              <a:t>   nebo</a:t>
            </a:r>
          </a:p>
          <a:p>
            <a:pPr lvl="2" eaLnBrk="1">
              <a:defRPr/>
            </a:pPr>
            <a:r>
              <a:rPr lang="cs-CZ" b="1" dirty="0"/>
              <a:t>uzavřením manželství</a:t>
            </a:r>
            <a:r>
              <a:rPr lang="cs-CZ" dirty="0"/>
              <a:t>; takto nabytá svéprávnost se neztrácí ani zánikem manželství, ani jeho prohlášením za neplatné (§ 30 odst. 2).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381750"/>
            <a:ext cx="6837363" cy="60325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A31E76-9357-4D8D-8ACE-345E9E15989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/>
              <a:t>Svéprávnost II</a:t>
            </a:r>
          </a:p>
        </p:txBody>
      </p:sp>
      <p:sp>
        <p:nvSpPr>
          <p:cNvPr id="65538" name="Zástupný symbol pro obsah 2"/>
          <p:cNvSpPr>
            <a:spLocks noGrp="1"/>
          </p:cNvSpPr>
          <p:nvPr>
            <p:ph idx="1"/>
          </p:nvPr>
        </p:nvSpPr>
        <p:spPr>
          <a:xfrm>
            <a:off x="900113" y="1557338"/>
            <a:ext cx="7772400" cy="5111750"/>
          </a:xfrm>
        </p:spPr>
        <p:txBody>
          <a:bodyPr/>
          <a:lstStyle/>
          <a:p>
            <a:pPr eaLnBrk="1"/>
            <a:r>
              <a:rPr lang="cs-CZ" dirty="0"/>
              <a:t>Ohledně</a:t>
            </a:r>
            <a:r>
              <a:rPr lang="cs-CZ" b="1" dirty="0"/>
              <a:t> nezletilého</a:t>
            </a:r>
            <a:r>
              <a:rPr lang="cs-CZ" dirty="0"/>
              <a:t>, který nenabyl plné svéprávnosti, </a:t>
            </a:r>
            <a:r>
              <a:rPr lang="cs-CZ" i="1" dirty="0"/>
              <a:t>se má zato </a:t>
            </a:r>
            <a:r>
              <a:rPr lang="cs-CZ" dirty="0"/>
              <a:t>(</a:t>
            </a:r>
            <a:r>
              <a:rPr lang="cs-CZ" dirty="0" err="1"/>
              <a:t>vyvrat</a:t>
            </a:r>
            <a:r>
              <a:rPr lang="cs-CZ" dirty="0"/>
              <a:t>. práv. domněnka), že je způsobilý k PJ svou povahou přiměřeným rozumové a volní vyspělosti </a:t>
            </a:r>
            <a:r>
              <a:rPr lang="cs-CZ" u="sng" dirty="0" err="1"/>
              <a:t>nezlet</a:t>
            </a:r>
            <a:r>
              <a:rPr lang="cs-CZ" u="sng" dirty="0"/>
              <a:t>. jeho věku </a:t>
            </a:r>
            <a:r>
              <a:rPr lang="cs-CZ" dirty="0"/>
              <a:t>(§ 31).</a:t>
            </a:r>
          </a:p>
          <a:p>
            <a:pPr eaLnBrk="1"/>
            <a:r>
              <a:rPr lang="cs-CZ" dirty="0"/>
              <a:t>N</a:t>
            </a:r>
            <a:r>
              <a:rPr lang="cs-CZ" b="1" dirty="0"/>
              <a:t>ezletilý</a:t>
            </a:r>
            <a:r>
              <a:rPr lang="cs-CZ" dirty="0"/>
              <a:t>, který nenabyl plné svéprávnosti, může </a:t>
            </a:r>
            <a:r>
              <a:rPr lang="cs-CZ" b="1" dirty="0"/>
              <a:t>získat </a:t>
            </a:r>
            <a:r>
              <a:rPr lang="cs-CZ" b="1" dirty="0">
                <a:solidFill>
                  <a:srgbClr val="FF0000"/>
                </a:solidFill>
              </a:rPr>
              <a:t>omezenou způsobilost jednat</a:t>
            </a:r>
            <a:r>
              <a:rPr lang="cs-CZ" dirty="0"/>
              <a:t>:</a:t>
            </a:r>
          </a:p>
          <a:p>
            <a:pPr lvl="1" eaLnBrk="1"/>
            <a:r>
              <a:rPr lang="cs-CZ" b="1" dirty="0">
                <a:solidFill>
                  <a:srgbClr val="FF0000"/>
                </a:solidFill>
              </a:rPr>
              <a:t>Udělením souhlasu</a:t>
            </a:r>
            <a:r>
              <a:rPr lang="cs-CZ" dirty="0">
                <a:solidFill>
                  <a:srgbClr val="FF0000"/>
                </a:solidFill>
              </a:rPr>
              <a:t> zákonným zástupcem </a:t>
            </a:r>
            <a:r>
              <a:rPr lang="cs-CZ" dirty="0"/>
              <a:t>(je-li jich více, kterýmkoli z nich) ve shodě se zvyklostmi soukromého života </a:t>
            </a:r>
            <a:r>
              <a:rPr lang="cs-CZ" b="1" dirty="0">
                <a:solidFill>
                  <a:srgbClr val="FF0000"/>
                </a:solidFill>
              </a:rPr>
              <a:t>k určitému právnímu jednání nebo k dosažení určitého účelu </a:t>
            </a:r>
            <a:r>
              <a:rPr lang="cs-CZ" dirty="0"/>
              <a:t>(§ 32).</a:t>
            </a:r>
          </a:p>
          <a:p>
            <a:pPr lvl="1" eaLnBrk="1"/>
            <a:r>
              <a:rPr lang="cs-CZ" b="1" dirty="0">
                <a:solidFill>
                  <a:srgbClr val="FF0000"/>
                </a:solidFill>
              </a:rPr>
              <a:t>Udělením souhlasu</a:t>
            </a:r>
            <a:r>
              <a:rPr lang="cs-CZ" dirty="0">
                <a:solidFill>
                  <a:srgbClr val="FF0000"/>
                </a:solidFill>
              </a:rPr>
              <a:t> zákonným zástupcem </a:t>
            </a:r>
            <a:r>
              <a:rPr lang="cs-CZ" b="1" dirty="0">
                <a:solidFill>
                  <a:srgbClr val="FF0000"/>
                </a:solidFill>
              </a:rPr>
              <a:t>k samostatnému provozování obchodního závodu nebo k jiné obdobné výdělečné činnosti</a:t>
            </a:r>
            <a:r>
              <a:rPr lang="cs-CZ" dirty="0">
                <a:solidFill>
                  <a:srgbClr val="FF0000"/>
                </a:solidFill>
              </a:rPr>
              <a:t>; k platnosti a odvolání je třeba </a:t>
            </a:r>
            <a:r>
              <a:rPr lang="cs-CZ" b="1" dirty="0">
                <a:solidFill>
                  <a:srgbClr val="FF0000"/>
                </a:solidFill>
              </a:rPr>
              <a:t>přivolení soudu </a:t>
            </a:r>
            <a:r>
              <a:rPr lang="cs-CZ" dirty="0">
                <a:solidFill>
                  <a:srgbClr val="FF0000"/>
                </a:solidFill>
              </a:rPr>
              <a:t>(§ 33).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46C442-C4F3-47DD-B98A-D6B3EFA2B3B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Svéprávnost (</a:t>
            </a:r>
            <a:r>
              <a:rPr lang="cs-CZ" b="1">
                <a:solidFill>
                  <a:srgbClr val="FF0000"/>
                </a:solidFill>
              </a:rPr>
              <a:t>pracovně právní</a:t>
            </a:r>
            <a:r>
              <a:rPr lang="cs-CZ" b="1"/>
              <a:t>) III</a:t>
            </a:r>
          </a:p>
        </p:txBody>
      </p:sp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5850"/>
          </a:xfrm>
        </p:spPr>
        <p:txBody>
          <a:bodyPr/>
          <a:lstStyle/>
          <a:p>
            <a:pPr eaLnBrk="1"/>
            <a:r>
              <a:rPr lang="cs-CZ" b="1" dirty="0"/>
              <a:t>Zákaz výkonu závislé práce nezletilými mladšími 15 let nebo kteří neukončili povinnou školní docházku,  s výjimkou umělecké, kulturní, reklamní nebo sportovní činnosti </a:t>
            </a:r>
            <a:r>
              <a:rPr lang="cs-CZ" dirty="0"/>
              <a:t>za podmínek stanovených jiným právním předpisem (§ 34).</a:t>
            </a:r>
          </a:p>
          <a:p>
            <a:pPr eaLnBrk="1"/>
            <a:r>
              <a:rPr lang="cs-CZ" b="1" dirty="0"/>
              <a:t>svéprávnost pracovně právní </a:t>
            </a:r>
            <a:r>
              <a:rPr lang="cs-CZ" dirty="0"/>
              <a:t>(výkon závislé práce)</a:t>
            </a:r>
            <a:r>
              <a:rPr lang="cs-CZ" b="1" dirty="0"/>
              <a:t> nabývá nezletilý dovršením patnácti let a ukončením povinné školní docházky </a:t>
            </a:r>
            <a:r>
              <a:rPr lang="cs-CZ" dirty="0"/>
              <a:t>podle jiného právního předpisu (§ 35).</a:t>
            </a:r>
          </a:p>
          <a:p>
            <a:pPr eaLnBrk="1"/>
            <a:r>
              <a:rPr lang="cs-CZ" dirty="0"/>
              <a:t>Společná</a:t>
            </a:r>
            <a:r>
              <a:rPr lang="cs-CZ" b="1" dirty="0"/>
              <a:t> výjimka: </a:t>
            </a:r>
            <a:r>
              <a:rPr lang="cs-CZ" dirty="0"/>
              <a:t>Nezletilý, který nenabyl plné svéprávnosti, není nikdy způsobilý jednat v záležitostech, k nimž by i jeho zákonný zástupce potřeboval přivolení soudu (§ 36) </a:t>
            </a:r>
          </a:p>
          <a:p>
            <a:pPr eaLnBrk="1"/>
            <a:r>
              <a:rPr lang="cs-CZ" dirty="0"/>
              <a:t>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6038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5AEA2C-EEBE-439B-9D7A-0406E54EF77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433388"/>
          </a:xfrm>
        </p:spPr>
        <p:txBody>
          <a:bodyPr/>
          <a:lstStyle/>
          <a:p>
            <a:pPr eaLnBrk="1" hangingPunct="1"/>
            <a:r>
              <a:rPr lang="cs-CZ" b="1"/>
              <a:t>Svéprávnost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u="sng" dirty="0">
                <a:solidFill>
                  <a:srgbClr val="FF0000"/>
                </a:solidFill>
              </a:rPr>
              <a:t>P</a:t>
            </a:r>
            <a:r>
              <a:rPr lang="cs-CZ" b="1" u="sng" dirty="0">
                <a:solidFill>
                  <a:srgbClr val="FF0000"/>
                </a:solidFill>
              </a:rPr>
              <a:t>odpůrná opatření při narušení schopnosti zletilého právně jednat </a:t>
            </a:r>
            <a:r>
              <a:rPr lang="cs-CZ" dirty="0"/>
              <a:t>(§ 38 n.),vázaná na </a:t>
            </a:r>
            <a:r>
              <a:rPr lang="cs-CZ" dirty="0">
                <a:solidFill>
                  <a:srgbClr val="FF0000"/>
                </a:solidFill>
              </a:rPr>
              <a:t>faktické – očekávané nebo již nastalé – snížení způsobilosti k právním jednáním = mezistupeň mezi plně svéprávným člověkem a člověkem s omezenou svéprávností a zastoupeným opatrovníkem</a:t>
            </a:r>
            <a:r>
              <a:rPr lang="cs-CZ" dirty="0"/>
              <a:t> (§ 55n., § 62n.).</a:t>
            </a:r>
          </a:p>
          <a:p>
            <a:pPr eaLnBrk="1">
              <a:defRPr/>
            </a:pPr>
            <a:r>
              <a:rPr lang="cs-CZ" b="1" u="sng" dirty="0">
                <a:solidFill>
                  <a:srgbClr val="FF0000"/>
                </a:solidFill>
              </a:rPr>
              <a:t>Předběžné prohlášení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dirty="0"/>
              <a:t>(§38n.), </a:t>
            </a:r>
            <a:r>
              <a:rPr lang="cs-CZ" dirty="0">
                <a:solidFill>
                  <a:srgbClr val="FF0000"/>
                </a:solidFill>
              </a:rPr>
              <a:t>člověk v očekávání </a:t>
            </a:r>
            <a:r>
              <a:rPr lang="cs-CZ" dirty="0"/>
              <a:t>vlastní nezpůsobilosti PJ </a:t>
            </a:r>
            <a:r>
              <a:rPr lang="cs-CZ" dirty="0">
                <a:solidFill>
                  <a:srgbClr val="FF0000"/>
                </a:solidFill>
              </a:rPr>
              <a:t>může sám stanovit</a:t>
            </a:r>
            <a:r>
              <a:rPr lang="cs-CZ" dirty="0"/>
              <a:t>, aby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/>
              <a:t>jeho záležitosti byly spravovány určitým způsobem, nebo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/>
              <a:t>aby je spravovala určitá osoba, nebo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/>
              <a:t>aby se určitá osoba stala jeho opatrovníkem. Projev vůle i odvolání </a:t>
            </a:r>
            <a:r>
              <a:rPr lang="cs-CZ" dirty="0">
                <a:solidFill>
                  <a:srgbClr val="FF0000"/>
                </a:solidFill>
              </a:rPr>
              <a:t>kvalifikovaná forma </a:t>
            </a:r>
            <a:r>
              <a:rPr lang="cs-CZ" dirty="0"/>
              <a:t>(§ 39-41) a </a:t>
            </a:r>
            <a:r>
              <a:rPr lang="cs-CZ" dirty="0">
                <a:solidFill>
                  <a:srgbClr val="FF0000"/>
                </a:solidFill>
              </a:rPr>
              <a:t>ve stanovených případech rozhoduje soud </a:t>
            </a:r>
            <a:r>
              <a:rPr lang="cs-CZ" dirty="0"/>
              <a:t>(§ 42-43)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C78D02-5E1F-4411-8F10-7071524CF98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Právní status podle OZ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Obecný právní status osoby podle OZ tvoří:</a:t>
            </a:r>
          </a:p>
          <a:p>
            <a:pPr eaLnBrk="1" hangingPunct="1">
              <a:defRPr/>
            </a:pPr>
            <a:r>
              <a:rPr lang="cs-CZ" b="1" dirty="0"/>
              <a:t>Pasivní status</a:t>
            </a:r>
            <a:r>
              <a:rPr lang="cs-CZ" dirty="0"/>
              <a:t> </a:t>
            </a:r>
          </a:p>
          <a:p>
            <a:pPr lvl="1"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Právní osobnost</a:t>
            </a:r>
            <a:r>
              <a:rPr lang="cs-CZ" dirty="0"/>
              <a:t>, tj. způsobilost mít v mezích právního řádu práva a povinnosti (§ 15 odst. 1);</a:t>
            </a:r>
          </a:p>
          <a:p>
            <a:pPr lvl="1" eaLnBrk="1" hangingPunct="1">
              <a:defRPr/>
            </a:pPr>
            <a:r>
              <a:rPr lang="cs-CZ" b="1" dirty="0"/>
              <a:t>Soubor základních práv a svobod</a:t>
            </a:r>
            <a:r>
              <a:rPr lang="cs-CZ" dirty="0"/>
              <a:t>, vyplývající z ústavního pořádku, jimiž je vybavena každá osoba v právním smyslu na základě pouhé své právní existence. </a:t>
            </a:r>
            <a:r>
              <a:rPr lang="cs-CZ" b="1" dirty="0"/>
              <a:t>Rozdíl mezi FO a PO</a:t>
            </a:r>
            <a:r>
              <a:rPr lang="cs-CZ" dirty="0"/>
              <a:t>: Přirozená práva dle § 19 odst. 1 má pouze člověk (antropocentrické pojetí NOZ a odlišné postavení PO jako pomocných právních konstrukcí (viz DZ).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385553-0BA3-4BC4-A194-539EBC490F9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360362"/>
          </a:xfrm>
        </p:spPr>
        <p:txBody>
          <a:bodyPr/>
          <a:lstStyle/>
          <a:p>
            <a:pPr eaLnBrk="1" hangingPunct="1"/>
            <a:r>
              <a:rPr lang="cs-CZ" b="1"/>
              <a:t>Svéprávnost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5" y="1268413"/>
            <a:ext cx="7772400" cy="5646737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Nápomoc při rozhodování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dirty="0"/>
              <a:t>(§ 45 n.) je </a:t>
            </a:r>
            <a:r>
              <a:rPr lang="cs-CZ" b="1" dirty="0">
                <a:solidFill>
                  <a:srgbClr val="FF0000"/>
                </a:solidFill>
              </a:rPr>
              <a:t>smluvně</a:t>
            </a:r>
            <a:r>
              <a:rPr lang="cs-CZ" dirty="0">
                <a:solidFill>
                  <a:srgbClr val="FF0000"/>
                </a:solidFill>
              </a:rPr>
              <a:t> (písemně nebo před soudem) zajištěná podpora mezi:</a:t>
            </a:r>
          </a:p>
          <a:p>
            <a:pPr eaLnBrk="1">
              <a:buFont typeface="Wingdings" pitchFamily="2" charset="2"/>
              <a:buChar char="§"/>
              <a:defRPr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podporovaným</a:t>
            </a:r>
            <a:r>
              <a:rPr lang="cs-CZ" dirty="0">
                <a:solidFill>
                  <a:srgbClr val="FF0000"/>
                </a:solidFill>
              </a:rPr>
              <a:t>, jemuž duševní porucha </a:t>
            </a:r>
            <a:r>
              <a:rPr lang="cs-CZ" i="1" dirty="0">
                <a:solidFill>
                  <a:srgbClr val="FF0000"/>
                </a:solidFill>
              </a:rPr>
              <a:t>(např. chybějící </a:t>
            </a:r>
            <a:r>
              <a:rPr lang="cs-CZ" i="1" dirty="0" err="1">
                <a:solidFill>
                  <a:srgbClr val="FF0000"/>
                </a:solidFill>
              </a:rPr>
              <a:t>serialita</a:t>
            </a:r>
            <a:r>
              <a:rPr lang="cs-CZ" i="1" dirty="0">
                <a:solidFill>
                  <a:srgbClr val="FF0000"/>
                </a:solidFill>
              </a:rPr>
              <a:t>) </a:t>
            </a:r>
            <a:r>
              <a:rPr lang="cs-CZ" dirty="0">
                <a:solidFill>
                  <a:srgbClr val="FF0000"/>
                </a:solidFill>
              </a:rPr>
              <a:t>působí obtíže při rozhodování (může i nemusí být omezen ve svéprávnosti), a</a:t>
            </a:r>
          </a:p>
          <a:p>
            <a:pPr eaLnBrk="1">
              <a:buFont typeface="Wingdings" pitchFamily="2" charset="2"/>
              <a:buChar char="§"/>
              <a:defRPr/>
            </a:pPr>
            <a:r>
              <a:rPr lang="cs-CZ" dirty="0">
                <a:solidFill>
                  <a:srgbClr val="FF0000"/>
                </a:solidFill>
              </a:rPr>
              <a:t> jinou osobou – </a:t>
            </a:r>
            <a:r>
              <a:rPr lang="cs-CZ" b="1" dirty="0">
                <a:solidFill>
                  <a:srgbClr val="FF0000"/>
                </a:solidFill>
              </a:rPr>
              <a:t>podpůrcem </a:t>
            </a:r>
            <a:r>
              <a:rPr lang="cs-CZ" dirty="0">
                <a:solidFill>
                  <a:srgbClr val="FF0000"/>
                </a:solidFill>
              </a:rPr>
              <a:t>(i více).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Podmínkou </a:t>
            </a:r>
            <a:r>
              <a:rPr lang="cs-CZ" dirty="0">
                <a:solidFill>
                  <a:srgbClr val="FF0000"/>
                </a:solidFill>
              </a:rPr>
              <a:t>zachovaná schopnost </a:t>
            </a:r>
            <a:r>
              <a:rPr lang="cs-CZ" dirty="0"/>
              <a:t>podporovaného </a:t>
            </a:r>
            <a:r>
              <a:rPr lang="cs-CZ" dirty="0">
                <a:solidFill>
                  <a:schemeClr val="accent2"/>
                </a:solidFill>
              </a:rPr>
              <a:t>v zásadních věcech </a:t>
            </a:r>
            <a:r>
              <a:rPr lang="cs-CZ" dirty="0"/>
              <a:t>rozhodovat o svých záležitostech.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/>
              <a:t> nabytí </a:t>
            </a:r>
            <a:r>
              <a:rPr lang="cs-CZ" dirty="0">
                <a:solidFill>
                  <a:srgbClr val="FF0000"/>
                </a:solidFill>
              </a:rPr>
              <a:t>účinnosti je třeba schválení soudu</a:t>
            </a:r>
            <a:r>
              <a:rPr lang="cs-CZ" dirty="0"/>
              <a:t>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Podpůrce postupuje v souladu s rozhodnutími podporovaného, ale: právo namítnout neplatnost PJ.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Podporovaný je způsobilý k podání návrhu soudu na odvolání podpůrce.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Zpravidla </a:t>
            </a:r>
            <a:r>
              <a:rPr lang="cs-CZ" dirty="0">
                <a:solidFill>
                  <a:schemeClr val="accent2"/>
                </a:solidFill>
              </a:rPr>
              <a:t>z iniciativy podporovaného</a:t>
            </a:r>
            <a:r>
              <a:rPr lang="cs-CZ" dirty="0"/>
              <a:t>.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858000"/>
            <a:ext cx="6837363" cy="46038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</a:t>
            </a:r>
            <a:r>
              <a:rPr lang="cs-CZ" dirty="0" err="1"/>
              <a:t>prezenta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FED8D1-6F82-4076-A2D7-BE2B1311008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Svéprávnost VI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113"/>
            <a:ext cx="7772400" cy="4646612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b="1" u="sng" dirty="0">
                <a:solidFill>
                  <a:schemeClr val="accent2"/>
                </a:solidFill>
              </a:rPr>
              <a:t>Zastoupení členem domácnosti </a:t>
            </a:r>
            <a:r>
              <a:rPr lang="cs-CZ" b="1" dirty="0"/>
              <a:t>(§ 49 n.) </a:t>
            </a:r>
            <a:r>
              <a:rPr lang="cs-CZ" dirty="0"/>
              <a:t>(</a:t>
            </a:r>
            <a:r>
              <a:rPr lang="cs-CZ" dirty="0">
                <a:solidFill>
                  <a:schemeClr val="accent2"/>
                </a:solidFill>
              </a:rPr>
              <a:t>zpravidla z iniciativy zástupce</a:t>
            </a:r>
            <a:r>
              <a:rPr lang="cs-CZ" dirty="0"/>
              <a:t>) – řeší v rámci rodinného a obdobného soužití zastoupení zletilého, který </a:t>
            </a:r>
          </a:p>
          <a:p>
            <a:pPr lvl="1" eaLnBrk="1">
              <a:defRPr/>
            </a:pPr>
            <a:r>
              <a:rPr lang="cs-CZ" dirty="0"/>
              <a:t>nemá jiného zástupce (též § 54) </a:t>
            </a:r>
          </a:p>
          <a:p>
            <a:pPr lvl="1" eaLnBrk="1">
              <a:defRPr/>
            </a:pPr>
            <a:r>
              <a:rPr lang="cs-CZ" dirty="0"/>
              <a:t>kterému </a:t>
            </a:r>
            <a:r>
              <a:rPr lang="cs-CZ" dirty="0" err="1"/>
              <a:t>duš</a:t>
            </a:r>
            <a:r>
              <a:rPr lang="cs-CZ" dirty="0"/>
              <a:t>. porucha brání samostatně právně jednat.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b="1" dirty="0"/>
              <a:t>Vznik</a:t>
            </a:r>
            <a:r>
              <a:rPr lang="cs-CZ" dirty="0"/>
              <a:t> zastoupení: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/>
              <a:t>dání najevo zástupcem zastoupenému, že jej bude zastupovat,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/>
              <a:t>srozumitelné vysvětlení zástupcem,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/>
              <a:t>neodmítnutí takového zastoupení zastoupeným, </a:t>
            </a:r>
          </a:p>
          <a:p>
            <a:pPr marL="457200" indent="-457200" eaLnBrk="1">
              <a:buFont typeface="Wingdings" pitchFamily="2" charset="2"/>
              <a:buAutoNum type="alphaLcParenR"/>
              <a:defRPr/>
            </a:pPr>
            <a:r>
              <a:rPr lang="cs-CZ" dirty="0">
                <a:solidFill>
                  <a:srgbClr val="FF0000"/>
                </a:solidFill>
              </a:rPr>
              <a:t>schválení soudem</a:t>
            </a:r>
            <a:r>
              <a:rPr lang="cs-CZ" dirty="0"/>
              <a:t>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2DF5A5-D9C0-4148-BAB3-1C3661CFE55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Nadpis 1"/>
          <p:cNvSpPr>
            <a:spLocks noGrp="1"/>
          </p:cNvSpPr>
          <p:nvPr>
            <p:ph type="title"/>
          </p:nvPr>
        </p:nvSpPr>
        <p:spPr>
          <a:xfrm>
            <a:off x="914400" y="981075"/>
            <a:ext cx="7772400" cy="576263"/>
          </a:xfrm>
        </p:spPr>
        <p:txBody>
          <a:bodyPr/>
          <a:lstStyle/>
          <a:p>
            <a:pPr eaLnBrk="1" hangingPunct="1"/>
            <a:r>
              <a:rPr lang="cs-CZ" b="1"/>
              <a:t>Svéprávnost VII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00213"/>
            <a:ext cx="7772400" cy="4824412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b="1" dirty="0"/>
              <a:t>Obsah</a:t>
            </a:r>
            <a:r>
              <a:rPr lang="cs-CZ" sz="2000" dirty="0"/>
              <a:t> zastoupení </a:t>
            </a:r>
            <a:r>
              <a:rPr lang="cs-CZ" sz="2000" u="sng" dirty="0"/>
              <a:t>členem domácnosti</a:t>
            </a:r>
            <a:r>
              <a:rPr lang="cs-CZ" sz="2000" dirty="0"/>
              <a:t>:</a:t>
            </a:r>
          </a:p>
          <a:p>
            <a:pPr marL="457200" indent="-457200" eaLnBrk="1">
              <a:buFont typeface="Wingdings" pitchFamily="2" charset="2"/>
              <a:buAutoNum type="alphaLcParenBoth"/>
              <a:defRPr/>
            </a:pPr>
            <a:r>
              <a:rPr lang="cs-CZ" sz="2000" dirty="0"/>
              <a:t>ochrana zájmů zastoupeného, </a:t>
            </a:r>
          </a:p>
          <a:p>
            <a:pPr marL="457200" indent="-457200" eaLnBrk="1">
              <a:buFont typeface="Wingdings" pitchFamily="2" charset="2"/>
              <a:buAutoNum type="alphaLcParenBoth"/>
              <a:defRPr/>
            </a:pPr>
            <a:r>
              <a:rPr lang="cs-CZ" sz="2000" dirty="0"/>
              <a:t>naplňování jeho práv, </a:t>
            </a:r>
          </a:p>
          <a:p>
            <a:pPr marL="457200" indent="-457200" eaLnBrk="1">
              <a:buFont typeface="Wingdings" pitchFamily="2" charset="2"/>
              <a:buAutoNum type="alphaLcParenBoth"/>
              <a:defRPr/>
            </a:pPr>
            <a:r>
              <a:rPr lang="cs-CZ" sz="2000" dirty="0"/>
              <a:t>zachování úrovně jeho života v souladu s jeho schopnostmi a, </a:t>
            </a:r>
          </a:p>
          <a:p>
            <a:pPr marL="457200" indent="-457200" eaLnBrk="1">
              <a:buFont typeface="Wingdings" pitchFamily="2" charset="2"/>
              <a:buAutoNum type="alphaLcParenBoth"/>
              <a:defRPr/>
            </a:pPr>
            <a:r>
              <a:rPr lang="cs-CZ" sz="2000" dirty="0"/>
              <a:t>podmíněně respektování zvláštních představ a přání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b="1" dirty="0"/>
              <a:t>Rozsah</a:t>
            </a:r>
            <a:r>
              <a:rPr lang="cs-CZ" sz="2000" dirty="0"/>
              <a:t>: </a:t>
            </a:r>
            <a:r>
              <a:rPr lang="cs-CZ" sz="2000" dirty="0">
                <a:solidFill>
                  <a:schemeClr val="accent2"/>
                </a:solidFill>
              </a:rPr>
              <a:t>obvyklé záležitosti </a:t>
            </a:r>
            <a:r>
              <a:rPr lang="cs-CZ" sz="2000" dirty="0"/>
              <a:t>(blíže § 52)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1800" i="1" dirty="0"/>
              <a:t>?§ 64 – běžné </a:t>
            </a:r>
            <a:r>
              <a:rPr lang="cs-CZ" sz="1800" i="1" dirty="0" err="1"/>
              <a:t>z.každ.živ</a:t>
            </a:r>
            <a:r>
              <a:rPr lang="cs-CZ" sz="1800" i="1" dirty="0"/>
              <a:t>.? - fakticky zcela nezpůsobilý rozpoznávat a ovládat, omezený a s ustanov. opatrovníkem může vždy jednat v BZKŽ?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sz="2000" b="1" dirty="0"/>
              <a:t>Zánik</a:t>
            </a:r>
            <a:r>
              <a:rPr lang="cs-CZ" sz="2000" dirty="0"/>
              <a:t>: </a:t>
            </a:r>
          </a:p>
          <a:p>
            <a:pPr marL="457200" indent="-457200" eaLnBrk="1">
              <a:buFont typeface="+mj-lt"/>
              <a:buAutoNum type="alphaLcParenR"/>
              <a:defRPr/>
            </a:pPr>
            <a:r>
              <a:rPr lang="cs-CZ" sz="2000" dirty="0"/>
              <a:t>vzdáním se zastoupení zástupcem, </a:t>
            </a:r>
          </a:p>
          <a:p>
            <a:pPr marL="457200" indent="-457200" eaLnBrk="1">
              <a:buFont typeface="+mj-lt"/>
              <a:buAutoNum type="alphaLcParenR"/>
              <a:defRPr/>
            </a:pPr>
            <a:r>
              <a:rPr lang="cs-CZ" sz="2000" dirty="0"/>
              <a:t>odmítnutím zastoupení zastoupeným,</a:t>
            </a:r>
          </a:p>
          <a:p>
            <a:pPr marL="457200" indent="-457200" eaLnBrk="1">
              <a:buFont typeface="+mj-lt"/>
              <a:buAutoNum type="alphaLcParenR"/>
              <a:defRPr/>
            </a:pPr>
            <a:r>
              <a:rPr lang="cs-CZ" sz="2000" dirty="0"/>
              <a:t>jmenováním opatrovníka. </a:t>
            </a:r>
          </a:p>
          <a:p>
            <a:pPr marL="457200" indent="-457200" eaLnBrk="1">
              <a:buFont typeface="+mj-lt"/>
              <a:buAutoNum type="alphaLcParenR"/>
              <a:defRPr/>
            </a:pPr>
            <a:r>
              <a:rPr lang="cs-CZ" sz="2000" dirty="0"/>
              <a:t>Při kolizi přednost nápomoci v rozsahu způsobilosti zastoupeného k PJ.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6038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E4AC56-877F-4EB3-8C8B-6FB293D00671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Svéprávnost VIII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b="1" dirty="0"/>
              <a:t>Svéprávnost </a:t>
            </a:r>
            <a:r>
              <a:rPr lang="cs-CZ" dirty="0"/>
              <a:t>člověka </a:t>
            </a:r>
            <a:r>
              <a:rPr lang="cs-CZ" dirty="0">
                <a:solidFill>
                  <a:schemeClr val="accent2"/>
                </a:solidFill>
              </a:rPr>
              <a:t>možno </a:t>
            </a:r>
            <a:r>
              <a:rPr lang="cs-CZ" b="1" dirty="0">
                <a:solidFill>
                  <a:schemeClr val="accent2"/>
                </a:solidFill>
              </a:rPr>
              <a:t>omezit</a:t>
            </a:r>
            <a:r>
              <a:rPr lang="cs-CZ" dirty="0">
                <a:solidFill>
                  <a:schemeClr val="accent2"/>
                </a:solidFill>
              </a:rPr>
              <a:t> (nikoli zbavit)</a:t>
            </a:r>
            <a:r>
              <a:rPr lang="cs-CZ" dirty="0"/>
              <a:t>§ 55n. </a:t>
            </a:r>
            <a:r>
              <a:rPr lang="cs-CZ" b="1" dirty="0"/>
              <a:t>Pouze soud </a:t>
            </a:r>
            <a:r>
              <a:rPr lang="cs-CZ" dirty="0"/>
              <a:t>za splnění následujících předpokladů:</a:t>
            </a:r>
          </a:p>
          <a:p>
            <a:pPr eaLnBrk="1">
              <a:defRPr/>
            </a:pPr>
            <a:r>
              <a:rPr lang="cs-CZ" dirty="0"/>
              <a:t>Je to v zájmu člověka, jehož se to týká;</a:t>
            </a:r>
          </a:p>
          <a:p>
            <a:pPr eaLnBrk="1">
              <a:defRPr/>
            </a:pPr>
            <a:r>
              <a:rPr lang="cs-CZ" dirty="0"/>
              <a:t>po jeho shlédnutí;</a:t>
            </a:r>
          </a:p>
          <a:p>
            <a:pPr eaLnBrk="1">
              <a:defRPr/>
            </a:pPr>
            <a:r>
              <a:rPr lang="cs-CZ" dirty="0"/>
              <a:t>po zjištění jeho názoru;</a:t>
            </a:r>
          </a:p>
          <a:p>
            <a:pPr eaLnBrk="1">
              <a:defRPr/>
            </a:pPr>
            <a:r>
              <a:rPr lang="cs-CZ" dirty="0"/>
              <a:t>s plným uznáváním jeho práv a osobní jedinečnosti;</a:t>
            </a:r>
          </a:p>
          <a:p>
            <a:pPr eaLnBrk="1">
              <a:defRPr/>
            </a:pPr>
            <a:r>
              <a:rPr lang="cs-CZ" dirty="0"/>
              <a:t>při zvážení </a:t>
            </a:r>
            <a:r>
              <a:rPr lang="cs-CZ" b="1" dirty="0"/>
              <a:t>neschopnosti člověka postarat se o své záležitosti (právně jednat) </a:t>
            </a:r>
            <a:r>
              <a:rPr lang="cs-CZ" dirty="0"/>
              <a:t>a rozsahu a stupně této neschopnosti </a:t>
            </a:r>
            <a:r>
              <a:rPr lang="cs-CZ" b="1" dirty="0"/>
              <a:t>v důsledku duševní poruchy, která není jen přechodná.</a:t>
            </a: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D5D70-B931-421D-AF7E-D03AB53125F1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>
          <a:xfrm>
            <a:off x="900113" y="765175"/>
            <a:ext cx="7772400" cy="503238"/>
          </a:xfrm>
        </p:spPr>
        <p:txBody>
          <a:bodyPr/>
          <a:lstStyle/>
          <a:p>
            <a:pPr eaLnBrk="1" hangingPunct="1"/>
            <a:r>
              <a:rPr lang="cs-CZ" b="1"/>
              <a:t>Svéprávnost 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268413"/>
            <a:ext cx="7772400" cy="5589587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Omezení svéprávnosti </a:t>
            </a:r>
            <a:r>
              <a:rPr lang="cs-CZ" b="1" dirty="0">
                <a:solidFill>
                  <a:schemeClr val="accent2"/>
                </a:solidFill>
              </a:rPr>
              <a:t>lze</a:t>
            </a:r>
            <a:r>
              <a:rPr lang="cs-CZ" dirty="0">
                <a:solidFill>
                  <a:schemeClr val="accent2"/>
                </a:solidFill>
              </a:rPr>
              <a:t> časově omezit</a:t>
            </a:r>
            <a:r>
              <a:rPr lang="cs-CZ" dirty="0"/>
              <a:t>:</a:t>
            </a:r>
          </a:p>
          <a:p>
            <a:pPr eaLnBrk="1">
              <a:defRPr/>
            </a:pPr>
            <a:r>
              <a:rPr lang="cs-CZ" dirty="0"/>
              <a:t>na dobu nutnou pro vyřízení určité záležitosti;</a:t>
            </a:r>
          </a:p>
          <a:p>
            <a:pPr eaLnBrk="1">
              <a:defRPr/>
            </a:pPr>
            <a:r>
              <a:rPr lang="cs-CZ" dirty="0"/>
              <a:t>na jinak určenou určitou dobu, </a:t>
            </a:r>
            <a:r>
              <a:rPr lang="cs-CZ" dirty="0">
                <a:solidFill>
                  <a:schemeClr val="accent2"/>
                </a:solidFill>
              </a:rPr>
              <a:t>max. na 5 roků  </a:t>
            </a:r>
            <a:r>
              <a:rPr lang="cs-CZ" dirty="0"/>
              <a:t>(§ 59 ve znění novely 460/2016 Sb.).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Při změně okolností </a:t>
            </a:r>
            <a:r>
              <a:rPr lang="cs-CZ" b="1" dirty="0"/>
              <a:t>soud bezodkladně změní nebo zruší</a:t>
            </a:r>
            <a:r>
              <a:rPr lang="cs-CZ" dirty="0"/>
              <a:t> i bez návrhu, (§ 60).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V rozhodnutí o omezení svéprávnosti soud jmenuje </a:t>
            </a:r>
            <a:r>
              <a:rPr lang="cs-CZ" b="1" dirty="0"/>
              <a:t>opatrovníka </a:t>
            </a:r>
            <a:r>
              <a:rPr lang="cs-CZ" dirty="0"/>
              <a:t>za podmínek § 61-63.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2"/>
                </a:solidFill>
              </a:rPr>
              <a:t>Omezení svéprávnosti se netýká běžných záležitostí každodenního života</a:t>
            </a:r>
            <a:r>
              <a:rPr lang="cs-CZ" b="1" dirty="0"/>
              <a:t> (§</a:t>
            </a:r>
            <a:r>
              <a:rPr lang="cs-CZ" dirty="0"/>
              <a:t> 64)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Při posuzování platnosti </a:t>
            </a:r>
            <a:r>
              <a:rPr lang="cs-CZ" dirty="0" err="1"/>
              <a:t>opatrovancových</a:t>
            </a:r>
            <a:r>
              <a:rPr lang="cs-CZ" dirty="0"/>
              <a:t> úkonů, spadajících do rozsahu omezení, se přihlíží k jeho zájmu. </a:t>
            </a:r>
            <a:r>
              <a:rPr lang="cs-CZ" dirty="0">
                <a:solidFill>
                  <a:schemeClr val="accent2"/>
                </a:solidFill>
              </a:rPr>
              <a:t>Neplatné jednání opatrovance </a:t>
            </a:r>
            <a:r>
              <a:rPr lang="cs-CZ" b="1" dirty="0">
                <a:solidFill>
                  <a:schemeClr val="accent2"/>
                </a:solidFill>
              </a:rPr>
              <a:t>lze zhojit </a:t>
            </a:r>
            <a:r>
              <a:rPr lang="cs-CZ" dirty="0">
                <a:solidFill>
                  <a:schemeClr val="accent2"/>
                </a:solidFill>
              </a:rPr>
              <a:t>schválením opatrovníkem </a:t>
            </a:r>
            <a:r>
              <a:rPr lang="cs-CZ" dirty="0"/>
              <a:t>(§ 65).  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>
                <a:solidFill>
                  <a:schemeClr val="accent2"/>
                </a:solidFill>
              </a:rPr>
              <a:t>!!</a:t>
            </a:r>
            <a:r>
              <a:rPr lang="cs-CZ" b="1" dirty="0" err="1">
                <a:solidFill>
                  <a:schemeClr val="accent2"/>
                </a:solidFill>
              </a:rPr>
              <a:t>Přech</a:t>
            </a:r>
            <a:r>
              <a:rPr lang="cs-CZ" b="1" dirty="0">
                <a:solidFill>
                  <a:schemeClr val="accent2"/>
                </a:solidFill>
              </a:rPr>
              <a:t>. </a:t>
            </a:r>
            <a:r>
              <a:rPr lang="cs-CZ" b="1" dirty="0" err="1">
                <a:solidFill>
                  <a:schemeClr val="accent2"/>
                </a:solidFill>
              </a:rPr>
              <a:t>ust</a:t>
            </a:r>
            <a:r>
              <a:rPr lang="cs-CZ" dirty="0">
                <a:solidFill>
                  <a:schemeClr val="accent2"/>
                </a:solidFill>
              </a:rPr>
              <a:t>.: zbav.-omez.:§ 3032, zánik § 3033!!</a:t>
            </a:r>
          </a:p>
          <a:p>
            <a:pPr marL="0" indent="0" eaLnBrk="1">
              <a:buFont typeface="Wingdings" pitchFamily="2" charset="2"/>
              <a:buNone/>
              <a:defRPr/>
            </a:pPr>
            <a:r>
              <a:rPr lang="cs-CZ" dirty="0"/>
              <a:t> 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C32AC6-517A-4182-89BB-92585663BA99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504825"/>
          </a:xfrm>
        </p:spPr>
        <p:txBody>
          <a:bodyPr/>
          <a:lstStyle/>
          <a:p>
            <a:pPr eaLnBrk="1" hangingPunct="1"/>
            <a:r>
              <a:rPr lang="cs-CZ" b="1"/>
              <a:t>Svéprávnost X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341438"/>
            <a:ext cx="7772400" cy="55165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b="1" u="sng" dirty="0"/>
              <a:t>Porovnání rozsahu způsobilosti  (budoucího) zastoupeného /podporovaného  - zástupce jednat: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b="1" dirty="0"/>
              <a:t>1) </a:t>
            </a:r>
            <a:r>
              <a:rPr lang="cs-CZ" sz="2000" b="1" u="sng" dirty="0"/>
              <a:t>Předběžné prohlášení </a:t>
            </a:r>
            <a:r>
              <a:rPr lang="cs-CZ" sz="2000" dirty="0"/>
              <a:t>(§38n.): předpoklad není stanoven zákonem, lze dovodit schopnost prohlašujícího </a:t>
            </a:r>
            <a:r>
              <a:rPr lang="cs-CZ" sz="2000" dirty="0">
                <a:solidFill>
                  <a:srgbClr val="FF0000"/>
                </a:solidFill>
              </a:rPr>
              <a:t>rozpoznávat následky svého prohlášení </a:t>
            </a:r>
            <a:r>
              <a:rPr lang="cs-CZ" sz="2000" dirty="0"/>
              <a:t>(nemusí být plná schopnost)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b="1" dirty="0"/>
              <a:t>2) </a:t>
            </a:r>
            <a:r>
              <a:rPr lang="cs-CZ" sz="2000" b="1" u="sng" dirty="0"/>
              <a:t>Nápomoc při </a:t>
            </a:r>
            <a:r>
              <a:rPr lang="cs-CZ" sz="2000" b="1" u="sng" dirty="0" err="1"/>
              <a:t>rozh</a:t>
            </a:r>
            <a:r>
              <a:rPr lang="cs-CZ" sz="2000" b="1" u="sng" dirty="0"/>
              <a:t>. </a:t>
            </a:r>
            <a:r>
              <a:rPr lang="cs-CZ" sz="2000" dirty="0"/>
              <a:t>(§45n.): schopnost podporovaného </a:t>
            </a:r>
            <a:r>
              <a:rPr lang="cs-CZ" sz="2000" dirty="0">
                <a:solidFill>
                  <a:schemeClr val="accent2"/>
                </a:solidFill>
              </a:rPr>
              <a:t>v zásadních věcech </a:t>
            </a:r>
            <a:r>
              <a:rPr lang="cs-CZ" sz="2000" dirty="0"/>
              <a:t>rozhodovat o svých záležitostech; podpůrce nikdy nejedná samostatně, ale může namítnout neplatnost </a:t>
            </a:r>
          </a:p>
          <a:p>
            <a:pPr marL="0" lvl="1" indent="0" eaLnBrk="1" hangingPunct="1">
              <a:buFont typeface="Wingdings" pitchFamily="2" charset="2"/>
              <a:buNone/>
              <a:defRPr/>
            </a:pPr>
            <a:r>
              <a:rPr lang="cs-CZ" sz="2000" b="1" dirty="0"/>
              <a:t>3)</a:t>
            </a:r>
            <a:r>
              <a:rPr lang="cs-CZ" sz="2000" b="1" u="sng" dirty="0"/>
              <a:t> Zastoupení členem domácnosti </a:t>
            </a:r>
            <a:r>
              <a:rPr lang="cs-CZ" sz="2000" dirty="0"/>
              <a:t>(§ 49n.):</a:t>
            </a:r>
            <a:r>
              <a:rPr lang="cs-CZ" sz="2000" u="sng" dirty="0"/>
              <a:t>předpoklad</a:t>
            </a:r>
            <a:r>
              <a:rPr lang="cs-CZ" sz="2000" dirty="0"/>
              <a:t>: (a) </a:t>
            </a:r>
            <a:r>
              <a:rPr lang="cs-CZ" sz="2000" dirty="0" err="1"/>
              <a:t>duš</a:t>
            </a:r>
            <a:r>
              <a:rPr lang="cs-CZ" sz="2000" dirty="0"/>
              <a:t>. porucha brání samostatně právně jednat; (b) nebyl omezen soudem (musel by mít opatrovníka - § 61n.); </a:t>
            </a:r>
            <a:r>
              <a:rPr lang="cs-CZ" sz="2000" u="sng" dirty="0"/>
              <a:t>rozsah</a:t>
            </a:r>
            <a:r>
              <a:rPr lang="cs-CZ" sz="2000" dirty="0"/>
              <a:t>: není způsobilý k </a:t>
            </a:r>
            <a:r>
              <a:rPr lang="cs-CZ" sz="2000" dirty="0">
                <a:solidFill>
                  <a:srgbClr val="FF0000"/>
                </a:solidFill>
              </a:rPr>
              <a:t>obvyklým </a:t>
            </a:r>
            <a:r>
              <a:rPr lang="cs-CZ" sz="2000" dirty="0" err="1">
                <a:solidFill>
                  <a:srgbClr val="FF0000"/>
                </a:solidFill>
              </a:rPr>
              <a:t>záležit</a:t>
            </a:r>
            <a:r>
              <a:rPr lang="cs-CZ" sz="2000" dirty="0">
                <a:solidFill>
                  <a:srgbClr val="FF0000"/>
                </a:solidFill>
              </a:rPr>
              <a:t>. </a:t>
            </a:r>
            <a:r>
              <a:rPr lang="cs-CZ" sz="2000" dirty="0"/>
              <a:t>– pouze v těch jej </a:t>
            </a:r>
            <a:r>
              <a:rPr lang="cs-CZ" sz="2000" dirty="0" err="1"/>
              <a:t>zast</a:t>
            </a:r>
            <a:r>
              <a:rPr lang="cs-CZ" sz="2000" dirty="0"/>
              <a:t>. člen d.(§ 52)(</a:t>
            </a:r>
            <a:r>
              <a:rPr lang="cs-CZ" sz="2000" dirty="0">
                <a:solidFill>
                  <a:srgbClr val="FF0000"/>
                </a:solidFill>
              </a:rPr>
              <a:t>?</a:t>
            </a:r>
            <a:r>
              <a:rPr lang="cs-CZ" sz="2000" dirty="0" err="1"/>
              <a:t>ost.zál</a:t>
            </a:r>
            <a:r>
              <a:rPr lang="cs-CZ" sz="2000" dirty="0"/>
              <a:t>.</a:t>
            </a:r>
            <a:r>
              <a:rPr lang="cs-CZ" sz="2000" dirty="0">
                <a:solidFill>
                  <a:srgbClr val="FF0000"/>
                </a:solidFill>
              </a:rPr>
              <a:t>?</a:t>
            </a:r>
            <a:r>
              <a:rPr lang="cs-CZ" sz="2000" dirty="0"/>
              <a:t>)</a:t>
            </a:r>
          </a:p>
          <a:p>
            <a:pPr marL="0" lvl="1" indent="0" eaLnBrk="1" hangingPunct="1">
              <a:buFont typeface="Wingdings" pitchFamily="2" charset="2"/>
              <a:buNone/>
              <a:defRPr/>
            </a:pPr>
            <a:r>
              <a:rPr lang="cs-CZ" sz="2000" dirty="0"/>
              <a:t>4) </a:t>
            </a:r>
            <a:r>
              <a:rPr lang="cs-CZ" sz="2000" b="1" u="sng" dirty="0"/>
              <a:t>Omezení svéprávnosti </a:t>
            </a:r>
            <a:r>
              <a:rPr lang="cs-CZ" sz="2000" b="1" dirty="0"/>
              <a:t>(§</a:t>
            </a:r>
            <a:r>
              <a:rPr lang="cs-CZ" sz="2000" dirty="0"/>
              <a:t> 55n.): omezený je vždy oprávněn k </a:t>
            </a:r>
            <a:r>
              <a:rPr lang="cs-CZ" sz="2000" dirty="0">
                <a:solidFill>
                  <a:srgbClr val="FF0000"/>
                </a:solidFill>
              </a:rPr>
              <a:t>běžným záležitostem každodenního života </a:t>
            </a:r>
            <a:r>
              <a:rPr lang="cs-CZ" sz="2000" dirty="0"/>
              <a:t>(i když k nim fakticky není způsobilý); </a:t>
            </a:r>
            <a:r>
              <a:rPr lang="cs-CZ" sz="2000" u="sng" dirty="0"/>
              <a:t>rozsah jednání opatrovníka </a:t>
            </a:r>
            <a:r>
              <a:rPr lang="cs-CZ" sz="2000" dirty="0"/>
              <a:t>– v rozsahu omezení /ne v běžných záležitostech  </a:t>
            </a:r>
            <a:r>
              <a:rPr lang="cs-CZ" sz="2000" dirty="0" err="1"/>
              <a:t>k.ž</a:t>
            </a:r>
            <a:r>
              <a:rPr lang="cs-CZ" sz="2000" dirty="0"/>
              <a:t>.- § 64;  </a:t>
            </a:r>
            <a:r>
              <a:rPr lang="cs-CZ" sz="2000" u="sng" dirty="0"/>
              <a:t>způsob jednání</a:t>
            </a:r>
            <a:r>
              <a:rPr lang="cs-CZ" sz="2000" dirty="0"/>
              <a:t>: zpravidla společně § 469/2) = spolupodepisuje </a:t>
            </a:r>
            <a:r>
              <a:rPr lang="cs-CZ" sz="2000" dirty="0" err="1"/>
              <a:t>opatrovanec</a:t>
            </a:r>
            <a:r>
              <a:rPr lang="cs-CZ" sz="2000" dirty="0"/>
              <a:t>?</a:t>
            </a:r>
            <a:endParaRPr lang="cs-CZ" sz="2000" dirty="0">
              <a:solidFill>
                <a:srgbClr val="FF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457200" indent="-457200" eaLnBrk="1" hangingPunct="1">
              <a:buFont typeface="+mj-lt"/>
              <a:buAutoNum type="arabicParenR"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152400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9508DB-FE53-4FB4-92A8-78F39F2BF88F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Deliktní způsobilost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7513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b="1" dirty="0"/>
              <a:t>Obecná deliktní způsobilost člověka </a:t>
            </a:r>
            <a:r>
              <a:rPr lang="cs-CZ" dirty="0">
                <a:solidFill>
                  <a:schemeClr val="accent2"/>
                </a:solidFill>
              </a:rPr>
              <a:t>nově § 24</a:t>
            </a:r>
            <a:r>
              <a:rPr lang="cs-CZ" dirty="0"/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Předpoklady: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-</a:t>
            </a:r>
            <a:r>
              <a:rPr lang="cs-CZ" u="sng" dirty="0"/>
              <a:t>rozumová schopnost </a:t>
            </a:r>
            <a:r>
              <a:rPr lang="cs-CZ" dirty="0"/>
              <a:t>a kumulativně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-</a:t>
            </a:r>
            <a:r>
              <a:rPr lang="cs-CZ" u="sng" dirty="0"/>
              <a:t>volní schopnost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Obecně nemožnost člověka zprostit se své odpovědnosti za jednání způsobené ve stavu, do něhož se přivedl vlastní vinou (zaviněním) a ve kterém by jinak odpovědný nebyl.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b="1" dirty="0"/>
              <a:t>Zvláštní deliktní způsobilost </a:t>
            </a:r>
            <a:r>
              <a:rPr lang="cs-CZ" dirty="0"/>
              <a:t>k subjektivní odpovědnosti za škodu v příslušných ustanoveních o náhradě škody (§ 2920-2922). Podmínky shodné jako u obecné deliktní způsobilosti.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73D443-1085-456D-9B35-5DBA9B3BBDE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Osobnost člověka</a:t>
            </a:r>
          </a:p>
        </p:txBody>
      </p:sp>
      <p:sp>
        <p:nvSpPr>
          <p:cNvPr id="76802" name="Zástupný symbol pro obsah 2"/>
          <p:cNvSpPr>
            <a:spLocks noGrp="1"/>
          </p:cNvSpPr>
          <p:nvPr>
            <p:ph idx="1"/>
          </p:nvPr>
        </p:nvSpPr>
        <p:spPr>
          <a:xfrm>
            <a:off x="827584" y="1772816"/>
            <a:ext cx="7772400" cy="43576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§ 81 – 117:</a:t>
            </a:r>
          </a:p>
          <a:p>
            <a:pPr marL="0" indent="0" eaLnBrk="1" hangingPunct="1"/>
            <a:r>
              <a:rPr lang="cs-CZ" dirty="0"/>
              <a:t>Obecná ustanovení § 81-83</a:t>
            </a:r>
          </a:p>
          <a:p>
            <a:pPr marL="0" indent="0" eaLnBrk="1" hangingPunct="1"/>
            <a:r>
              <a:rPr lang="cs-CZ" dirty="0"/>
              <a:t>Podoba a soukromí § 84-90</a:t>
            </a:r>
          </a:p>
          <a:p>
            <a:pPr marL="0" indent="0" eaLnBrk="1" hangingPunct="1"/>
            <a:r>
              <a:rPr lang="cs-CZ" dirty="0"/>
              <a:t>Právo na duševní a tělesnou integritu § 91-103</a:t>
            </a:r>
          </a:p>
          <a:p>
            <a:pPr marL="0" indent="0" eaLnBrk="1" hangingPunct="1"/>
            <a:r>
              <a:rPr lang="cs-CZ" dirty="0"/>
              <a:t>Práva člověka převzatého do zdravotnického  zařízení bez jeho souhlasu § 104-110</a:t>
            </a:r>
          </a:p>
          <a:p>
            <a:pPr marL="0" indent="0" eaLnBrk="1" hangingPunct="1"/>
            <a:r>
              <a:rPr lang="cs-CZ" dirty="0"/>
              <a:t>Nakládání s částmi lidského těla § 111-112</a:t>
            </a:r>
          </a:p>
          <a:p>
            <a:pPr marL="0" indent="0" eaLnBrk="1" hangingPunct="1"/>
            <a:r>
              <a:rPr lang="cs-CZ" dirty="0"/>
              <a:t>Ochrana lidského těla po smrti člověka § 113-117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(</a:t>
            </a:r>
            <a:r>
              <a:rPr lang="cs-CZ" i="1" dirty="0"/>
              <a:t>zvl. </a:t>
            </a:r>
            <a:r>
              <a:rPr lang="cs-CZ" i="1" dirty="0" err="1"/>
              <a:t>ppt</a:t>
            </a:r>
            <a:r>
              <a:rPr lang="cs-CZ" i="1" dirty="0"/>
              <a:t>: NOZ Osobnost člověka</a:t>
            </a:r>
            <a:r>
              <a:rPr lang="cs-CZ" dirty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8E4725-E0AF-4A77-AB54-774CA66BB9A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Právní status podle OZ II</a:t>
            </a:r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b="1" dirty="0"/>
          </a:p>
          <a:p>
            <a:pPr eaLnBrk="1" hangingPunct="1"/>
            <a:r>
              <a:rPr lang="cs-CZ" b="1" dirty="0"/>
              <a:t>Aktivní status </a:t>
            </a:r>
            <a:r>
              <a:rPr lang="cs-CZ" dirty="0"/>
              <a:t>umožňuje aktivní účast v právních vztazích. Tvoří jej:</a:t>
            </a:r>
          </a:p>
          <a:p>
            <a:pPr lvl="1" eaLnBrk="1" hangingPunct="1"/>
            <a:r>
              <a:rPr lang="cs-CZ" b="1" dirty="0">
                <a:solidFill>
                  <a:srgbClr val="FF0000"/>
                </a:solidFill>
              </a:rPr>
              <a:t>Svéprávnost</a:t>
            </a:r>
            <a:r>
              <a:rPr lang="cs-CZ" dirty="0"/>
              <a:t>, tj. </a:t>
            </a:r>
            <a:r>
              <a:rPr lang="cs-CZ" u="sng" dirty="0"/>
              <a:t>způsobilost</a:t>
            </a:r>
            <a:r>
              <a:rPr lang="cs-CZ" dirty="0"/>
              <a:t> nabývat pro sebe vlastním právním jednáním práva a zavazovat se k povinnostem (</a:t>
            </a:r>
            <a:r>
              <a:rPr lang="cs-CZ" u="sng" dirty="0"/>
              <a:t>právně jednat</a:t>
            </a:r>
            <a:r>
              <a:rPr lang="cs-CZ" dirty="0"/>
              <a:t>) – § 15 odst. 2; </a:t>
            </a:r>
          </a:p>
          <a:p>
            <a:pPr lvl="1" eaLnBrk="1"/>
            <a:r>
              <a:rPr lang="cs-CZ" b="1" dirty="0"/>
              <a:t>deliktní způsobilost</a:t>
            </a:r>
            <a:r>
              <a:rPr lang="cs-CZ" dirty="0"/>
              <a:t>, tj. právní způsobilost nést následky svého škodného chování, které je v rozporu s právním řádem. Obecná deliktní způsobilost osoby chybí, speciální:  u </a:t>
            </a:r>
            <a:r>
              <a:rPr lang="cs-CZ" dirty="0">
                <a:solidFill>
                  <a:srgbClr val="FF0000"/>
                </a:solidFill>
              </a:rPr>
              <a:t>FO § 24, u PO § 167 (přičitatelnost protiprávního činu PO)</a:t>
            </a:r>
            <a:r>
              <a:rPr lang="cs-CZ" dirty="0"/>
              <a:t>. Výslovně upravena u náhrady škody (§ 2920).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F428C-B84E-4A89-A896-EA70D55FA40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/>
              <a:t>Typologie osob v právním smyslu</a:t>
            </a: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eaLnBrk="1" hangingPunct="1"/>
            <a:r>
              <a:rPr lang="cs-CZ" dirty="0"/>
              <a:t>Osoby (§ 15n.)</a:t>
            </a:r>
          </a:p>
          <a:p>
            <a:pPr lvl="1" eaLnBrk="1" hangingPunct="1"/>
            <a:r>
              <a:rPr lang="cs-CZ" dirty="0"/>
              <a:t>Fyzické osoby – FO (§ 23-117)</a:t>
            </a:r>
          </a:p>
          <a:p>
            <a:pPr lvl="1" eaLnBrk="1" hangingPunct="1"/>
            <a:r>
              <a:rPr lang="cs-CZ" dirty="0"/>
              <a:t>Právnické osoby – PO (§ 118-418)</a:t>
            </a:r>
          </a:p>
          <a:p>
            <a:pPr lvl="1" eaLnBrk="1" hangingPunct="1"/>
            <a:r>
              <a:rPr lang="cs-CZ" dirty="0"/>
              <a:t>Spotřebitel (definice § 419)</a:t>
            </a:r>
          </a:p>
          <a:p>
            <a:pPr lvl="1" eaLnBrk="1" hangingPunct="1"/>
            <a:r>
              <a:rPr lang="cs-CZ" dirty="0">
                <a:solidFill>
                  <a:srgbClr val="FF0000"/>
                </a:solidFill>
              </a:rPr>
              <a:t>Podnikatel (§ 420-435)</a:t>
            </a:r>
          </a:p>
          <a:p>
            <a:pPr lvl="2" eaLnBrk="1" hangingPunct="1"/>
            <a:r>
              <a:rPr lang="cs-CZ" dirty="0">
                <a:solidFill>
                  <a:srgbClr val="FF0000"/>
                </a:solidFill>
              </a:rPr>
              <a:t>Obchodní firma § 423-428 – jméno, pod kterým je podnikatel zapsán do obchodního rejstříku</a:t>
            </a:r>
          </a:p>
          <a:p>
            <a:pPr lvl="2" eaLnBrk="1" hangingPunct="1"/>
            <a:r>
              <a:rPr lang="cs-CZ" dirty="0">
                <a:solidFill>
                  <a:srgbClr val="FF0000"/>
                </a:solidFill>
              </a:rPr>
              <a:t>Zastoupení podnikatele § 430 – vzniká pověřením někoho při provozu obch. závodu </a:t>
            </a:r>
            <a:r>
              <a:rPr lang="cs-CZ" dirty="0" err="1">
                <a:solidFill>
                  <a:srgbClr val="FF0000"/>
                </a:solidFill>
              </a:rPr>
              <a:t>urč</a:t>
            </a:r>
            <a:r>
              <a:rPr lang="cs-CZ" dirty="0">
                <a:solidFill>
                  <a:srgbClr val="FF0000"/>
                </a:solidFill>
              </a:rPr>
              <a:t>. činností + jednání jiné osoby v </a:t>
            </a:r>
            <a:r>
              <a:rPr lang="cs-CZ" dirty="0" err="1">
                <a:solidFill>
                  <a:srgbClr val="FF0000"/>
                </a:solidFill>
              </a:rPr>
              <a:t>prov</a:t>
            </a:r>
            <a:r>
              <a:rPr lang="cs-CZ" dirty="0">
                <a:solidFill>
                  <a:srgbClr val="FF0000"/>
                </a:solidFill>
              </a:rPr>
              <a:t>., byla-li TO v dobré víře (x prokura-§ 450n.)</a:t>
            </a:r>
          </a:p>
          <a:p>
            <a:pPr lvl="2" eaLnBrk="1" hangingPunct="1"/>
            <a:r>
              <a:rPr lang="cs-CZ" dirty="0">
                <a:solidFill>
                  <a:srgbClr val="FF0000"/>
                </a:solidFill>
              </a:rPr>
              <a:t>Sídlo podnikatele: </a:t>
            </a:r>
          </a:p>
          <a:p>
            <a:pPr lvl="3" eaLnBrk="1" hangingPunct="1"/>
            <a:r>
              <a:rPr lang="cs-CZ" dirty="0">
                <a:solidFill>
                  <a:srgbClr val="FF0000"/>
                </a:solidFill>
              </a:rPr>
              <a:t>adresa zapsaná do OR;</a:t>
            </a:r>
          </a:p>
          <a:p>
            <a:pPr lvl="3" eaLnBrk="1" hangingPunct="1"/>
            <a:r>
              <a:rPr lang="cs-CZ" dirty="0">
                <a:solidFill>
                  <a:srgbClr val="FF0000"/>
                </a:solidFill>
              </a:rPr>
              <a:t>FO nezapsaná v OR:</a:t>
            </a:r>
          </a:p>
          <a:p>
            <a:pPr lvl="4" eaLnBrk="1" hangingPunct="1"/>
            <a:r>
              <a:rPr lang="cs-CZ" dirty="0">
                <a:solidFill>
                  <a:srgbClr val="FF0000"/>
                </a:solidFill>
              </a:rPr>
              <a:t>místo hlavního obchodního závodu </a:t>
            </a:r>
            <a:r>
              <a:rPr lang="cs-CZ" dirty="0" err="1">
                <a:solidFill>
                  <a:srgbClr val="FF0000"/>
                </a:solidFill>
              </a:rPr>
              <a:t>popř.bydliště</a:t>
            </a:r>
            <a:r>
              <a:rPr lang="cs-CZ" dirty="0">
                <a:solidFill>
                  <a:srgbClr val="FF0000"/>
                </a:solidFill>
              </a:rPr>
              <a:t>+</a:t>
            </a:r>
            <a:endParaRPr lang="cs-CZ" dirty="0"/>
          </a:p>
          <a:p>
            <a:pPr lvl="1" eaLnBrk="1" hangingPunct="1"/>
            <a:r>
              <a:rPr lang="cs-CZ" dirty="0"/>
              <a:t>Zastoupení (§ 436-488)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73473" y="6957392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5E53BF-88D0-4FD0-9560-6AE466D28B3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3250" name="Nadpis 1"/>
          <p:cNvSpPr>
            <a:spLocks noGrp="1"/>
          </p:cNvSpPr>
          <p:nvPr>
            <p:ph type="title"/>
          </p:nvPr>
        </p:nvSpPr>
        <p:spPr>
          <a:xfrm>
            <a:off x="2699792" y="3093431"/>
            <a:ext cx="5969000" cy="3600450"/>
          </a:xfrm>
        </p:spPr>
        <p:txBody>
          <a:bodyPr/>
          <a:lstStyle/>
          <a:p>
            <a:pPr eaLnBrk="1" hangingPunct="1"/>
            <a:r>
              <a:rPr lang="cs-CZ" dirty="0"/>
              <a:t>OZ 2012</a:t>
            </a:r>
            <a:br>
              <a:rPr lang="cs-CZ" dirty="0"/>
            </a:br>
            <a:r>
              <a:rPr lang="cs-CZ" dirty="0"/>
              <a:t>Část první</a:t>
            </a:r>
            <a:br>
              <a:rPr lang="cs-CZ" dirty="0"/>
            </a:br>
            <a:r>
              <a:rPr lang="cs-CZ" dirty="0"/>
              <a:t>Hlava II Osoby</a:t>
            </a:r>
            <a:br>
              <a:rPr lang="cs-CZ" dirty="0"/>
            </a:br>
            <a:r>
              <a:rPr lang="cs-CZ" dirty="0"/>
              <a:t>Díl 2 Fyzické osoby </a:t>
            </a:r>
            <a:br>
              <a:rPr lang="cs-CZ" dirty="0"/>
            </a:br>
            <a:r>
              <a:rPr lang="cs-CZ" dirty="0"/>
              <a:t>Oddíl 1-5 (§ 23-80)</a:t>
            </a:r>
            <a:br>
              <a:rPr lang="cs-CZ" dirty="0"/>
            </a:br>
            <a:r>
              <a:rPr lang="cs-CZ" sz="2400" i="1" dirty="0"/>
              <a:t>Jan Hurdík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cs-CZ" sz="2400" b="1"/>
              <a:t>Základní právní status FO podle OZ </a:t>
            </a:r>
            <a:r>
              <a:rPr lang="cs-CZ" sz="2400"/>
              <a:t>tvoří:</a:t>
            </a:r>
            <a:br>
              <a:rPr lang="cs-CZ" sz="2400"/>
            </a:br>
            <a:r>
              <a:rPr lang="cs-CZ" sz="2400"/>
              <a:t>1) </a:t>
            </a:r>
            <a:r>
              <a:rPr lang="cs-CZ" sz="2400" b="1"/>
              <a:t>Pasivní status</a:t>
            </a:r>
            <a:r>
              <a:rPr lang="cs-CZ" sz="2400"/>
              <a:t> </a:t>
            </a:r>
            <a:br>
              <a:rPr lang="cs-CZ" sz="2400"/>
            </a:br>
            <a:r>
              <a:rPr lang="cs-CZ" sz="2400"/>
              <a:t>- </a:t>
            </a:r>
            <a:r>
              <a:rPr lang="cs-CZ" sz="2400" b="1">
                <a:solidFill>
                  <a:srgbClr val="FF0000"/>
                </a:solidFill>
              </a:rPr>
              <a:t>Právní osobnost </a:t>
            </a:r>
            <a:r>
              <a:rPr lang="cs-CZ" sz="2400" b="1"/>
              <a:t>fyzické osoby </a:t>
            </a:r>
            <a:r>
              <a:rPr lang="cs-CZ" sz="2400"/>
              <a:t>(§ 23 n.)</a:t>
            </a:r>
            <a:br>
              <a:rPr lang="cs-CZ" sz="2400"/>
            </a:br>
            <a:r>
              <a:rPr lang="cs-CZ" sz="2400"/>
              <a:t>- </a:t>
            </a:r>
            <a:r>
              <a:rPr lang="cs-CZ" sz="2400" b="1"/>
              <a:t>Soubor základních práv a svobod</a:t>
            </a:r>
            <a:r>
              <a:rPr lang="cs-CZ" sz="2400" b="1">
                <a:latin typeface="Arial" charset="0"/>
              </a:rPr>
              <a:t>-osobnostních práv</a:t>
            </a:r>
            <a:r>
              <a:rPr lang="cs-CZ" sz="2400"/>
              <a:t>  (úst. </a:t>
            </a:r>
            <a:r>
              <a:rPr lang="cs-CZ" sz="2400" dirty="0"/>
              <a:t>předpisy + § 81 n.)</a:t>
            </a:r>
            <a:br>
              <a:rPr lang="cs-CZ" sz="2400" dirty="0"/>
            </a:br>
            <a:r>
              <a:rPr lang="cs-CZ" sz="2400" dirty="0"/>
              <a:t>2)</a:t>
            </a:r>
            <a:r>
              <a:rPr lang="cs-CZ" sz="2400" b="1" dirty="0"/>
              <a:t>Aktivní status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- </a:t>
            </a:r>
            <a:r>
              <a:rPr lang="cs-CZ" sz="2400" b="1" dirty="0">
                <a:solidFill>
                  <a:srgbClr val="FF0000"/>
                </a:solidFill>
              </a:rPr>
              <a:t>Svéprávnost</a:t>
            </a:r>
            <a:r>
              <a:rPr lang="cs-CZ" sz="2400" b="1" dirty="0"/>
              <a:t> (</a:t>
            </a:r>
            <a:r>
              <a:rPr lang="cs-CZ" sz="2400" dirty="0"/>
              <a:t>§ 15 odst. 2.)</a:t>
            </a:r>
            <a:br>
              <a:rPr lang="cs-CZ" sz="2400" dirty="0"/>
            </a:br>
            <a:r>
              <a:rPr lang="cs-CZ" sz="2400" dirty="0"/>
              <a:t>- </a:t>
            </a:r>
            <a:r>
              <a:rPr lang="cs-CZ" sz="2400" b="1" dirty="0"/>
              <a:t>Deliktní způsobilost </a:t>
            </a:r>
            <a:r>
              <a:rPr lang="cs-CZ" sz="2400" dirty="0"/>
              <a:t>(§ 24, § 2920-2922)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C264A1-62A9-4BF7-A6EE-F6594850E293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55299" name="Rectangle 48"/>
          <p:cNvSpPr>
            <a:spLocks noGrp="1" noChangeArrowheads="1"/>
          </p:cNvSpPr>
          <p:nvPr>
            <p:ph type="title"/>
          </p:nvPr>
        </p:nvSpPr>
        <p:spPr>
          <a:xfrm>
            <a:off x="900113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/>
              <a:t>Právní osobnost fyzické osoby I</a:t>
            </a:r>
            <a:endParaRPr lang="cs-CZ"/>
          </a:p>
        </p:txBody>
      </p:sp>
      <p:sp>
        <p:nvSpPr>
          <p:cNvPr id="55300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5257800"/>
          </a:xfrm>
        </p:spPr>
        <p:txBody>
          <a:bodyPr/>
          <a:lstStyle/>
          <a:p>
            <a:pPr eaLnBrk="1"/>
            <a:r>
              <a:rPr lang="cs-CZ" dirty="0"/>
              <a:t>Člověk má právní osobnost od narození až do smrti (§ 23). </a:t>
            </a:r>
          </a:p>
          <a:p>
            <a:pPr eaLnBrk="1"/>
            <a:r>
              <a:rPr lang="cs-CZ" i="1" dirty="0" err="1"/>
              <a:t>Nasciturus</a:t>
            </a:r>
            <a:r>
              <a:rPr lang="cs-CZ" dirty="0"/>
              <a:t>: římskoprávní </a:t>
            </a:r>
            <a:r>
              <a:rPr lang="cs-CZ" dirty="0">
                <a:solidFill>
                  <a:srgbClr val="FF0000"/>
                </a:solidFill>
              </a:rPr>
              <a:t>fikce narození </a:t>
            </a:r>
            <a:r>
              <a:rPr lang="cs-CZ" dirty="0"/>
              <a:t>za podmínek: v souladu s jeho zájmy, bylo prokazatelně počato a narodí se živé – poslední podmínka odkládací (§ 25). </a:t>
            </a:r>
          </a:p>
          <a:p>
            <a:pPr eaLnBrk="1"/>
            <a:r>
              <a:rPr lang="cs-CZ" b="1" dirty="0"/>
              <a:t>Smrt člověka:</a:t>
            </a:r>
            <a:r>
              <a:rPr lang="cs-CZ" dirty="0"/>
              <a:t> průkaz veřejnou listinou vystavenou po prohlédnutí těla mrtvého stanoveným způsobem (§ 26 odst. 1). Nelze-li tělo mrtvého prohlédnout.., nahrazuje tento důkaz smrti rozhodnutí soudu o prohlášení člověka za mrtvého, pokud tento byl </a:t>
            </a:r>
            <a:r>
              <a:rPr lang="cs-CZ" dirty="0">
                <a:solidFill>
                  <a:srgbClr val="FF0000"/>
                </a:solidFill>
              </a:rPr>
              <a:t>účasten takové události, že se jeho smrt vzhledem k okolnostem jeví jako jistá</a:t>
            </a:r>
            <a:r>
              <a:rPr lang="cs-CZ" dirty="0"/>
              <a:t>. Přitom soud v rozhodnutí určí den, který </a:t>
            </a:r>
            <a:r>
              <a:rPr lang="cs-CZ" i="1" dirty="0">
                <a:solidFill>
                  <a:srgbClr val="FF0000"/>
                </a:solidFill>
              </a:rPr>
              <a:t>platí</a:t>
            </a:r>
            <a:r>
              <a:rPr lang="cs-CZ" dirty="0"/>
              <a:t> za den smrti takového člověka (§ 26 odst. 2) lze vyvrátit - § 76 odst. 2 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II</a:t>
            </a:r>
            <a:endParaRPr lang="cs-CZ"/>
          </a:p>
        </p:txBody>
      </p:sp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6425"/>
            <a:ext cx="7772400" cy="4968875"/>
          </a:xfrm>
        </p:spPr>
        <p:txBody>
          <a:bodyPr/>
          <a:lstStyle/>
          <a:p>
            <a:pPr eaLnBrk="1"/>
            <a:r>
              <a:rPr lang="cs-CZ" b="1" dirty="0">
                <a:solidFill>
                  <a:srgbClr val="FF0000"/>
                </a:solidFill>
              </a:rPr>
              <a:t>Nezvěstnost</a:t>
            </a:r>
            <a:r>
              <a:rPr lang="cs-CZ" dirty="0"/>
              <a:t>: zvláštní statusový stav člověka-jednak faktická nezvěstnost, jednak nezvěstnost prohlášená soudem (§ 66-70);relevance PJ </a:t>
            </a:r>
            <a:r>
              <a:rPr lang="cs-CZ" i="1" dirty="0"/>
              <a:t>ex ante </a:t>
            </a:r>
            <a:r>
              <a:rPr lang="cs-CZ" dirty="0"/>
              <a:t>viz</a:t>
            </a:r>
            <a:r>
              <a:rPr lang="cs-CZ" i="1" dirty="0"/>
              <a:t> </a:t>
            </a:r>
            <a:r>
              <a:rPr lang="cs-CZ" dirty="0"/>
              <a:t>§ 67/2</a:t>
            </a:r>
          </a:p>
          <a:p>
            <a:pPr eaLnBrk="1"/>
            <a:r>
              <a:rPr lang="cs-CZ" b="1" dirty="0">
                <a:solidFill>
                  <a:srgbClr val="FF0000"/>
                </a:solidFill>
              </a:rPr>
              <a:t>Domněnka smrti: </a:t>
            </a:r>
            <a:r>
              <a:rPr lang="cs-CZ" dirty="0"/>
              <a:t>soud prohlásí za mrtvého, jestliže </a:t>
            </a:r>
            <a:r>
              <a:rPr lang="cs-CZ" dirty="0">
                <a:solidFill>
                  <a:srgbClr val="FF0000"/>
                </a:solidFill>
              </a:rPr>
              <a:t>„lze mít důvodně zato, že zemřel“:</a:t>
            </a:r>
          </a:p>
          <a:p>
            <a:pPr lvl="1" eaLnBrk="1"/>
            <a:r>
              <a:rPr lang="cs-CZ" dirty="0">
                <a:solidFill>
                  <a:srgbClr val="FF0000"/>
                </a:solidFill>
              </a:rPr>
              <a:t>5 let nezvěstnosti (výjimkou fakticky nezvěstný před 18. r., za nezvěstného nelze prohlásit před 25. r.), </a:t>
            </a:r>
          </a:p>
          <a:p>
            <a:pPr lvl="1" eaLnBrk="1"/>
            <a:r>
              <a:rPr lang="cs-CZ" dirty="0">
                <a:solidFill>
                  <a:srgbClr val="FF0000"/>
                </a:solidFill>
              </a:rPr>
              <a:t>7 let bez prohlášení nezvěstnosti soudem,</a:t>
            </a:r>
          </a:p>
          <a:p>
            <a:pPr lvl="1" eaLnBrk="1"/>
            <a:r>
              <a:rPr lang="cs-CZ" dirty="0">
                <a:solidFill>
                  <a:srgbClr val="FF0000"/>
                </a:solidFill>
              </a:rPr>
              <a:t>účastník události, kdy v ohrožení větší počet osob – 3 roky </a:t>
            </a:r>
            <a:r>
              <a:rPr lang="cs-CZ" dirty="0"/>
              <a:t>(§ 71-76)</a:t>
            </a:r>
          </a:p>
          <a:p>
            <a:pPr eaLnBrk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9478D-82A4-4CC3-9ECA-BF3EEFF172E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/>
              <a:t>Právní osobnost fyzické osoby I</a:t>
            </a:r>
            <a:r>
              <a:rPr lang="cs-CZ" b="1">
                <a:latin typeface="Arial" charset="0"/>
              </a:rPr>
              <a:t>II</a:t>
            </a:r>
            <a:endParaRPr lang="cs-CZ">
              <a:latin typeface="Arial" charset="0"/>
            </a:endParaRPr>
          </a:p>
        </p:txBody>
      </p:sp>
      <p:sp>
        <p:nvSpPr>
          <p:cNvPr id="7987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8672513" cy="4357687"/>
          </a:xfrm>
        </p:spPr>
        <p:txBody>
          <a:bodyPr/>
          <a:lstStyle/>
          <a:p>
            <a:pPr marL="914400" lvl="2" indent="0" eaLnBrk="1">
              <a:buFont typeface="Wingdings" pitchFamily="2" charset="2"/>
              <a:buNone/>
            </a:pPr>
            <a:r>
              <a:rPr lang="cs-CZ" sz="2400" b="1" dirty="0"/>
              <a:t>Suma: Prohlášení za mrtvého: </a:t>
            </a:r>
          </a:p>
          <a:p>
            <a:pPr marL="914400" lvl="2" indent="0" eaLnBrk="1">
              <a:buFont typeface="Wingdings" pitchFamily="2" charset="2"/>
              <a:buChar char="§"/>
            </a:pPr>
            <a:r>
              <a:rPr lang="cs-CZ" sz="2400" dirty="0"/>
              <a:t>Důkaz smrti:  	</a:t>
            </a:r>
          </a:p>
          <a:p>
            <a:pPr lvl="3" eaLnBrk="1"/>
            <a:r>
              <a:rPr lang="cs-CZ" sz="2400" dirty="0"/>
              <a:t>§ 26/2; pokud byl účasten takové události, 		že se jeho smrt vzhledem k okolnostem jeví 		jako jistá; </a:t>
            </a:r>
            <a:r>
              <a:rPr lang="cs-CZ" sz="2400" dirty="0">
                <a:solidFill>
                  <a:schemeClr val="accent2"/>
                </a:solidFill>
              </a:rPr>
              <a:t>i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bez návrhu</a:t>
            </a:r>
          </a:p>
          <a:p>
            <a:pPr marL="914400" lvl="2" indent="0" eaLnBrk="1">
              <a:buFont typeface="Wingdings" pitchFamily="2" charset="2"/>
              <a:buChar char="§"/>
            </a:pPr>
            <a:r>
              <a:rPr lang="cs-CZ" sz="2400" dirty="0"/>
              <a:t>Domněnka smrti: </a:t>
            </a:r>
          </a:p>
          <a:p>
            <a:pPr lvl="3" eaLnBrk="1"/>
            <a:r>
              <a:rPr lang="cs-CZ" sz="2400" dirty="0"/>
              <a:t> § 71; lze mít důvodně za to, že zemřel; </a:t>
            </a:r>
            <a:r>
              <a:rPr lang="cs-CZ" sz="2400" dirty="0">
                <a:solidFill>
                  <a:srgbClr val="FF0000"/>
                </a:solidFill>
              </a:rPr>
              <a:t>na 		       návrh</a:t>
            </a:r>
            <a:r>
              <a:rPr lang="cs-CZ" sz="2400" dirty="0"/>
              <a:t> osoby, která na tom má právní zájem</a:t>
            </a:r>
          </a:p>
          <a:p>
            <a:pPr lvl="3" eaLnBrk="1"/>
            <a:r>
              <a:rPr lang="cs-CZ" sz="2400" dirty="0"/>
              <a:t> § 72; prohl.za nezvěstného + vyplýv</a:t>
            </a:r>
            <a:r>
              <a:rPr lang="cs-CZ" sz="2400" dirty="0">
                <a:latin typeface="Arial" charset="0"/>
              </a:rPr>
              <a:t>ají</a:t>
            </a:r>
            <a:r>
              <a:rPr lang="cs-CZ" sz="2400" dirty="0"/>
              <a:t> z ok</a:t>
            </a:r>
            <a:r>
              <a:rPr lang="cs-CZ" sz="2400" dirty="0">
                <a:latin typeface="Arial" charset="0"/>
              </a:rPr>
              <a:t>olností</a:t>
            </a:r>
            <a:r>
              <a:rPr lang="cs-CZ" sz="2400" dirty="0"/>
              <a:t> vážné pochybnosti, zda je ještě živ; </a:t>
            </a:r>
            <a:r>
              <a:rPr lang="cs-CZ" sz="2400" dirty="0">
                <a:solidFill>
                  <a:srgbClr val="FF0000"/>
                </a:solidFill>
              </a:rPr>
              <a:t>na návrh </a:t>
            </a:r>
            <a:r>
              <a:rPr lang="cs-CZ" sz="2400" dirty="0"/>
              <a:t>osoby, která na tom má právní zájem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extLst/>
        </p:spPr>
        <p:txBody>
          <a:bodyPr lIns="0" tIns="0" rIns="0" bIns="0"/>
          <a:lstStyle/>
          <a:p>
            <a:pPr>
              <a:defRPr/>
            </a:pPr>
            <a:r>
              <a:rPr lang="cs-CZ" sz="1200" dirty="0">
                <a:solidFill>
                  <a:srgbClr val="777777"/>
                </a:solidFill>
                <a:latin typeface="+mn-lt"/>
              </a:rPr>
              <a:t>Zápatí prezentace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extLst/>
        </p:spPr>
        <p:txBody>
          <a:bodyPr lIns="0" tIns="0" rIns="0" bIns="0"/>
          <a:lstStyle/>
          <a:p>
            <a:pPr algn="r">
              <a:defRPr/>
            </a:pPr>
            <a:fld id="{1E01C125-F368-4EEE-8E65-800FF78B1A36}" type="slidenum">
              <a:rPr lang="cs-CZ" sz="1200" b="1">
                <a:latin typeface="+mn-lt"/>
              </a:rPr>
              <a:pPr algn="r">
                <a:defRPr/>
              </a:pPr>
              <a:t>9</a:t>
            </a:fld>
            <a:endParaRPr lang="cs-CZ" sz="1200" b="1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1086</TotalTime>
  <Words>2572</Words>
  <Application>Microsoft Office PowerPoint</Application>
  <PresentationFormat>Předvádění na obrazovce (4:3)</PresentationFormat>
  <Paragraphs>223</Paragraphs>
  <Slides>27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Trebuchet MS</vt:lpstr>
      <vt:lpstr>Wingdings</vt:lpstr>
      <vt:lpstr>3558</vt:lpstr>
      <vt:lpstr>BÉŽOVÁ TITL</vt:lpstr>
      <vt:lpstr>Občanský zákoník Osoby – část první Hlava II Osoby Díl 1 Všeobecná ustanovení (§15-22) Jan Hurdík  </vt:lpstr>
      <vt:lpstr>Právní status podle OZ I</vt:lpstr>
      <vt:lpstr>Právní status podle OZ II</vt:lpstr>
      <vt:lpstr>Typologie osob v právním smyslu</vt:lpstr>
      <vt:lpstr>OZ 2012 Část první Hlava II Osoby Díl 2 Fyzické osoby  Oddíl 1-5 (§ 23-80) Jan Hurdík</vt:lpstr>
      <vt:lpstr>Základní právní status FO podle OZ tvoří: 1) Pasivní status  - Právní osobnost fyzické osoby (§ 23 n.) - Soubor základních práv a svobod-osobnostních práv  (úst. předpisy + § 81 n.) 2)Aktivní status  - Svéprávnost (§ 15 odst. 2.) - Deliktní způsobilost (§ 24, § 2920-2922) </vt:lpstr>
      <vt:lpstr>Právní osobnost fyzické osoby I</vt:lpstr>
      <vt:lpstr>Právní osobnost fyzické osoby II</vt:lpstr>
      <vt:lpstr>Právní osobnost fyzické osoby III</vt:lpstr>
      <vt:lpstr>Právní osobnost fyzické osoby IV</vt:lpstr>
      <vt:lpstr>Právní osobnost fyzické osoby V</vt:lpstr>
      <vt:lpstr>Právní osobnost fyzické osoby V</vt:lpstr>
      <vt:lpstr>Právní osobnost fyzické osoby VI</vt:lpstr>
      <vt:lpstr>Právní osobnost fyzické osoby VII</vt:lpstr>
      <vt:lpstr>Právní osobnost fyzické osoby VIII</vt:lpstr>
      <vt:lpstr>Aktivní status - svéprávnost I</vt:lpstr>
      <vt:lpstr>Svéprávnost II</vt:lpstr>
      <vt:lpstr>Svéprávnost (pracovně právní) III</vt:lpstr>
      <vt:lpstr>Svéprávnost IV</vt:lpstr>
      <vt:lpstr>Svéprávnost V</vt:lpstr>
      <vt:lpstr>Svéprávnost VI</vt:lpstr>
      <vt:lpstr>Svéprávnost VII</vt:lpstr>
      <vt:lpstr>Svéprávnost VIII</vt:lpstr>
      <vt:lpstr>Svéprávnost IX</vt:lpstr>
      <vt:lpstr>Svéprávnost X</vt:lpstr>
      <vt:lpstr>Deliktní způsobilost</vt:lpstr>
      <vt:lpstr>Osobnost člověka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Úvodní ustanovení Část první – Obecná část Hlava I – Předmět právní úpravy a její zásady § 1-14</dc:title>
  <dc:creator>1412</dc:creator>
  <cp:lastModifiedBy>Jan Hurdík</cp:lastModifiedBy>
  <cp:revision>102</cp:revision>
  <dcterms:created xsi:type="dcterms:W3CDTF">2012-09-28T12:54:24Z</dcterms:created>
  <dcterms:modified xsi:type="dcterms:W3CDTF">2021-03-25T17:13:42Z</dcterms:modified>
</cp:coreProperties>
</file>