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841" r:id="rId2"/>
    <p:sldId id="859" r:id="rId3"/>
    <p:sldId id="853" r:id="rId4"/>
    <p:sldId id="852" r:id="rId5"/>
    <p:sldId id="860" r:id="rId6"/>
    <p:sldId id="821" r:id="rId7"/>
    <p:sldId id="822" r:id="rId8"/>
    <p:sldId id="848" r:id="rId9"/>
    <p:sldId id="823" r:id="rId10"/>
    <p:sldId id="824" r:id="rId11"/>
    <p:sldId id="825" r:id="rId12"/>
    <p:sldId id="863" r:id="rId13"/>
    <p:sldId id="826" r:id="rId14"/>
    <p:sldId id="827" r:id="rId15"/>
    <p:sldId id="693" r:id="rId16"/>
    <p:sldId id="861" r:id="rId17"/>
    <p:sldId id="862" r:id="rId18"/>
    <p:sldId id="694" r:id="rId19"/>
    <p:sldId id="695" r:id="rId20"/>
    <p:sldId id="696" r:id="rId21"/>
    <p:sldId id="697" r:id="rId22"/>
    <p:sldId id="698" r:id="rId23"/>
    <p:sldId id="699" r:id="rId24"/>
    <p:sldId id="700" r:id="rId25"/>
    <p:sldId id="702" r:id="rId26"/>
    <p:sldId id="705" r:id="rId27"/>
    <p:sldId id="706" r:id="rId28"/>
    <p:sldId id="708" r:id="rId29"/>
    <p:sldId id="709" r:id="rId30"/>
    <p:sldId id="711" r:id="rId31"/>
    <p:sldId id="866" r:id="rId32"/>
    <p:sldId id="715" r:id="rId33"/>
    <p:sldId id="717" r:id="rId34"/>
    <p:sldId id="719" r:id="rId35"/>
    <p:sldId id="721" r:id="rId36"/>
    <p:sldId id="722" r:id="rId37"/>
    <p:sldId id="724" r:id="rId38"/>
    <p:sldId id="732" r:id="rId39"/>
    <p:sldId id="733" r:id="rId40"/>
    <p:sldId id="734" r:id="rId41"/>
    <p:sldId id="736" r:id="rId42"/>
    <p:sldId id="738" r:id="rId43"/>
    <p:sldId id="739" r:id="rId44"/>
    <p:sldId id="745" r:id="rId45"/>
    <p:sldId id="747" r:id="rId46"/>
    <p:sldId id="864" r:id="rId47"/>
    <p:sldId id="831" r:id="rId48"/>
    <p:sldId id="621" r:id="rId49"/>
    <p:sldId id="834" r:id="rId50"/>
    <p:sldId id="857" r:id="rId51"/>
    <p:sldId id="651" r:id="rId52"/>
    <p:sldId id="610" r:id="rId53"/>
    <p:sldId id="609" r:id="rId54"/>
    <p:sldId id="620" r:id="rId55"/>
    <p:sldId id="650" r:id="rId56"/>
    <p:sldId id="833" r:id="rId57"/>
    <p:sldId id="856" r:id="rId58"/>
    <p:sldId id="858" r:id="rId59"/>
    <p:sldId id="835" r:id="rId60"/>
    <p:sldId id="655" r:id="rId61"/>
    <p:sldId id="512" r:id="rId62"/>
    <p:sldId id="611" r:id="rId63"/>
    <p:sldId id="614" r:id="rId64"/>
    <p:sldId id="637" r:id="rId65"/>
    <p:sldId id="661" r:id="rId66"/>
    <p:sldId id="615" r:id="rId67"/>
    <p:sldId id="619" r:id="rId68"/>
    <p:sldId id="617" r:id="rId69"/>
    <p:sldId id="639" r:id="rId70"/>
    <p:sldId id="665" r:id="rId71"/>
    <p:sldId id="670" r:id="rId72"/>
    <p:sldId id="559" r:id="rId73"/>
    <p:sldId id="517" r:id="rId74"/>
    <p:sldId id="678" r:id="rId75"/>
    <p:sldId id="677" r:id="rId76"/>
    <p:sldId id="685" r:id="rId77"/>
    <p:sldId id="680" r:id="rId78"/>
    <p:sldId id="683" r:id="rId79"/>
    <p:sldId id="684" r:id="rId80"/>
    <p:sldId id="865" r:id="rId81"/>
    <p:sldId id="760" r:id="rId82"/>
    <p:sldId id="764" r:id="rId83"/>
    <p:sldId id="763" r:id="rId84"/>
    <p:sldId id="762" r:id="rId85"/>
    <p:sldId id="761" r:id="rId86"/>
    <p:sldId id="772" r:id="rId87"/>
    <p:sldId id="768" r:id="rId88"/>
    <p:sldId id="770" r:id="rId89"/>
    <p:sldId id="771" r:id="rId90"/>
    <p:sldId id="773" r:id="rId91"/>
    <p:sldId id="775" r:id="rId92"/>
    <p:sldId id="777" r:id="rId93"/>
    <p:sldId id="779" r:id="rId94"/>
    <p:sldId id="783" r:id="rId95"/>
    <p:sldId id="784" r:id="rId96"/>
    <p:sldId id="787" r:id="rId97"/>
    <p:sldId id="820" r:id="rId98"/>
    <p:sldId id="256" r:id="rId9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ojtěch Vomáčka" initials="VV" lastIdx="1" clrIdx="0">
    <p:extLst>
      <p:ext uri="{19B8F6BF-5375-455C-9EA6-DF929625EA0E}">
        <p15:presenceInfo xmlns:p15="http://schemas.microsoft.com/office/powerpoint/2012/main" userId="Vojtěch Vomáč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4494" autoAdjust="0"/>
  </p:normalViewPr>
  <p:slideViewPr>
    <p:cSldViewPr>
      <p:cViewPr varScale="1">
        <p:scale>
          <a:sx n="108" d="100"/>
          <a:sy n="108" d="100"/>
        </p:scale>
        <p:origin x="193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E1957C-DC7A-43DA-B6A9-B99579EDB4BC}" type="datetimeFigureOut">
              <a:rPr lang="cs-CZ" smtClean="0"/>
              <a:pPr/>
              <a:t>16. 5. 2021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CFA38D-A500-4CF7-A902-5919CCD69A91}" type="slidenum">
              <a:rPr lang="cs-CZ" smtClean="0"/>
              <a:pPr/>
              <a:t>‹#›</a:t>
            </a:fld>
            <a:endParaRPr lang="cs-CZ"/>
          </a:p>
        </p:txBody>
      </p:sp>
    </p:spTree>
    <p:extLst>
      <p:ext uri="{BB962C8B-B14F-4D97-AF65-F5344CB8AC3E}">
        <p14:creationId xmlns:p14="http://schemas.microsoft.com/office/powerpoint/2010/main" val="3075885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62619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60795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25732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xfrm>
            <a:off x="914508" y="4346069"/>
            <a:ext cx="5028986" cy="3850336"/>
          </a:xfrm>
        </p:spPr>
        <p:txBody>
          <a:bodyPr lIns="92410" tIns="46205" rIns="92410" bIns="46205"/>
          <a:lstStyle/>
          <a:p>
            <a:pPr defTabSz="762000"/>
            <a:endParaRPr lang="en-GB"/>
          </a:p>
        </p:txBody>
      </p:sp>
    </p:spTree>
    <p:extLst>
      <p:ext uri="{BB962C8B-B14F-4D97-AF65-F5344CB8AC3E}">
        <p14:creationId xmlns:p14="http://schemas.microsoft.com/office/powerpoint/2010/main" val="714010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xfrm>
            <a:off x="914508" y="4346069"/>
            <a:ext cx="5028986" cy="3850336"/>
          </a:xfrm>
        </p:spPr>
        <p:txBody>
          <a:bodyPr lIns="92410" tIns="46205" rIns="92410" bIns="46205"/>
          <a:lstStyle/>
          <a:p>
            <a:pPr defTabSz="762000"/>
            <a:endParaRPr lang="en-GB"/>
          </a:p>
        </p:txBody>
      </p:sp>
    </p:spTree>
    <p:extLst>
      <p:ext uri="{BB962C8B-B14F-4D97-AF65-F5344CB8AC3E}">
        <p14:creationId xmlns:p14="http://schemas.microsoft.com/office/powerpoint/2010/main" val="41979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xfrm>
            <a:off x="914508" y="4346069"/>
            <a:ext cx="5028986" cy="3850336"/>
          </a:xfrm>
        </p:spPr>
        <p:txBody>
          <a:bodyPr lIns="92410" tIns="46205" rIns="92410" bIns="46205"/>
          <a:lstStyle/>
          <a:p>
            <a:pPr defTabSz="762000"/>
            <a:endParaRPr lang="en-GB"/>
          </a:p>
        </p:txBody>
      </p:sp>
    </p:spTree>
    <p:extLst>
      <p:ext uri="{BB962C8B-B14F-4D97-AF65-F5344CB8AC3E}">
        <p14:creationId xmlns:p14="http://schemas.microsoft.com/office/powerpoint/2010/main" val="148547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67147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16. 5. 2021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71018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16. 5. 2021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08629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16. 5. 2021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395800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0" y="5718000"/>
            <a:ext cx="9144000" cy="3300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sz="1800"/>
          </a:p>
        </p:txBody>
      </p:sp>
      <p:sp>
        <p:nvSpPr>
          <p:cNvPr id="10" name="Shape 10"/>
          <p:cNvSpPr/>
          <p:nvPr/>
        </p:nvSpPr>
        <p:spPr>
          <a:xfrm>
            <a:off x="0" y="1"/>
            <a:ext cx="9144000" cy="7075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sz="1800">
              <a:solidFill>
                <a:srgbClr val="114454"/>
              </a:solidFill>
            </a:endParaRPr>
          </a:p>
        </p:txBody>
      </p:sp>
      <p:sp>
        <p:nvSpPr>
          <p:cNvPr id="11" name="Shape 11"/>
          <p:cNvSpPr/>
          <p:nvPr/>
        </p:nvSpPr>
        <p:spPr>
          <a:xfrm>
            <a:off x="0" y="667500"/>
            <a:ext cx="9144000" cy="50988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sz="1800"/>
          </a:p>
        </p:txBody>
      </p:sp>
      <p:sp>
        <p:nvSpPr>
          <p:cNvPr id="12" name="Shape 12"/>
          <p:cNvSpPr/>
          <p:nvPr/>
        </p:nvSpPr>
        <p:spPr>
          <a:xfrm>
            <a:off x="0" y="5991472"/>
            <a:ext cx="9144000" cy="1576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sz="1800"/>
          </a:p>
        </p:txBody>
      </p:sp>
      <p:sp>
        <p:nvSpPr>
          <p:cNvPr id="13" name="Shape 13"/>
          <p:cNvSpPr/>
          <p:nvPr/>
        </p:nvSpPr>
        <p:spPr>
          <a:xfrm>
            <a:off x="0" y="6112101"/>
            <a:ext cx="9144000" cy="745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sz="1800"/>
          </a:p>
        </p:txBody>
      </p:sp>
      <p:sp>
        <p:nvSpPr>
          <p:cNvPr id="14" name="Shape 14"/>
          <p:cNvSpPr txBox="1">
            <a:spLocks noGrp="1"/>
          </p:cNvSpPr>
          <p:nvPr>
            <p:ph type="ctrTitle"/>
          </p:nvPr>
        </p:nvSpPr>
        <p:spPr>
          <a:xfrm>
            <a:off x="685800" y="3468567"/>
            <a:ext cx="5810400" cy="1546399"/>
          </a:xfrm>
          <a:prstGeom prst="rect">
            <a:avLst/>
          </a:prstGeom>
        </p:spPr>
        <p:txBody>
          <a:bodyPr lIns="91425" tIns="91425" rIns="91425" bIns="91425" anchor="b" anchorCtr="0"/>
          <a:lstStyle>
            <a:lvl1pPr lvl="0">
              <a:spcBef>
                <a:spcPts val="0"/>
              </a:spcBef>
              <a:buSzPct val="100000"/>
              <a:defRPr sz="4800"/>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endParaRPr/>
          </a:p>
        </p:txBody>
      </p:sp>
    </p:spTree>
    <p:extLst>
      <p:ext uri="{BB962C8B-B14F-4D97-AF65-F5344CB8AC3E}">
        <p14:creationId xmlns:p14="http://schemas.microsoft.com/office/powerpoint/2010/main" val="348164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41" name="Shape 41"/>
          <p:cNvSpPr/>
          <p:nvPr/>
        </p:nvSpPr>
        <p:spPr>
          <a:xfrm>
            <a:off x="0" y="1"/>
            <a:ext cx="247200" cy="7075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sz="1800">
              <a:solidFill>
                <a:srgbClr val="114454"/>
              </a:solidFill>
            </a:endParaRPr>
          </a:p>
        </p:txBody>
      </p:sp>
      <p:sp>
        <p:nvSpPr>
          <p:cNvPr id="42" name="Shape 42"/>
          <p:cNvSpPr/>
          <p:nvPr/>
        </p:nvSpPr>
        <p:spPr>
          <a:xfrm>
            <a:off x="0" y="667501"/>
            <a:ext cx="4572000" cy="14115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sz="1800"/>
          </a:p>
        </p:txBody>
      </p:sp>
      <p:sp>
        <p:nvSpPr>
          <p:cNvPr id="43" name="Shape 43"/>
          <p:cNvSpPr/>
          <p:nvPr/>
        </p:nvSpPr>
        <p:spPr>
          <a:xfrm>
            <a:off x="0" y="2071207"/>
            <a:ext cx="247200" cy="20436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sz="1800"/>
          </a:p>
        </p:txBody>
      </p:sp>
      <p:sp>
        <p:nvSpPr>
          <p:cNvPr id="44" name="Shape 44"/>
          <p:cNvSpPr/>
          <p:nvPr/>
        </p:nvSpPr>
        <p:spPr>
          <a:xfrm>
            <a:off x="0" y="4114800"/>
            <a:ext cx="247200" cy="807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sz="1800"/>
          </a:p>
        </p:txBody>
      </p:sp>
      <p:sp>
        <p:nvSpPr>
          <p:cNvPr id="45" name="Shape 45"/>
          <p:cNvSpPr/>
          <p:nvPr/>
        </p:nvSpPr>
        <p:spPr>
          <a:xfrm>
            <a:off x="0" y="4922001"/>
            <a:ext cx="247200" cy="1935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sz="1800"/>
          </a:p>
        </p:txBody>
      </p:sp>
      <p:cxnSp>
        <p:nvCxnSpPr>
          <p:cNvPr id="46" name="Shape 46"/>
          <p:cNvCxnSpPr/>
          <p:nvPr/>
        </p:nvCxnSpPr>
        <p:spPr>
          <a:xfrm>
            <a:off x="1037450" y="1079633"/>
            <a:ext cx="0" cy="627600"/>
          </a:xfrm>
          <a:prstGeom prst="straightConnector1">
            <a:avLst/>
          </a:prstGeom>
          <a:noFill/>
          <a:ln w="9525" cap="flat" cmpd="sng">
            <a:solidFill>
              <a:srgbClr val="18637B"/>
            </a:solidFill>
            <a:prstDash val="solid"/>
            <a:round/>
            <a:headEnd type="none" w="lg" len="lg"/>
            <a:tailEnd type="none" w="lg" len="lg"/>
          </a:ln>
        </p:spPr>
      </p:cxnSp>
      <p:sp>
        <p:nvSpPr>
          <p:cNvPr id="47" name="Shape 47"/>
          <p:cNvSpPr txBox="1">
            <a:spLocks noGrp="1"/>
          </p:cNvSpPr>
          <p:nvPr>
            <p:ph type="title"/>
          </p:nvPr>
        </p:nvSpPr>
        <p:spPr>
          <a:xfrm>
            <a:off x="1146026" y="707633"/>
            <a:ext cx="3208799" cy="13716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body" idx="1"/>
          </p:nvPr>
        </p:nvSpPr>
        <p:spPr>
          <a:xfrm>
            <a:off x="1146025" y="2356367"/>
            <a:ext cx="3660300" cy="42115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49" name="Shape 49"/>
          <p:cNvSpPr txBox="1">
            <a:spLocks noGrp="1"/>
          </p:cNvSpPr>
          <p:nvPr>
            <p:ph type="body" idx="2"/>
          </p:nvPr>
        </p:nvSpPr>
        <p:spPr>
          <a:xfrm>
            <a:off x="5026623" y="2356367"/>
            <a:ext cx="3660300" cy="42115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extLst>
      <p:ext uri="{BB962C8B-B14F-4D97-AF65-F5344CB8AC3E}">
        <p14:creationId xmlns:p14="http://schemas.microsoft.com/office/powerpoint/2010/main" val="1960551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16. 5. 2021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125860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16. 5. 2021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404782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16. 5. 2021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9361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DC4DA6A9-9E08-4458-8F66-37D58F05BFB3}" type="datetimeFigureOut">
              <a:rPr lang="cs-CZ" smtClean="0"/>
              <a:pPr/>
              <a:t>16. 5. 2021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53605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DC4DA6A9-9E08-4458-8F66-37D58F05BFB3}" type="datetimeFigureOut">
              <a:rPr lang="cs-CZ" smtClean="0"/>
              <a:pPr/>
              <a:t>16. 5. 2021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6172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C4DA6A9-9E08-4458-8F66-37D58F05BFB3}" type="datetimeFigureOut">
              <a:rPr lang="cs-CZ" smtClean="0"/>
              <a:pPr/>
              <a:t>16. 5. 2021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83296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16. 5. 2021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40264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16. 5. 2021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0095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DA6A9-9E08-4458-8F66-37D58F05BFB3}" type="datetimeFigureOut">
              <a:rPr lang="cs-CZ" smtClean="0"/>
              <a:pPr/>
              <a:t>16. 5. 2021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FF7BF-90D5-4328-A7D3-83853A676C7B}" type="slidenum">
              <a:rPr lang="cs-CZ" smtClean="0"/>
              <a:pPr/>
              <a:t>‹#›</a:t>
            </a:fld>
            <a:endParaRPr lang="cs-CZ"/>
          </a:p>
        </p:txBody>
      </p:sp>
    </p:spTree>
    <p:extLst>
      <p:ext uri="{BB962C8B-B14F-4D97-AF65-F5344CB8AC3E}">
        <p14:creationId xmlns:p14="http://schemas.microsoft.com/office/powerpoint/2010/main" val="3827183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nssoud.cz/"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portal.cenia.cz/eiasea/view/SEA100_koncepce"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hyperlink" Target="http://portal.cenia.cz/eiasea/view/eia100_cr" TargetMode="External"/><Relationship Id="rId4" Type="http://schemas.openxmlformats.org/officeDocument/2006/relationships/image" Target="../media/image13.png"/></Relationships>
</file>

<file path=ppt/slides/_rels/slide7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www.ceskatelevize.cz/ct24/regiony/302143-vitkovicke-strojirny-prijmou-desitky-lidi-z-uzavrene-ocelarny/"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hyperlink" Target="https://www.mzp.cz/ippc/ippc4.nsf/appliances.xsp"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hyperlink" Target="https://www.mzp.cz/ippc" TargetMode="External"/><Relationship Id="rId4" Type="http://schemas.openxmlformats.org/officeDocument/2006/relationships/hyperlink" Target="http://eippcb.jrc.ec.europa.eu/reference/" TargetMode="External"/></Relationships>
</file>

<file path=ppt/slides/_rels/slide9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hyperlink" Target="http://www.irz.cz/"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692370" y="3489719"/>
            <a:ext cx="7218488" cy="1159799"/>
          </a:xfrm>
          <a:prstGeom prst="rect">
            <a:avLst/>
          </a:prstGeom>
        </p:spPr>
        <p:txBody>
          <a:bodyPr vert="horz" lIns="91425" tIns="91425" rIns="91425" bIns="91425" rtlCol="0" anchor="b" anchorCtr="0">
            <a:noAutofit/>
          </a:bodyPr>
          <a:lstStyle/>
          <a:p>
            <a:pPr lvl="0" algn="l"/>
            <a:r>
              <a:rPr lang="cs-CZ" sz="3200" b="1" dirty="0">
                <a:solidFill>
                  <a:schemeClr val="bg1"/>
                </a:solidFill>
                <a:latin typeface="Cambria" panose="02040503050406030204" pitchFamily="18" charset="0"/>
              </a:rPr>
              <a:t>Základy práva životního prostředí - BZ406Zk</a:t>
            </a:r>
            <a:br>
              <a:rPr lang="cs-CZ" sz="3200" b="1" dirty="0">
                <a:solidFill>
                  <a:schemeClr val="bg1"/>
                </a:solidFill>
                <a:latin typeface="Cambria" panose="02040503050406030204" pitchFamily="18" charset="0"/>
              </a:rPr>
            </a:br>
            <a:r>
              <a:rPr lang="cs-CZ" sz="3200" i="1" dirty="0">
                <a:solidFill>
                  <a:schemeClr val="bg1"/>
                </a:solidFill>
              </a:rPr>
              <a:t>Ochrana životního prostředí v procesech podle stavebního zákona. </a:t>
            </a:r>
            <a:br>
              <a:rPr lang="cs-CZ" sz="3200" i="1" dirty="0">
                <a:solidFill>
                  <a:schemeClr val="bg1"/>
                </a:solidFill>
              </a:rPr>
            </a:br>
            <a:r>
              <a:rPr lang="cs-CZ" sz="3200" i="1" dirty="0">
                <a:solidFill>
                  <a:schemeClr val="bg1"/>
                </a:solidFill>
              </a:rPr>
              <a:t>Posuzování vlivů na životní prostředí.</a:t>
            </a:r>
            <a:br>
              <a:rPr lang="cs-CZ" sz="3200" i="1" dirty="0">
                <a:solidFill>
                  <a:schemeClr val="bg1"/>
                </a:solidFill>
              </a:rPr>
            </a:br>
            <a:r>
              <a:rPr lang="cs-CZ" sz="3200" i="1" dirty="0">
                <a:solidFill>
                  <a:schemeClr val="bg1"/>
                </a:solidFill>
              </a:rPr>
              <a:t>Integrované povolování.</a:t>
            </a:r>
            <a:endParaRPr lang="en-US" sz="3200" i="1" dirty="0">
              <a:solidFill>
                <a:schemeClr val="bg1"/>
              </a:solidFill>
              <a:latin typeface="Cambria" panose="02040503050406030204" pitchFamily="18" charset="0"/>
            </a:endParaRPr>
          </a:p>
        </p:txBody>
      </p:sp>
      <p:sp>
        <p:nvSpPr>
          <p:cNvPr id="3" name="Obdélník 2"/>
          <p:cNvSpPr/>
          <p:nvPr/>
        </p:nvSpPr>
        <p:spPr>
          <a:xfrm>
            <a:off x="-23996" y="5904716"/>
            <a:ext cx="943275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Rectangle 2"/>
          <p:cNvSpPr>
            <a:spLocks noChangeArrowheads="1"/>
          </p:cNvSpPr>
          <p:nvPr/>
        </p:nvSpPr>
        <p:spPr bwMode="auto">
          <a:xfrm>
            <a:off x="457202" y="4859995"/>
            <a:ext cx="43224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graphicFrame>
        <p:nvGraphicFramePr>
          <p:cNvPr id="5" name="Objekt 4"/>
          <p:cNvGraphicFramePr>
            <a:graphicFrameLocks noChangeAspect="1"/>
          </p:cNvGraphicFramePr>
          <p:nvPr>
            <p:extLst>
              <p:ext uri="{D42A27DB-BD31-4B8C-83A1-F6EECF244321}">
                <p14:modId xmlns:p14="http://schemas.microsoft.com/office/powerpoint/2010/main" val="301477611"/>
              </p:ext>
            </p:extLst>
          </p:nvPr>
        </p:nvGraphicFramePr>
        <p:xfrm>
          <a:off x="433208" y="5994955"/>
          <a:ext cx="518324" cy="518324"/>
        </p:xfrm>
        <a:graphic>
          <a:graphicData uri="http://schemas.openxmlformats.org/presentationml/2006/ole">
            <mc:AlternateContent xmlns:mc="http://schemas.openxmlformats.org/markup-compatibility/2006">
              <mc:Choice xmlns:v="urn:schemas-microsoft-com:vml" Requires="v">
                <p:oleObj r:id="rId3" imgW="3456432" imgH="3450336" progId="">
                  <p:embed/>
                </p:oleObj>
              </mc:Choice>
              <mc:Fallback>
                <p:oleObj r:id="rId3" imgW="3456432" imgH="3450336" progId="">
                  <p:embed/>
                  <p:pic>
                    <p:nvPicPr>
                      <p:cNvPr id="5" name="Objek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08" y="5994955"/>
                        <a:ext cx="518324" cy="5183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7" name="Picture 3" descr="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0290" y="6017574"/>
            <a:ext cx="486705" cy="51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F:\vojtech\Pictures\Obrázky\logo katedry\logoENG.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15752" y="5904717"/>
            <a:ext cx="1446402" cy="637140"/>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4747883" y="5379402"/>
            <a:ext cx="4186990" cy="615553"/>
          </a:xfrm>
          <a:prstGeom prst="rect">
            <a:avLst/>
          </a:prstGeom>
          <a:noFill/>
        </p:spPr>
        <p:txBody>
          <a:bodyPr wrap="square" rtlCol="0">
            <a:spAutoFit/>
          </a:bodyPr>
          <a:lstStyle/>
          <a:p>
            <a:r>
              <a:rPr lang="cs-CZ" sz="1600" dirty="0">
                <a:solidFill>
                  <a:schemeClr val="bg1"/>
                </a:solidFill>
                <a:latin typeface="Cambria" panose="02040503050406030204" pitchFamily="18" charset="0"/>
                <a:ea typeface="Roboto Slab" panose="020B0604020202020204" charset="0"/>
              </a:rPr>
              <a:t>JUDr. Vojtěch Vomáčka, Ph.D., LL.M.</a:t>
            </a:r>
          </a:p>
          <a:p>
            <a:endParaRPr lang="cs-CZ" dirty="0">
              <a:solidFill>
                <a:schemeClr val="bg1"/>
              </a:solidFill>
              <a:latin typeface="Cambria" panose="02040503050406030204" pitchFamily="18" charset="0"/>
              <a:ea typeface="Roboto Slab" panose="020B0604020202020204" charset="0"/>
            </a:endParaRPr>
          </a:p>
        </p:txBody>
      </p:sp>
      <p:sp>
        <p:nvSpPr>
          <p:cNvPr id="9" name="TextovéPole 8"/>
          <p:cNvSpPr txBox="1"/>
          <p:nvPr/>
        </p:nvSpPr>
        <p:spPr>
          <a:xfrm>
            <a:off x="4747883" y="5994955"/>
            <a:ext cx="4364318" cy="1261884"/>
          </a:xfrm>
          <a:prstGeom prst="rect">
            <a:avLst/>
          </a:prstGeom>
          <a:noFill/>
        </p:spPr>
        <p:txBody>
          <a:bodyPr wrap="square" rtlCol="0">
            <a:spAutoFit/>
          </a:bodyPr>
          <a:lstStyle/>
          <a:p>
            <a:r>
              <a:rPr lang="cs-CZ" sz="1400" b="1" dirty="0">
                <a:latin typeface="Cambria" pitchFamily="18" charset="0"/>
                <a:ea typeface="Roboto Slab" panose="020B0604020202020204" charset="0"/>
              </a:rPr>
              <a:t>9. 4. 2021 – Základy práva životního prostředí</a:t>
            </a:r>
          </a:p>
          <a:p>
            <a:r>
              <a:rPr lang="cs-CZ" sz="1400" b="1" dirty="0">
                <a:latin typeface="Cambria" pitchFamily="18" charset="0"/>
                <a:ea typeface="Roboto Slab" panose="020B0604020202020204" charset="0"/>
              </a:rPr>
              <a:t>Jaro 2021</a:t>
            </a:r>
            <a:endParaRPr lang="cs-CZ" sz="1400" b="1" dirty="0">
              <a:solidFill>
                <a:schemeClr val="accent3"/>
              </a:solidFill>
              <a:latin typeface="Cambria" pitchFamily="18" charset="0"/>
              <a:ea typeface="Roboto Slab" panose="020B0604020202020204" charset="0"/>
            </a:endParaRPr>
          </a:p>
          <a:p>
            <a:endParaRPr lang="cs-CZ" b="1" dirty="0">
              <a:solidFill>
                <a:schemeClr val="accent3"/>
              </a:solidFill>
              <a:latin typeface="Cambria" pitchFamily="18" charset="0"/>
              <a:ea typeface="Roboto Slab" panose="020B0604020202020204" charset="0"/>
            </a:endParaRPr>
          </a:p>
          <a:p>
            <a:endParaRPr lang="cs-CZ" sz="1200" b="1" dirty="0">
              <a:latin typeface="Cambria" pitchFamily="18" charset="0"/>
              <a:ea typeface="Roboto Slab" panose="020B0604020202020204" charset="0"/>
            </a:endParaRPr>
          </a:p>
          <a:p>
            <a:endParaRPr lang="cs-CZ" dirty="0">
              <a:solidFill>
                <a:schemeClr val="bg1"/>
              </a:solidFill>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1284657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10</a:t>
            </a:fld>
            <a:endParaRPr lang="en-GB"/>
          </a:p>
        </p:txBody>
      </p: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
          <p:cNvSpPr txBox="1">
            <a:spLocks noChangeArrowheads="1"/>
          </p:cNvSpPr>
          <p:nvPr/>
        </p:nvSpPr>
        <p:spPr bwMode="auto">
          <a:xfrm>
            <a:off x="1398674" y="3232702"/>
            <a:ext cx="1853749" cy="48587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Územní řízení</a:t>
            </a:r>
            <a:endParaRPr lang="en-US" dirty="0">
              <a:latin typeface="Verdana" pitchFamily="34" charset="0"/>
            </a:endParaRPr>
          </a:p>
        </p:txBody>
      </p:sp>
      <p:sp>
        <p:nvSpPr>
          <p:cNvPr id="15" name="Text Box 6"/>
          <p:cNvSpPr txBox="1">
            <a:spLocks noChangeArrowheads="1"/>
          </p:cNvSpPr>
          <p:nvPr/>
        </p:nvSpPr>
        <p:spPr bwMode="auto">
          <a:xfrm>
            <a:off x="1370527" y="4064924"/>
            <a:ext cx="2075188" cy="458981"/>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Stavební řízení</a:t>
            </a:r>
            <a:endParaRPr lang="en-US" dirty="0">
              <a:latin typeface="Verdana" pitchFamily="34" charset="0"/>
            </a:endParaRPr>
          </a:p>
        </p:txBody>
      </p:sp>
      <p:sp>
        <p:nvSpPr>
          <p:cNvPr id="16" name="Text Box 7"/>
          <p:cNvSpPr txBox="1">
            <a:spLocks noChangeArrowheads="1"/>
          </p:cNvSpPr>
          <p:nvPr/>
        </p:nvSpPr>
        <p:spPr bwMode="auto">
          <a:xfrm>
            <a:off x="1362525" y="4788382"/>
            <a:ext cx="2403307" cy="1828091"/>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200" dirty="0">
                <a:latin typeface="Verdana" pitchFamily="34" charset="0"/>
              </a:rPr>
              <a:t>Zkušební provoz </a:t>
            </a:r>
          </a:p>
          <a:p>
            <a:pPr eaLnBrk="0" hangingPunct="0">
              <a:spcBef>
                <a:spcPct val="50000"/>
              </a:spcBef>
              <a:buFontTx/>
              <a:buNone/>
            </a:pPr>
            <a:r>
              <a:rPr lang="cs-CZ" sz="1200" dirty="0">
                <a:latin typeface="Verdana" pitchFamily="34" charset="0"/>
              </a:rPr>
              <a:t>Změna stavby před jejím dokončením</a:t>
            </a:r>
          </a:p>
          <a:p>
            <a:pPr eaLnBrk="0" hangingPunct="0">
              <a:spcBef>
                <a:spcPct val="50000"/>
              </a:spcBef>
              <a:buFontTx/>
              <a:buNone/>
            </a:pPr>
            <a:r>
              <a:rPr lang="cs-CZ" sz="1200" dirty="0">
                <a:latin typeface="Verdana" pitchFamily="34" charset="0"/>
              </a:rPr>
              <a:t>Kolaudační souhlas</a:t>
            </a:r>
          </a:p>
          <a:p>
            <a:pPr eaLnBrk="0" hangingPunct="0">
              <a:spcBef>
                <a:spcPct val="50000"/>
              </a:spcBef>
              <a:buFontTx/>
              <a:buNone/>
            </a:pPr>
            <a:r>
              <a:rPr lang="cs-CZ" sz="1200" dirty="0">
                <a:latin typeface="Verdana" pitchFamily="34" charset="0"/>
              </a:rPr>
              <a:t>Kolaudační řízení </a:t>
            </a:r>
          </a:p>
        </p:txBody>
      </p:sp>
      <p:sp>
        <p:nvSpPr>
          <p:cNvPr id="18" name="Text Box 5"/>
          <p:cNvSpPr txBox="1">
            <a:spLocks noChangeArrowheads="1"/>
          </p:cNvSpPr>
          <p:nvPr/>
        </p:nvSpPr>
        <p:spPr bwMode="auto">
          <a:xfrm>
            <a:off x="1362525" y="2522973"/>
            <a:ext cx="1842595" cy="545465"/>
          </a:xfrm>
          <a:prstGeom prst="rect">
            <a:avLst/>
          </a:prstGeom>
          <a:ln>
            <a:prstDash val="dashDot"/>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dirty="0">
                <a:latin typeface="Verdana" pitchFamily="34" charset="0"/>
              </a:rPr>
              <a:t>EIA</a:t>
            </a:r>
            <a:endParaRPr lang="en-US" dirty="0">
              <a:latin typeface="Verdana" pitchFamily="34" charset="0"/>
            </a:endParaRPr>
          </a:p>
        </p:txBody>
      </p:sp>
      <p:cxnSp>
        <p:nvCxnSpPr>
          <p:cNvPr id="19" name="Přímá spojnice se šipkou 77"/>
          <p:cNvCxnSpPr/>
          <p:nvPr/>
        </p:nvCxnSpPr>
        <p:spPr>
          <a:xfrm>
            <a:off x="3297878" y="343030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Přímá spojnice se šipkou 81"/>
          <p:cNvCxnSpPr/>
          <p:nvPr/>
        </p:nvCxnSpPr>
        <p:spPr>
          <a:xfrm>
            <a:off x="3486400" y="415376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3811287" y="3260021"/>
            <a:ext cx="2448272" cy="369332"/>
          </a:xfrm>
          <a:prstGeom prst="rect">
            <a:avLst/>
          </a:prstGeom>
          <a:noFill/>
        </p:spPr>
        <p:txBody>
          <a:bodyPr wrap="square" rtlCol="0">
            <a:spAutoFit/>
          </a:bodyPr>
          <a:lstStyle/>
          <a:p>
            <a:r>
              <a:rPr lang="cs-CZ" b="1" dirty="0"/>
              <a:t>R</a:t>
            </a:r>
          </a:p>
        </p:txBody>
      </p:sp>
      <p:cxnSp>
        <p:nvCxnSpPr>
          <p:cNvPr id="22" name="AutoShape 18"/>
          <p:cNvCxnSpPr>
            <a:cxnSpLocks noChangeShapeType="1"/>
          </p:cNvCxnSpPr>
          <p:nvPr/>
        </p:nvCxnSpPr>
        <p:spPr bwMode="auto">
          <a:xfrm>
            <a:off x="2268554" y="3104827"/>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8"/>
          <p:cNvCxnSpPr>
            <a:cxnSpLocks noChangeShapeType="1"/>
          </p:cNvCxnSpPr>
          <p:nvPr/>
        </p:nvCxnSpPr>
        <p:spPr bwMode="auto">
          <a:xfrm>
            <a:off x="2275112" y="3725775"/>
            <a:ext cx="0" cy="33914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8"/>
          <p:cNvCxnSpPr>
            <a:cxnSpLocks noChangeShapeType="1"/>
          </p:cNvCxnSpPr>
          <p:nvPr/>
        </p:nvCxnSpPr>
        <p:spPr bwMode="auto">
          <a:xfrm flipH="1">
            <a:off x="2268554" y="4523905"/>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ovéPole 24"/>
          <p:cNvSpPr txBox="1"/>
          <p:nvPr/>
        </p:nvSpPr>
        <p:spPr>
          <a:xfrm>
            <a:off x="3954354" y="3941911"/>
            <a:ext cx="2448272" cy="369332"/>
          </a:xfrm>
          <a:prstGeom prst="rect">
            <a:avLst/>
          </a:prstGeom>
          <a:noFill/>
        </p:spPr>
        <p:txBody>
          <a:bodyPr wrap="square" rtlCol="0">
            <a:spAutoFit/>
          </a:bodyPr>
          <a:lstStyle/>
          <a:p>
            <a:r>
              <a:rPr lang="cs-CZ" b="1" dirty="0"/>
              <a:t>R</a:t>
            </a:r>
          </a:p>
        </p:txBody>
      </p:sp>
      <p:cxnSp>
        <p:nvCxnSpPr>
          <p:cNvPr id="26" name="Přímá spojnice se šipkou 66"/>
          <p:cNvCxnSpPr/>
          <p:nvPr/>
        </p:nvCxnSpPr>
        <p:spPr>
          <a:xfrm>
            <a:off x="3652710" y="5888481"/>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4228774" y="5744465"/>
            <a:ext cx="2448272" cy="369332"/>
          </a:xfrm>
          <a:prstGeom prst="rect">
            <a:avLst/>
          </a:prstGeom>
          <a:noFill/>
        </p:spPr>
        <p:txBody>
          <a:bodyPr wrap="square" rtlCol="0">
            <a:spAutoFit/>
          </a:bodyPr>
          <a:lstStyle/>
          <a:p>
            <a:r>
              <a:rPr lang="cs-CZ" b="1" dirty="0"/>
              <a:t>R</a:t>
            </a:r>
          </a:p>
        </p:txBody>
      </p:sp>
      <p:cxnSp>
        <p:nvCxnSpPr>
          <p:cNvPr id="29" name="Přímá spojnice se šipkou 68"/>
          <p:cNvCxnSpPr/>
          <p:nvPr/>
        </p:nvCxnSpPr>
        <p:spPr>
          <a:xfrm>
            <a:off x="3634623" y="513728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4194408" y="4936311"/>
            <a:ext cx="2448272" cy="369332"/>
          </a:xfrm>
          <a:prstGeom prst="rect">
            <a:avLst/>
          </a:prstGeom>
          <a:noFill/>
        </p:spPr>
        <p:txBody>
          <a:bodyPr wrap="square" rtlCol="0">
            <a:spAutoFit/>
          </a:bodyPr>
          <a:lstStyle/>
          <a:p>
            <a:r>
              <a:rPr lang="cs-CZ" b="1" dirty="0"/>
              <a:t>R</a:t>
            </a:r>
          </a:p>
        </p:txBody>
      </p:sp>
      <p:cxnSp>
        <p:nvCxnSpPr>
          <p:cNvPr id="32" name="Přímá spojnice se šipkou 70"/>
          <p:cNvCxnSpPr/>
          <p:nvPr/>
        </p:nvCxnSpPr>
        <p:spPr>
          <a:xfrm>
            <a:off x="3652710" y="5456433"/>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4212495" y="5255457"/>
            <a:ext cx="2448272" cy="369332"/>
          </a:xfrm>
          <a:prstGeom prst="rect">
            <a:avLst/>
          </a:prstGeom>
          <a:noFill/>
        </p:spPr>
        <p:txBody>
          <a:bodyPr wrap="square" rtlCol="0">
            <a:spAutoFit/>
          </a:bodyPr>
          <a:lstStyle/>
          <a:p>
            <a:r>
              <a:rPr lang="cs-CZ" b="1" dirty="0"/>
              <a:t>R</a:t>
            </a:r>
          </a:p>
        </p:txBody>
      </p:sp>
      <p:cxnSp>
        <p:nvCxnSpPr>
          <p:cNvPr id="34" name="Přímá spojnice se šipkou 72"/>
          <p:cNvCxnSpPr/>
          <p:nvPr/>
        </p:nvCxnSpPr>
        <p:spPr>
          <a:xfrm>
            <a:off x="3596981" y="616146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5" name="TextovéPole 34"/>
          <p:cNvSpPr txBox="1"/>
          <p:nvPr/>
        </p:nvSpPr>
        <p:spPr>
          <a:xfrm>
            <a:off x="4084758" y="6032497"/>
            <a:ext cx="2448272" cy="369332"/>
          </a:xfrm>
          <a:prstGeom prst="rect">
            <a:avLst/>
          </a:prstGeom>
          <a:noFill/>
        </p:spPr>
        <p:txBody>
          <a:bodyPr wrap="square" rtlCol="0">
            <a:spAutoFit/>
          </a:bodyPr>
          <a:lstStyle/>
          <a:p>
            <a:r>
              <a:rPr lang="cs-CZ" b="1" dirty="0"/>
              <a:t>R</a:t>
            </a:r>
          </a:p>
        </p:txBody>
      </p:sp>
      <p:sp>
        <p:nvSpPr>
          <p:cNvPr id="39" name="Zahnutá šipka doprava 38"/>
          <p:cNvSpPr/>
          <p:nvPr/>
        </p:nvSpPr>
        <p:spPr>
          <a:xfrm>
            <a:off x="772390" y="2720129"/>
            <a:ext cx="432048" cy="864096"/>
          </a:xfrm>
          <a:prstGeom prst="curved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cs-CZ">
              <a:solidFill>
                <a:schemeClr val="tx1"/>
              </a:solidFill>
            </a:endParaRPr>
          </a:p>
        </p:txBody>
      </p:sp>
      <p:sp>
        <p:nvSpPr>
          <p:cNvPr id="41" name="Zahnutá šipka doprava 40"/>
          <p:cNvSpPr/>
          <p:nvPr/>
        </p:nvSpPr>
        <p:spPr>
          <a:xfrm>
            <a:off x="268334" y="2792137"/>
            <a:ext cx="432048" cy="1656184"/>
          </a:xfrm>
          <a:prstGeom prst="curved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cs-CZ">
              <a:solidFill>
                <a:schemeClr val="tx1"/>
              </a:solidFill>
            </a:endParaRPr>
          </a:p>
        </p:txBody>
      </p:sp>
      <p:cxnSp>
        <p:nvCxnSpPr>
          <p:cNvPr id="43" name="Přímá spojnice se šipkou 81"/>
          <p:cNvCxnSpPr/>
          <p:nvPr/>
        </p:nvCxnSpPr>
        <p:spPr>
          <a:xfrm>
            <a:off x="3364678" y="279213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6" name="Přímá spojnice se šipkou 33"/>
          <p:cNvCxnSpPr/>
          <p:nvPr/>
        </p:nvCxnSpPr>
        <p:spPr>
          <a:xfrm>
            <a:off x="3252423" y="213831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7" name="TextovéPole 46"/>
          <p:cNvSpPr txBox="1"/>
          <p:nvPr/>
        </p:nvSpPr>
        <p:spPr>
          <a:xfrm>
            <a:off x="3707904" y="1988840"/>
            <a:ext cx="3136822" cy="338554"/>
          </a:xfrm>
          <a:prstGeom prst="rect">
            <a:avLst/>
          </a:prstGeom>
          <a:noFill/>
        </p:spPr>
        <p:txBody>
          <a:bodyPr wrap="square" rtlCol="0">
            <a:spAutoFit/>
          </a:bodyPr>
          <a:lstStyle/>
          <a:p>
            <a:r>
              <a:rPr lang="cs-CZ" sz="1600" b="1" dirty="0"/>
              <a:t>(R - neposuzuje se)</a:t>
            </a:r>
          </a:p>
        </p:txBody>
      </p:sp>
      <p:sp>
        <p:nvSpPr>
          <p:cNvPr id="48" name="Text Box 5"/>
          <p:cNvSpPr txBox="1">
            <a:spLocks noChangeArrowheads="1"/>
          </p:cNvSpPr>
          <p:nvPr/>
        </p:nvSpPr>
        <p:spPr bwMode="auto">
          <a:xfrm>
            <a:off x="1431882" y="1991318"/>
            <a:ext cx="1773238" cy="293992"/>
          </a:xfrm>
          <a:prstGeom prst="rect">
            <a:avLst/>
          </a:prstGeom>
          <a:ln>
            <a:prstDash val="dashDot"/>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400" dirty="0">
                <a:latin typeface="Verdana" pitchFamily="34" charset="0"/>
              </a:rPr>
              <a:t>Zjišťovací řízení?</a:t>
            </a:r>
            <a:endParaRPr lang="en-US" sz="1400" dirty="0">
              <a:latin typeface="Verdana" pitchFamily="34" charset="0"/>
            </a:endParaRPr>
          </a:p>
        </p:txBody>
      </p:sp>
      <p:sp>
        <p:nvSpPr>
          <p:cNvPr id="49" name="TextovéPole 48"/>
          <p:cNvSpPr txBox="1"/>
          <p:nvPr/>
        </p:nvSpPr>
        <p:spPr>
          <a:xfrm>
            <a:off x="2147266" y="2249390"/>
            <a:ext cx="2787180" cy="307777"/>
          </a:xfrm>
          <a:prstGeom prst="rect">
            <a:avLst/>
          </a:prstGeom>
          <a:noFill/>
        </p:spPr>
        <p:txBody>
          <a:bodyPr wrap="square" rtlCol="0">
            <a:spAutoFit/>
          </a:bodyPr>
          <a:lstStyle/>
          <a:p>
            <a:r>
              <a:rPr lang="cs-CZ" sz="1400" b="1" dirty="0"/>
              <a:t>(JÚ)</a:t>
            </a:r>
            <a:endParaRPr lang="cs-CZ" sz="1100" b="1" dirty="0"/>
          </a:p>
        </p:txBody>
      </p:sp>
      <p:cxnSp>
        <p:nvCxnSpPr>
          <p:cNvPr id="50" name="AutoShape 18"/>
          <p:cNvCxnSpPr>
            <a:cxnSpLocks noChangeShapeType="1"/>
          </p:cNvCxnSpPr>
          <p:nvPr/>
        </p:nvCxnSpPr>
        <p:spPr bwMode="auto">
          <a:xfrm flipH="1">
            <a:off x="2134054" y="2288064"/>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TextovéPole 51"/>
          <p:cNvSpPr txBox="1"/>
          <p:nvPr/>
        </p:nvSpPr>
        <p:spPr>
          <a:xfrm>
            <a:off x="3868734" y="2648121"/>
            <a:ext cx="2448272" cy="369332"/>
          </a:xfrm>
          <a:prstGeom prst="rect">
            <a:avLst/>
          </a:prstGeom>
          <a:noFill/>
        </p:spPr>
        <p:txBody>
          <a:bodyPr wrap="square" rtlCol="0">
            <a:spAutoFit/>
          </a:bodyPr>
          <a:lstStyle/>
          <a:p>
            <a:r>
              <a:rPr lang="cs-CZ" b="1" dirty="0"/>
              <a:t>ZS</a:t>
            </a:r>
          </a:p>
        </p:txBody>
      </p:sp>
      <p:sp>
        <p:nvSpPr>
          <p:cNvPr id="36" name="TextovéPole 35"/>
          <p:cNvSpPr txBox="1"/>
          <p:nvPr/>
        </p:nvSpPr>
        <p:spPr>
          <a:xfrm>
            <a:off x="3059832" y="476672"/>
            <a:ext cx="5256584" cy="830997"/>
          </a:xfrm>
          <a:prstGeom prst="rect">
            <a:avLst/>
          </a:prstGeom>
          <a:noFill/>
        </p:spPr>
        <p:txBody>
          <a:bodyPr wrap="square" rtlCol="0">
            <a:spAutoFit/>
          </a:bodyPr>
          <a:lstStyle/>
          <a:p>
            <a:r>
              <a:rPr lang="cs-CZ" sz="2400" b="1" i="1" dirty="0">
                <a:solidFill>
                  <a:schemeClr val="accent2"/>
                </a:solidFill>
              </a:rPr>
              <a:t>Fáze: umísťování a povolování stavby</a:t>
            </a:r>
          </a:p>
          <a:p>
            <a:r>
              <a:rPr lang="cs-CZ" sz="2400" b="1" i="1" dirty="0">
                <a:solidFill>
                  <a:schemeClr val="accent2"/>
                </a:solidFill>
              </a:rPr>
              <a:t>+ posuzování vlivů (EIA)</a:t>
            </a:r>
          </a:p>
        </p:txBody>
      </p:sp>
      <p:sp>
        <p:nvSpPr>
          <p:cNvPr id="37" name="Obdélníkový bublinový popisek 36"/>
          <p:cNvSpPr/>
          <p:nvPr/>
        </p:nvSpPr>
        <p:spPr>
          <a:xfrm>
            <a:off x="5340561" y="1757756"/>
            <a:ext cx="3376193" cy="4356042"/>
          </a:xfrm>
          <a:prstGeom prst="wedgeRectCallout">
            <a:avLst>
              <a:gd name="adj1" fmla="val -20706"/>
              <a:gd name="adj2" fmla="val 68383"/>
            </a:avLst>
          </a:prstGeom>
        </p:spPr>
        <p:style>
          <a:lnRef idx="2">
            <a:schemeClr val="accent1"/>
          </a:lnRef>
          <a:fillRef idx="1">
            <a:schemeClr val="lt1"/>
          </a:fillRef>
          <a:effectRef idx="0">
            <a:schemeClr val="accent1"/>
          </a:effectRef>
          <a:fontRef idx="minor">
            <a:schemeClr val="dk1"/>
          </a:fontRef>
        </p:style>
        <p:txBody>
          <a:bodyPr rtlCol="0" anchor="ctr"/>
          <a:lstStyle/>
          <a:p>
            <a:r>
              <a:rPr lang="cs-CZ" sz="1400" dirty="0"/>
              <a:t>Následně musí konkrétní záměr získat povolení podle stavebního zákona a případně také další povolení podle jiných zákonů. Zpravidla půjde alespoň o rozhodnutí o umístění stavby a stavební povolení, často vydávaná jedním rozhodnutím. I zde se uplatní závazná stanoviska a stanoviska dotčených orgánů, námitky účastníků řízení apod.</a:t>
            </a:r>
          </a:p>
          <a:p>
            <a:endParaRPr lang="cs-CZ" sz="1400" dirty="0"/>
          </a:p>
          <a:p>
            <a:r>
              <a:rPr lang="cs-CZ" sz="1400" dirty="0"/>
              <a:t>Jedním ze závazných stanovisek, které se vydává výhradně pro záměry, které mohou mít významný vliv na životní prostředí, je závazné stanovisko o vlivech na životní prostředí (EIA). U některých záměrů je nutné teprve posoudit, zda je EIA potřeba – to se dělá v tzv. zjišťovacím řízení. Pokud EIA potřeba není, vydá se negativní závěr zajišťovacího řízení ve formě samostatného rozhodnutí. </a:t>
            </a:r>
            <a:endParaRPr lang="cs-CZ" sz="600" dirty="0"/>
          </a:p>
        </p:txBody>
      </p:sp>
    </p:spTree>
    <p:extLst>
      <p:ext uri="{BB962C8B-B14F-4D97-AF65-F5344CB8AC3E}">
        <p14:creationId xmlns:p14="http://schemas.microsoft.com/office/powerpoint/2010/main" val="4121327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11</a:t>
            </a:fld>
            <a:endParaRPr lang="en-GB"/>
          </a:p>
        </p:txBody>
      </p: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
          <p:cNvSpPr txBox="1">
            <a:spLocks noChangeArrowheads="1"/>
          </p:cNvSpPr>
          <p:nvPr/>
        </p:nvSpPr>
        <p:spPr bwMode="auto">
          <a:xfrm>
            <a:off x="1398674" y="3232702"/>
            <a:ext cx="1853749" cy="48587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Územní řízení</a:t>
            </a:r>
            <a:endParaRPr lang="en-US" dirty="0">
              <a:latin typeface="Verdana" pitchFamily="34" charset="0"/>
            </a:endParaRPr>
          </a:p>
        </p:txBody>
      </p:sp>
      <p:sp>
        <p:nvSpPr>
          <p:cNvPr id="15" name="Text Box 6"/>
          <p:cNvSpPr txBox="1">
            <a:spLocks noChangeArrowheads="1"/>
          </p:cNvSpPr>
          <p:nvPr/>
        </p:nvSpPr>
        <p:spPr bwMode="auto">
          <a:xfrm>
            <a:off x="1370527" y="4064924"/>
            <a:ext cx="2075188" cy="458981"/>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Stavební řízení</a:t>
            </a:r>
            <a:endParaRPr lang="en-US" dirty="0">
              <a:latin typeface="Verdana" pitchFamily="34" charset="0"/>
            </a:endParaRPr>
          </a:p>
        </p:txBody>
      </p:sp>
      <p:sp>
        <p:nvSpPr>
          <p:cNvPr id="16" name="Text Box 7"/>
          <p:cNvSpPr txBox="1">
            <a:spLocks noChangeArrowheads="1"/>
          </p:cNvSpPr>
          <p:nvPr/>
        </p:nvSpPr>
        <p:spPr bwMode="auto">
          <a:xfrm>
            <a:off x="1362525" y="4788382"/>
            <a:ext cx="2403307" cy="1828091"/>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200" dirty="0">
                <a:latin typeface="Verdana" pitchFamily="34" charset="0"/>
              </a:rPr>
              <a:t>Zkušební provoz </a:t>
            </a:r>
          </a:p>
          <a:p>
            <a:pPr eaLnBrk="0" hangingPunct="0">
              <a:spcBef>
                <a:spcPct val="50000"/>
              </a:spcBef>
              <a:buFontTx/>
              <a:buNone/>
            </a:pPr>
            <a:r>
              <a:rPr lang="cs-CZ" sz="1200" dirty="0">
                <a:latin typeface="Verdana" pitchFamily="34" charset="0"/>
              </a:rPr>
              <a:t>Změna stavby před jejím dokončením</a:t>
            </a:r>
          </a:p>
          <a:p>
            <a:pPr eaLnBrk="0" hangingPunct="0">
              <a:spcBef>
                <a:spcPct val="50000"/>
              </a:spcBef>
              <a:buFontTx/>
              <a:buNone/>
            </a:pPr>
            <a:r>
              <a:rPr lang="cs-CZ" sz="1200" dirty="0">
                <a:latin typeface="Verdana" pitchFamily="34" charset="0"/>
              </a:rPr>
              <a:t>Kolaudační souhlas</a:t>
            </a:r>
          </a:p>
          <a:p>
            <a:pPr eaLnBrk="0" hangingPunct="0">
              <a:spcBef>
                <a:spcPct val="50000"/>
              </a:spcBef>
              <a:buFontTx/>
              <a:buNone/>
            </a:pPr>
            <a:r>
              <a:rPr lang="cs-CZ" sz="1200" dirty="0">
                <a:latin typeface="Verdana" pitchFamily="34" charset="0"/>
              </a:rPr>
              <a:t>Kolaudační řízení </a:t>
            </a:r>
          </a:p>
        </p:txBody>
      </p:sp>
      <p:sp>
        <p:nvSpPr>
          <p:cNvPr id="18" name="Text Box 5"/>
          <p:cNvSpPr txBox="1">
            <a:spLocks noChangeArrowheads="1"/>
          </p:cNvSpPr>
          <p:nvPr/>
        </p:nvSpPr>
        <p:spPr bwMode="auto">
          <a:xfrm>
            <a:off x="1362525" y="2522973"/>
            <a:ext cx="1842595" cy="545465"/>
          </a:xfrm>
          <a:prstGeom prst="rect">
            <a:avLst/>
          </a:prstGeom>
          <a:ln>
            <a:prstDash val="dashDot"/>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dirty="0">
                <a:latin typeface="Verdana" pitchFamily="34" charset="0"/>
              </a:rPr>
              <a:t>EIA</a:t>
            </a:r>
            <a:endParaRPr lang="en-US" dirty="0">
              <a:latin typeface="Verdana" pitchFamily="34" charset="0"/>
            </a:endParaRPr>
          </a:p>
        </p:txBody>
      </p:sp>
      <p:cxnSp>
        <p:nvCxnSpPr>
          <p:cNvPr id="19" name="Přímá spojnice se šipkou 77"/>
          <p:cNvCxnSpPr/>
          <p:nvPr/>
        </p:nvCxnSpPr>
        <p:spPr>
          <a:xfrm>
            <a:off x="3297878" y="343030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Přímá spojnice se šipkou 81"/>
          <p:cNvCxnSpPr/>
          <p:nvPr/>
        </p:nvCxnSpPr>
        <p:spPr>
          <a:xfrm>
            <a:off x="3486400" y="415376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3811287" y="3260021"/>
            <a:ext cx="2448272" cy="369332"/>
          </a:xfrm>
          <a:prstGeom prst="rect">
            <a:avLst/>
          </a:prstGeom>
          <a:noFill/>
        </p:spPr>
        <p:txBody>
          <a:bodyPr wrap="square" rtlCol="0">
            <a:spAutoFit/>
          </a:bodyPr>
          <a:lstStyle/>
          <a:p>
            <a:r>
              <a:rPr lang="cs-CZ" b="1" dirty="0"/>
              <a:t>R</a:t>
            </a:r>
          </a:p>
        </p:txBody>
      </p:sp>
      <p:cxnSp>
        <p:nvCxnSpPr>
          <p:cNvPr id="22" name="AutoShape 18"/>
          <p:cNvCxnSpPr>
            <a:cxnSpLocks noChangeShapeType="1"/>
          </p:cNvCxnSpPr>
          <p:nvPr/>
        </p:nvCxnSpPr>
        <p:spPr bwMode="auto">
          <a:xfrm>
            <a:off x="2268554" y="3104827"/>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8"/>
          <p:cNvCxnSpPr>
            <a:cxnSpLocks noChangeShapeType="1"/>
          </p:cNvCxnSpPr>
          <p:nvPr/>
        </p:nvCxnSpPr>
        <p:spPr bwMode="auto">
          <a:xfrm>
            <a:off x="2275112" y="3725775"/>
            <a:ext cx="0" cy="33914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8"/>
          <p:cNvCxnSpPr>
            <a:cxnSpLocks noChangeShapeType="1"/>
          </p:cNvCxnSpPr>
          <p:nvPr/>
        </p:nvCxnSpPr>
        <p:spPr bwMode="auto">
          <a:xfrm flipH="1">
            <a:off x="2268554" y="4523905"/>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ovéPole 24"/>
          <p:cNvSpPr txBox="1"/>
          <p:nvPr/>
        </p:nvSpPr>
        <p:spPr>
          <a:xfrm>
            <a:off x="3954354" y="3941911"/>
            <a:ext cx="2448272" cy="369332"/>
          </a:xfrm>
          <a:prstGeom prst="rect">
            <a:avLst/>
          </a:prstGeom>
          <a:noFill/>
        </p:spPr>
        <p:txBody>
          <a:bodyPr wrap="square" rtlCol="0">
            <a:spAutoFit/>
          </a:bodyPr>
          <a:lstStyle/>
          <a:p>
            <a:r>
              <a:rPr lang="cs-CZ" b="1" dirty="0"/>
              <a:t>R</a:t>
            </a:r>
          </a:p>
        </p:txBody>
      </p:sp>
      <p:cxnSp>
        <p:nvCxnSpPr>
          <p:cNvPr id="26" name="Přímá spojnice se šipkou 66"/>
          <p:cNvCxnSpPr/>
          <p:nvPr/>
        </p:nvCxnSpPr>
        <p:spPr>
          <a:xfrm>
            <a:off x="3652710" y="5888481"/>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4228774" y="5744465"/>
            <a:ext cx="2448272" cy="369332"/>
          </a:xfrm>
          <a:prstGeom prst="rect">
            <a:avLst/>
          </a:prstGeom>
          <a:noFill/>
        </p:spPr>
        <p:txBody>
          <a:bodyPr wrap="square" rtlCol="0">
            <a:spAutoFit/>
          </a:bodyPr>
          <a:lstStyle/>
          <a:p>
            <a:r>
              <a:rPr lang="cs-CZ" b="1" dirty="0"/>
              <a:t>R</a:t>
            </a:r>
          </a:p>
        </p:txBody>
      </p:sp>
      <p:cxnSp>
        <p:nvCxnSpPr>
          <p:cNvPr id="29" name="Přímá spojnice se šipkou 68"/>
          <p:cNvCxnSpPr/>
          <p:nvPr/>
        </p:nvCxnSpPr>
        <p:spPr>
          <a:xfrm>
            <a:off x="3634623" y="513728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4194408" y="4936311"/>
            <a:ext cx="2448272" cy="369332"/>
          </a:xfrm>
          <a:prstGeom prst="rect">
            <a:avLst/>
          </a:prstGeom>
          <a:noFill/>
        </p:spPr>
        <p:txBody>
          <a:bodyPr wrap="square" rtlCol="0">
            <a:spAutoFit/>
          </a:bodyPr>
          <a:lstStyle/>
          <a:p>
            <a:r>
              <a:rPr lang="cs-CZ" b="1" dirty="0"/>
              <a:t>R</a:t>
            </a:r>
          </a:p>
        </p:txBody>
      </p:sp>
      <p:cxnSp>
        <p:nvCxnSpPr>
          <p:cNvPr id="32" name="Přímá spojnice se šipkou 70"/>
          <p:cNvCxnSpPr/>
          <p:nvPr/>
        </p:nvCxnSpPr>
        <p:spPr>
          <a:xfrm>
            <a:off x="3652710" y="5456433"/>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4212495" y="5255457"/>
            <a:ext cx="2448272" cy="369332"/>
          </a:xfrm>
          <a:prstGeom prst="rect">
            <a:avLst/>
          </a:prstGeom>
          <a:noFill/>
        </p:spPr>
        <p:txBody>
          <a:bodyPr wrap="square" rtlCol="0">
            <a:spAutoFit/>
          </a:bodyPr>
          <a:lstStyle/>
          <a:p>
            <a:r>
              <a:rPr lang="cs-CZ" b="1" dirty="0"/>
              <a:t>R</a:t>
            </a:r>
          </a:p>
        </p:txBody>
      </p:sp>
      <p:cxnSp>
        <p:nvCxnSpPr>
          <p:cNvPr id="34" name="Přímá spojnice se šipkou 72"/>
          <p:cNvCxnSpPr/>
          <p:nvPr/>
        </p:nvCxnSpPr>
        <p:spPr>
          <a:xfrm>
            <a:off x="3596981" y="616146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5" name="TextovéPole 34"/>
          <p:cNvSpPr txBox="1"/>
          <p:nvPr/>
        </p:nvSpPr>
        <p:spPr>
          <a:xfrm>
            <a:off x="4084758" y="6032497"/>
            <a:ext cx="2448272" cy="369332"/>
          </a:xfrm>
          <a:prstGeom prst="rect">
            <a:avLst/>
          </a:prstGeom>
          <a:noFill/>
        </p:spPr>
        <p:txBody>
          <a:bodyPr wrap="square" rtlCol="0">
            <a:spAutoFit/>
          </a:bodyPr>
          <a:lstStyle/>
          <a:p>
            <a:r>
              <a:rPr lang="cs-CZ" b="1" dirty="0"/>
              <a:t>R</a:t>
            </a:r>
          </a:p>
        </p:txBody>
      </p:sp>
      <p:cxnSp>
        <p:nvCxnSpPr>
          <p:cNvPr id="36" name="Přímá spojnice se šipkou 17"/>
          <p:cNvCxnSpPr/>
          <p:nvPr/>
        </p:nvCxnSpPr>
        <p:spPr>
          <a:xfrm>
            <a:off x="6317006" y="3872257"/>
            <a:ext cx="587792" cy="0"/>
          </a:xfrm>
          <a:prstGeom prst="straightConnector1">
            <a:avLst/>
          </a:prstGeom>
          <a:ln w="28575">
            <a:prstDash val="lgDashDot"/>
            <a:tailEnd type="triangle"/>
          </a:ln>
        </p:spPr>
        <p:style>
          <a:lnRef idx="1">
            <a:schemeClr val="accent1"/>
          </a:lnRef>
          <a:fillRef idx="0">
            <a:schemeClr val="accent1"/>
          </a:fillRef>
          <a:effectRef idx="0">
            <a:schemeClr val="accent1"/>
          </a:effectRef>
          <a:fontRef idx="minor">
            <a:schemeClr val="tx1"/>
          </a:fontRef>
        </p:style>
      </p:cxnSp>
      <p:sp>
        <p:nvSpPr>
          <p:cNvPr id="37" name="TextovéPole 36"/>
          <p:cNvSpPr txBox="1"/>
          <p:nvPr/>
        </p:nvSpPr>
        <p:spPr>
          <a:xfrm>
            <a:off x="6965078" y="3656233"/>
            <a:ext cx="2448272" cy="369332"/>
          </a:xfrm>
          <a:prstGeom prst="rect">
            <a:avLst/>
          </a:prstGeom>
          <a:noFill/>
        </p:spPr>
        <p:txBody>
          <a:bodyPr wrap="square" rtlCol="0">
            <a:spAutoFit/>
          </a:bodyPr>
          <a:lstStyle/>
          <a:p>
            <a:r>
              <a:rPr lang="cs-CZ" b="1" dirty="0"/>
              <a:t>R/ZS/S</a:t>
            </a:r>
          </a:p>
        </p:txBody>
      </p:sp>
      <p:sp>
        <p:nvSpPr>
          <p:cNvPr id="38" name="Text Box 7"/>
          <p:cNvSpPr txBox="1">
            <a:spLocks noChangeArrowheads="1"/>
          </p:cNvSpPr>
          <p:nvPr/>
        </p:nvSpPr>
        <p:spPr bwMode="auto">
          <a:xfrm>
            <a:off x="5020862" y="3656233"/>
            <a:ext cx="1343295" cy="2230639"/>
          </a:xfrm>
          <a:prstGeom prst="rect">
            <a:avLst/>
          </a:prstGeom>
          <a:noFill/>
          <a:ln w="22225">
            <a:solidFill>
              <a:schemeClr val="tx1"/>
            </a:solidFill>
            <a:prstDash val="lgDashDotDot"/>
            <a:miter lim="800000"/>
            <a:headEnd/>
            <a:tailEnd/>
          </a:ln>
          <a:effectLst/>
        </p:spPr>
        <p:txBody>
          <a:bodyPr anchor="ctr"/>
          <a:lstStyle/>
          <a:p>
            <a:pPr eaLnBrk="0" hangingPunct="0">
              <a:spcBef>
                <a:spcPct val="50000"/>
              </a:spcBef>
              <a:buFontTx/>
              <a:buNone/>
            </a:pPr>
            <a:endParaRPr lang="cs-CZ" sz="1200" dirty="0">
              <a:latin typeface="Verdana" pitchFamily="34" charset="0"/>
            </a:endParaRPr>
          </a:p>
          <a:p>
            <a:pPr eaLnBrk="0" hangingPunct="0">
              <a:spcBef>
                <a:spcPct val="50000"/>
              </a:spcBef>
              <a:buFontTx/>
              <a:buNone/>
            </a:pPr>
            <a:r>
              <a:rPr lang="cs-CZ" sz="1200" dirty="0">
                <a:latin typeface="Verdana" pitchFamily="34" charset="0"/>
              </a:rPr>
              <a:t>Povolení, závazná stanoviska a stanoviska podle zvláštních předpisů (ZOPK, </a:t>
            </a:r>
            <a:r>
              <a:rPr lang="cs-CZ" sz="1200" dirty="0" err="1">
                <a:latin typeface="Verdana" pitchFamily="34" charset="0"/>
              </a:rPr>
              <a:t>OvzdZ</a:t>
            </a:r>
            <a:r>
              <a:rPr lang="cs-CZ" sz="1200" dirty="0">
                <a:latin typeface="Verdana" pitchFamily="34" charset="0"/>
              </a:rPr>
              <a:t>, </a:t>
            </a:r>
            <a:r>
              <a:rPr lang="cs-CZ" sz="1200" dirty="0" err="1">
                <a:latin typeface="Verdana" pitchFamily="34" charset="0"/>
              </a:rPr>
              <a:t>OdpZ</a:t>
            </a:r>
            <a:r>
              <a:rPr lang="cs-CZ" sz="1200" dirty="0">
                <a:latin typeface="Verdana" pitchFamily="34" charset="0"/>
              </a:rPr>
              <a:t>, </a:t>
            </a:r>
            <a:r>
              <a:rPr lang="cs-CZ" sz="1200" dirty="0" err="1">
                <a:latin typeface="Verdana" pitchFamily="34" charset="0"/>
              </a:rPr>
              <a:t>Vodz</a:t>
            </a:r>
            <a:r>
              <a:rPr lang="cs-CZ" sz="1200" dirty="0">
                <a:latin typeface="Verdana" pitchFamily="34" charset="0"/>
              </a:rPr>
              <a:t>, ZPF, </a:t>
            </a:r>
            <a:r>
              <a:rPr lang="cs-CZ" sz="1200" dirty="0" err="1">
                <a:latin typeface="Verdana" pitchFamily="34" charset="0"/>
              </a:rPr>
              <a:t>LesZ</a:t>
            </a:r>
            <a:r>
              <a:rPr lang="cs-CZ" sz="1200" dirty="0">
                <a:latin typeface="Verdana" pitchFamily="34" charset="0"/>
              </a:rPr>
              <a:t>)</a:t>
            </a:r>
            <a:endParaRPr lang="en-US" sz="1200" dirty="0">
              <a:latin typeface="Verdana" pitchFamily="34" charset="0"/>
            </a:endParaRPr>
          </a:p>
        </p:txBody>
      </p:sp>
      <p:sp>
        <p:nvSpPr>
          <p:cNvPr id="39" name="Zahnutá šipka doprava 38"/>
          <p:cNvSpPr/>
          <p:nvPr/>
        </p:nvSpPr>
        <p:spPr>
          <a:xfrm>
            <a:off x="772390" y="2720129"/>
            <a:ext cx="432048" cy="864096"/>
          </a:xfrm>
          <a:prstGeom prst="curved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cs-CZ">
              <a:solidFill>
                <a:schemeClr val="tx1"/>
              </a:solidFill>
            </a:endParaRPr>
          </a:p>
        </p:txBody>
      </p:sp>
      <p:sp>
        <p:nvSpPr>
          <p:cNvPr id="41" name="Zahnutá šipka doprava 40"/>
          <p:cNvSpPr/>
          <p:nvPr/>
        </p:nvSpPr>
        <p:spPr>
          <a:xfrm>
            <a:off x="268334" y="2792137"/>
            <a:ext cx="432048" cy="1656184"/>
          </a:xfrm>
          <a:prstGeom prst="curved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cs-CZ">
              <a:solidFill>
                <a:schemeClr val="tx1"/>
              </a:solidFill>
            </a:endParaRPr>
          </a:p>
        </p:txBody>
      </p:sp>
      <p:cxnSp>
        <p:nvCxnSpPr>
          <p:cNvPr id="43" name="Přímá spojnice se šipkou 81"/>
          <p:cNvCxnSpPr/>
          <p:nvPr/>
        </p:nvCxnSpPr>
        <p:spPr>
          <a:xfrm>
            <a:off x="3364678" y="279213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4" name="TextovéPole 43"/>
          <p:cNvSpPr txBox="1"/>
          <p:nvPr/>
        </p:nvSpPr>
        <p:spPr>
          <a:xfrm>
            <a:off x="3868734" y="2648121"/>
            <a:ext cx="2448272" cy="369332"/>
          </a:xfrm>
          <a:prstGeom prst="rect">
            <a:avLst/>
          </a:prstGeom>
          <a:noFill/>
        </p:spPr>
        <p:txBody>
          <a:bodyPr wrap="square" rtlCol="0">
            <a:spAutoFit/>
          </a:bodyPr>
          <a:lstStyle/>
          <a:p>
            <a:r>
              <a:rPr lang="cs-CZ" b="1" dirty="0"/>
              <a:t>ZS</a:t>
            </a:r>
          </a:p>
        </p:txBody>
      </p:sp>
      <p:cxnSp>
        <p:nvCxnSpPr>
          <p:cNvPr id="46" name="Přímá spojnice se šipkou 33"/>
          <p:cNvCxnSpPr/>
          <p:nvPr/>
        </p:nvCxnSpPr>
        <p:spPr>
          <a:xfrm>
            <a:off x="3252423" y="213831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7" name="TextovéPole 46"/>
          <p:cNvSpPr txBox="1"/>
          <p:nvPr/>
        </p:nvSpPr>
        <p:spPr>
          <a:xfrm>
            <a:off x="3707904" y="1988840"/>
            <a:ext cx="3136822" cy="338554"/>
          </a:xfrm>
          <a:prstGeom prst="rect">
            <a:avLst/>
          </a:prstGeom>
          <a:noFill/>
        </p:spPr>
        <p:txBody>
          <a:bodyPr wrap="square" rtlCol="0">
            <a:spAutoFit/>
          </a:bodyPr>
          <a:lstStyle/>
          <a:p>
            <a:r>
              <a:rPr lang="cs-CZ" sz="1600" b="1" dirty="0"/>
              <a:t>(R - neposuzuje se)</a:t>
            </a:r>
          </a:p>
        </p:txBody>
      </p:sp>
      <p:sp>
        <p:nvSpPr>
          <p:cNvPr id="48" name="Text Box 5"/>
          <p:cNvSpPr txBox="1">
            <a:spLocks noChangeArrowheads="1"/>
          </p:cNvSpPr>
          <p:nvPr/>
        </p:nvSpPr>
        <p:spPr bwMode="auto">
          <a:xfrm>
            <a:off x="1431882" y="1991318"/>
            <a:ext cx="1773238" cy="293992"/>
          </a:xfrm>
          <a:prstGeom prst="rect">
            <a:avLst/>
          </a:prstGeom>
          <a:ln>
            <a:prstDash val="dashDot"/>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400" dirty="0">
                <a:latin typeface="Verdana" pitchFamily="34" charset="0"/>
              </a:rPr>
              <a:t>Zjišťovací řízení?</a:t>
            </a:r>
            <a:endParaRPr lang="en-US" sz="1400" dirty="0">
              <a:latin typeface="Verdana" pitchFamily="34" charset="0"/>
            </a:endParaRPr>
          </a:p>
        </p:txBody>
      </p:sp>
      <p:sp>
        <p:nvSpPr>
          <p:cNvPr id="49" name="TextovéPole 48"/>
          <p:cNvSpPr txBox="1"/>
          <p:nvPr/>
        </p:nvSpPr>
        <p:spPr>
          <a:xfrm>
            <a:off x="2147266" y="2249390"/>
            <a:ext cx="2787180" cy="307777"/>
          </a:xfrm>
          <a:prstGeom prst="rect">
            <a:avLst/>
          </a:prstGeom>
          <a:noFill/>
        </p:spPr>
        <p:txBody>
          <a:bodyPr wrap="square" rtlCol="0">
            <a:spAutoFit/>
          </a:bodyPr>
          <a:lstStyle/>
          <a:p>
            <a:r>
              <a:rPr lang="cs-CZ" sz="1400" b="1" dirty="0"/>
              <a:t>(JÚ)</a:t>
            </a:r>
            <a:endParaRPr lang="cs-CZ" sz="1100" b="1" dirty="0"/>
          </a:p>
        </p:txBody>
      </p:sp>
      <p:cxnSp>
        <p:nvCxnSpPr>
          <p:cNvPr id="50" name="AutoShape 18"/>
          <p:cNvCxnSpPr>
            <a:cxnSpLocks noChangeShapeType="1"/>
          </p:cNvCxnSpPr>
          <p:nvPr/>
        </p:nvCxnSpPr>
        <p:spPr bwMode="auto">
          <a:xfrm flipH="1">
            <a:off x="2134054" y="2288064"/>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Obdélníkový bublinový popisek 39"/>
          <p:cNvSpPr/>
          <p:nvPr/>
        </p:nvSpPr>
        <p:spPr>
          <a:xfrm>
            <a:off x="4272153" y="178738"/>
            <a:ext cx="4562094" cy="1719148"/>
          </a:xfrm>
          <a:prstGeom prst="wedgeRectCallout">
            <a:avLst>
              <a:gd name="adj1" fmla="val -23414"/>
              <a:gd name="adj2" fmla="val 57362"/>
            </a:avLst>
          </a:prstGeom>
        </p:spPr>
        <p:style>
          <a:lnRef idx="2">
            <a:schemeClr val="accent2"/>
          </a:lnRef>
          <a:fillRef idx="1">
            <a:schemeClr val="lt1"/>
          </a:fillRef>
          <a:effectRef idx="0">
            <a:schemeClr val="accent2"/>
          </a:effectRef>
          <a:fontRef idx="minor">
            <a:schemeClr val="dk1"/>
          </a:fontRef>
        </p:style>
        <p:txBody>
          <a:bodyPr rtlCol="0" anchor="ctr"/>
          <a:lstStyle/>
          <a:p>
            <a:r>
              <a:rPr lang="cs-CZ" sz="1400" dirty="0"/>
              <a:t>Tady vidíte různá stanoviska, závazná stanoviska a rozhodnutí, která jsou třeba podle složkových předpisů na úseku ochrany životního prostředí – např. výjimka z ochrany ohrožených druhů, souhlas se zásahem do krajinného rázu, souhlas k umístění stavby v ochranném pásmu lesa atd. Vždy záleží na povaze konkrétního záměru – a podle formy aktu se povede samostatné řízení, nebo se vydá stanovisko/závazné stanovisko k některému z řízení podle stavebního zákona.</a:t>
            </a:r>
            <a:endParaRPr lang="cs-CZ" sz="600" dirty="0"/>
          </a:p>
        </p:txBody>
      </p:sp>
      <p:cxnSp>
        <p:nvCxnSpPr>
          <p:cNvPr id="3" name="Přímá spojnice se šipkou 2"/>
          <p:cNvCxnSpPr/>
          <p:nvPr/>
        </p:nvCxnSpPr>
        <p:spPr>
          <a:xfrm>
            <a:off x="5940152" y="1988840"/>
            <a:ext cx="1080120" cy="159538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21327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12</a:t>
            </a:fld>
            <a:endParaRPr lang="en-GB"/>
          </a:p>
        </p:txBody>
      </p: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
          <p:cNvSpPr txBox="1">
            <a:spLocks noChangeArrowheads="1"/>
          </p:cNvSpPr>
          <p:nvPr/>
        </p:nvSpPr>
        <p:spPr bwMode="auto">
          <a:xfrm>
            <a:off x="1398674" y="3232702"/>
            <a:ext cx="1853749" cy="48587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Územní řízení</a:t>
            </a:r>
            <a:endParaRPr lang="en-US" dirty="0">
              <a:latin typeface="Verdana" pitchFamily="34" charset="0"/>
            </a:endParaRPr>
          </a:p>
        </p:txBody>
      </p:sp>
      <p:sp>
        <p:nvSpPr>
          <p:cNvPr id="15" name="Text Box 6"/>
          <p:cNvSpPr txBox="1">
            <a:spLocks noChangeArrowheads="1"/>
          </p:cNvSpPr>
          <p:nvPr/>
        </p:nvSpPr>
        <p:spPr bwMode="auto">
          <a:xfrm>
            <a:off x="1370527" y="4064924"/>
            <a:ext cx="2075188" cy="458981"/>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Stavební řízení</a:t>
            </a:r>
            <a:endParaRPr lang="en-US" dirty="0">
              <a:latin typeface="Verdana" pitchFamily="34" charset="0"/>
            </a:endParaRPr>
          </a:p>
        </p:txBody>
      </p:sp>
      <p:sp>
        <p:nvSpPr>
          <p:cNvPr id="16" name="Text Box 7"/>
          <p:cNvSpPr txBox="1">
            <a:spLocks noChangeArrowheads="1"/>
          </p:cNvSpPr>
          <p:nvPr/>
        </p:nvSpPr>
        <p:spPr bwMode="auto">
          <a:xfrm>
            <a:off x="1362525" y="4788382"/>
            <a:ext cx="2403307" cy="1828091"/>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200" dirty="0">
                <a:latin typeface="Verdana" pitchFamily="34" charset="0"/>
              </a:rPr>
              <a:t>Zkušební provoz </a:t>
            </a:r>
          </a:p>
          <a:p>
            <a:pPr eaLnBrk="0" hangingPunct="0">
              <a:spcBef>
                <a:spcPct val="50000"/>
              </a:spcBef>
              <a:buFontTx/>
              <a:buNone/>
            </a:pPr>
            <a:r>
              <a:rPr lang="cs-CZ" sz="1200" dirty="0">
                <a:latin typeface="Verdana" pitchFamily="34" charset="0"/>
              </a:rPr>
              <a:t>Změna stavby před jejím dokončením</a:t>
            </a:r>
          </a:p>
          <a:p>
            <a:pPr eaLnBrk="0" hangingPunct="0">
              <a:spcBef>
                <a:spcPct val="50000"/>
              </a:spcBef>
              <a:buFontTx/>
              <a:buNone/>
            </a:pPr>
            <a:r>
              <a:rPr lang="cs-CZ" sz="1200" dirty="0">
                <a:latin typeface="Verdana" pitchFamily="34" charset="0"/>
              </a:rPr>
              <a:t>Kolaudační souhlas</a:t>
            </a:r>
          </a:p>
          <a:p>
            <a:pPr eaLnBrk="0" hangingPunct="0">
              <a:spcBef>
                <a:spcPct val="50000"/>
              </a:spcBef>
              <a:buFontTx/>
              <a:buNone/>
            </a:pPr>
            <a:r>
              <a:rPr lang="cs-CZ" sz="1200" dirty="0">
                <a:latin typeface="Verdana" pitchFamily="34" charset="0"/>
              </a:rPr>
              <a:t>Kolaudační řízení </a:t>
            </a:r>
          </a:p>
        </p:txBody>
      </p:sp>
      <p:sp>
        <p:nvSpPr>
          <p:cNvPr id="18" name="Text Box 5"/>
          <p:cNvSpPr txBox="1">
            <a:spLocks noChangeArrowheads="1"/>
          </p:cNvSpPr>
          <p:nvPr/>
        </p:nvSpPr>
        <p:spPr bwMode="auto">
          <a:xfrm>
            <a:off x="1362525" y="2522973"/>
            <a:ext cx="1842595" cy="545465"/>
          </a:xfrm>
          <a:prstGeom prst="rect">
            <a:avLst/>
          </a:prstGeom>
          <a:ln>
            <a:prstDash val="dashDot"/>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dirty="0">
                <a:latin typeface="Verdana" pitchFamily="34" charset="0"/>
              </a:rPr>
              <a:t>EIA</a:t>
            </a:r>
            <a:endParaRPr lang="en-US" dirty="0">
              <a:latin typeface="Verdana" pitchFamily="34" charset="0"/>
            </a:endParaRPr>
          </a:p>
        </p:txBody>
      </p:sp>
      <p:cxnSp>
        <p:nvCxnSpPr>
          <p:cNvPr id="19" name="Přímá spojnice se šipkou 77"/>
          <p:cNvCxnSpPr/>
          <p:nvPr/>
        </p:nvCxnSpPr>
        <p:spPr>
          <a:xfrm>
            <a:off x="3297878" y="343030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Přímá spojnice se šipkou 81"/>
          <p:cNvCxnSpPr/>
          <p:nvPr/>
        </p:nvCxnSpPr>
        <p:spPr>
          <a:xfrm>
            <a:off x="3486400" y="415376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3811287" y="3260021"/>
            <a:ext cx="2448272" cy="369332"/>
          </a:xfrm>
          <a:prstGeom prst="rect">
            <a:avLst/>
          </a:prstGeom>
          <a:noFill/>
        </p:spPr>
        <p:txBody>
          <a:bodyPr wrap="square" rtlCol="0">
            <a:spAutoFit/>
          </a:bodyPr>
          <a:lstStyle/>
          <a:p>
            <a:r>
              <a:rPr lang="cs-CZ" b="1" dirty="0"/>
              <a:t>R</a:t>
            </a:r>
          </a:p>
        </p:txBody>
      </p:sp>
      <p:cxnSp>
        <p:nvCxnSpPr>
          <p:cNvPr id="22" name="AutoShape 18"/>
          <p:cNvCxnSpPr>
            <a:cxnSpLocks noChangeShapeType="1"/>
          </p:cNvCxnSpPr>
          <p:nvPr/>
        </p:nvCxnSpPr>
        <p:spPr bwMode="auto">
          <a:xfrm>
            <a:off x="2268554" y="3104827"/>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8"/>
          <p:cNvCxnSpPr>
            <a:cxnSpLocks noChangeShapeType="1"/>
          </p:cNvCxnSpPr>
          <p:nvPr/>
        </p:nvCxnSpPr>
        <p:spPr bwMode="auto">
          <a:xfrm>
            <a:off x="2275112" y="3725775"/>
            <a:ext cx="0" cy="33914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8"/>
          <p:cNvCxnSpPr>
            <a:cxnSpLocks noChangeShapeType="1"/>
          </p:cNvCxnSpPr>
          <p:nvPr/>
        </p:nvCxnSpPr>
        <p:spPr bwMode="auto">
          <a:xfrm flipH="1">
            <a:off x="2268554" y="4523905"/>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ovéPole 24"/>
          <p:cNvSpPr txBox="1"/>
          <p:nvPr/>
        </p:nvSpPr>
        <p:spPr>
          <a:xfrm>
            <a:off x="3954354" y="3941911"/>
            <a:ext cx="2448272" cy="369332"/>
          </a:xfrm>
          <a:prstGeom prst="rect">
            <a:avLst/>
          </a:prstGeom>
          <a:noFill/>
        </p:spPr>
        <p:txBody>
          <a:bodyPr wrap="square" rtlCol="0">
            <a:spAutoFit/>
          </a:bodyPr>
          <a:lstStyle/>
          <a:p>
            <a:r>
              <a:rPr lang="cs-CZ" b="1" dirty="0"/>
              <a:t>R</a:t>
            </a:r>
          </a:p>
        </p:txBody>
      </p:sp>
      <p:cxnSp>
        <p:nvCxnSpPr>
          <p:cNvPr id="26" name="Přímá spojnice se šipkou 66"/>
          <p:cNvCxnSpPr/>
          <p:nvPr/>
        </p:nvCxnSpPr>
        <p:spPr>
          <a:xfrm>
            <a:off x="3652710" y="5888481"/>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4228774" y="5744465"/>
            <a:ext cx="2448272" cy="369332"/>
          </a:xfrm>
          <a:prstGeom prst="rect">
            <a:avLst/>
          </a:prstGeom>
          <a:noFill/>
        </p:spPr>
        <p:txBody>
          <a:bodyPr wrap="square" rtlCol="0">
            <a:spAutoFit/>
          </a:bodyPr>
          <a:lstStyle/>
          <a:p>
            <a:r>
              <a:rPr lang="cs-CZ" b="1" dirty="0"/>
              <a:t>R</a:t>
            </a:r>
          </a:p>
        </p:txBody>
      </p:sp>
      <p:cxnSp>
        <p:nvCxnSpPr>
          <p:cNvPr id="29" name="Přímá spojnice se šipkou 68"/>
          <p:cNvCxnSpPr/>
          <p:nvPr/>
        </p:nvCxnSpPr>
        <p:spPr>
          <a:xfrm>
            <a:off x="3634623" y="513728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4194408" y="4936311"/>
            <a:ext cx="2448272" cy="369332"/>
          </a:xfrm>
          <a:prstGeom prst="rect">
            <a:avLst/>
          </a:prstGeom>
          <a:noFill/>
        </p:spPr>
        <p:txBody>
          <a:bodyPr wrap="square" rtlCol="0">
            <a:spAutoFit/>
          </a:bodyPr>
          <a:lstStyle/>
          <a:p>
            <a:r>
              <a:rPr lang="cs-CZ" b="1" dirty="0"/>
              <a:t>R</a:t>
            </a:r>
          </a:p>
        </p:txBody>
      </p:sp>
      <p:cxnSp>
        <p:nvCxnSpPr>
          <p:cNvPr id="32" name="Přímá spojnice se šipkou 70"/>
          <p:cNvCxnSpPr/>
          <p:nvPr/>
        </p:nvCxnSpPr>
        <p:spPr>
          <a:xfrm>
            <a:off x="3652710" y="5456433"/>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4212495" y="5255457"/>
            <a:ext cx="2448272" cy="369332"/>
          </a:xfrm>
          <a:prstGeom prst="rect">
            <a:avLst/>
          </a:prstGeom>
          <a:noFill/>
        </p:spPr>
        <p:txBody>
          <a:bodyPr wrap="square" rtlCol="0">
            <a:spAutoFit/>
          </a:bodyPr>
          <a:lstStyle/>
          <a:p>
            <a:r>
              <a:rPr lang="cs-CZ" b="1" dirty="0"/>
              <a:t>R</a:t>
            </a:r>
          </a:p>
        </p:txBody>
      </p:sp>
      <p:cxnSp>
        <p:nvCxnSpPr>
          <p:cNvPr id="34" name="Přímá spojnice se šipkou 72"/>
          <p:cNvCxnSpPr/>
          <p:nvPr/>
        </p:nvCxnSpPr>
        <p:spPr>
          <a:xfrm>
            <a:off x="3596981" y="616146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5" name="TextovéPole 34"/>
          <p:cNvSpPr txBox="1"/>
          <p:nvPr/>
        </p:nvSpPr>
        <p:spPr>
          <a:xfrm>
            <a:off x="4084758" y="6032497"/>
            <a:ext cx="2448272" cy="369332"/>
          </a:xfrm>
          <a:prstGeom prst="rect">
            <a:avLst/>
          </a:prstGeom>
          <a:noFill/>
        </p:spPr>
        <p:txBody>
          <a:bodyPr wrap="square" rtlCol="0">
            <a:spAutoFit/>
          </a:bodyPr>
          <a:lstStyle/>
          <a:p>
            <a:r>
              <a:rPr lang="cs-CZ" b="1" dirty="0"/>
              <a:t>R</a:t>
            </a:r>
          </a:p>
        </p:txBody>
      </p:sp>
      <p:cxnSp>
        <p:nvCxnSpPr>
          <p:cNvPr id="36" name="Přímá spojnice se šipkou 17"/>
          <p:cNvCxnSpPr/>
          <p:nvPr/>
        </p:nvCxnSpPr>
        <p:spPr>
          <a:xfrm>
            <a:off x="6317006" y="3872257"/>
            <a:ext cx="587792" cy="0"/>
          </a:xfrm>
          <a:prstGeom prst="straightConnector1">
            <a:avLst/>
          </a:prstGeom>
          <a:ln w="28575">
            <a:prstDash val="lgDashDot"/>
            <a:tailEnd type="triangle"/>
          </a:ln>
        </p:spPr>
        <p:style>
          <a:lnRef idx="1">
            <a:schemeClr val="accent1"/>
          </a:lnRef>
          <a:fillRef idx="0">
            <a:schemeClr val="accent1"/>
          </a:fillRef>
          <a:effectRef idx="0">
            <a:schemeClr val="accent1"/>
          </a:effectRef>
          <a:fontRef idx="minor">
            <a:schemeClr val="tx1"/>
          </a:fontRef>
        </p:style>
      </p:cxnSp>
      <p:sp>
        <p:nvSpPr>
          <p:cNvPr id="37" name="TextovéPole 36"/>
          <p:cNvSpPr txBox="1"/>
          <p:nvPr/>
        </p:nvSpPr>
        <p:spPr>
          <a:xfrm>
            <a:off x="6965078" y="3656233"/>
            <a:ext cx="2448272" cy="369332"/>
          </a:xfrm>
          <a:prstGeom prst="rect">
            <a:avLst/>
          </a:prstGeom>
          <a:noFill/>
        </p:spPr>
        <p:txBody>
          <a:bodyPr wrap="square" rtlCol="0">
            <a:spAutoFit/>
          </a:bodyPr>
          <a:lstStyle/>
          <a:p>
            <a:r>
              <a:rPr lang="cs-CZ" b="1" dirty="0"/>
              <a:t>R/ZS/S</a:t>
            </a:r>
          </a:p>
        </p:txBody>
      </p:sp>
      <p:sp>
        <p:nvSpPr>
          <p:cNvPr id="38" name="Text Box 7"/>
          <p:cNvSpPr txBox="1">
            <a:spLocks noChangeArrowheads="1"/>
          </p:cNvSpPr>
          <p:nvPr/>
        </p:nvSpPr>
        <p:spPr bwMode="auto">
          <a:xfrm>
            <a:off x="5020862" y="3656233"/>
            <a:ext cx="1343295" cy="2230639"/>
          </a:xfrm>
          <a:prstGeom prst="rect">
            <a:avLst/>
          </a:prstGeom>
          <a:noFill/>
          <a:ln w="22225">
            <a:solidFill>
              <a:schemeClr val="tx1"/>
            </a:solidFill>
            <a:prstDash val="lgDashDotDot"/>
            <a:miter lim="800000"/>
            <a:headEnd/>
            <a:tailEnd/>
          </a:ln>
          <a:effectLst/>
        </p:spPr>
        <p:txBody>
          <a:bodyPr anchor="ctr"/>
          <a:lstStyle/>
          <a:p>
            <a:pPr eaLnBrk="0" hangingPunct="0">
              <a:spcBef>
                <a:spcPct val="50000"/>
              </a:spcBef>
              <a:buFontTx/>
              <a:buNone/>
            </a:pPr>
            <a:endParaRPr lang="cs-CZ" sz="1200" dirty="0">
              <a:latin typeface="Verdana" pitchFamily="34" charset="0"/>
            </a:endParaRPr>
          </a:p>
          <a:p>
            <a:pPr eaLnBrk="0" hangingPunct="0">
              <a:spcBef>
                <a:spcPct val="50000"/>
              </a:spcBef>
              <a:buFontTx/>
              <a:buNone/>
            </a:pPr>
            <a:r>
              <a:rPr lang="cs-CZ" sz="1200" dirty="0">
                <a:latin typeface="Verdana" pitchFamily="34" charset="0"/>
              </a:rPr>
              <a:t>Povolení, závazná stanoviska a stanoviska podle zvláštních předpisů (ZOPK, </a:t>
            </a:r>
            <a:r>
              <a:rPr lang="cs-CZ" sz="1200" dirty="0" err="1">
                <a:latin typeface="Verdana" pitchFamily="34" charset="0"/>
              </a:rPr>
              <a:t>OvzdZ</a:t>
            </a:r>
            <a:r>
              <a:rPr lang="cs-CZ" sz="1200" dirty="0">
                <a:latin typeface="Verdana" pitchFamily="34" charset="0"/>
              </a:rPr>
              <a:t>, </a:t>
            </a:r>
            <a:r>
              <a:rPr lang="cs-CZ" sz="1200" dirty="0" err="1">
                <a:latin typeface="Verdana" pitchFamily="34" charset="0"/>
              </a:rPr>
              <a:t>OdpZ</a:t>
            </a:r>
            <a:r>
              <a:rPr lang="cs-CZ" sz="1200" dirty="0">
                <a:latin typeface="Verdana" pitchFamily="34" charset="0"/>
              </a:rPr>
              <a:t>, </a:t>
            </a:r>
            <a:r>
              <a:rPr lang="cs-CZ" sz="1200" dirty="0" err="1">
                <a:latin typeface="Verdana" pitchFamily="34" charset="0"/>
              </a:rPr>
              <a:t>Vodz</a:t>
            </a:r>
            <a:r>
              <a:rPr lang="cs-CZ" sz="1200" dirty="0">
                <a:latin typeface="Verdana" pitchFamily="34" charset="0"/>
              </a:rPr>
              <a:t>, ZPF, </a:t>
            </a:r>
            <a:r>
              <a:rPr lang="cs-CZ" sz="1200" dirty="0" err="1">
                <a:latin typeface="Verdana" pitchFamily="34" charset="0"/>
              </a:rPr>
              <a:t>LesZ</a:t>
            </a:r>
            <a:r>
              <a:rPr lang="cs-CZ" sz="1200" dirty="0">
                <a:latin typeface="Verdana" pitchFamily="34" charset="0"/>
              </a:rPr>
              <a:t>)</a:t>
            </a:r>
            <a:endParaRPr lang="en-US" sz="1200" dirty="0">
              <a:latin typeface="Verdana" pitchFamily="34" charset="0"/>
            </a:endParaRPr>
          </a:p>
        </p:txBody>
      </p:sp>
      <p:sp>
        <p:nvSpPr>
          <p:cNvPr id="39" name="Zahnutá šipka doprava 38"/>
          <p:cNvSpPr/>
          <p:nvPr/>
        </p:nvSpPr>
        <p:spPr>
          <a:xfrm>
            <a:off x="772390" y="2720129"/>
            <a:ext cx="432048" cy="864096"/>
          </a:xfrm>
          <a:prstGeom prst="curved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cs-CZ">
              <a:solidFill>
                <a:schemeClr val="tx1"/>
              </a:solidFill>
            </a:endParaRPr>
          </a:p>
        </p:txBody>
      </p:sp>
      <p:sp>
        <p:nvSpPr>
          <p:cNvPr id="41" name="Zahnutá šipka doprava 40"/>
          <p:cNvSpPr/>
          <p:nvPr/>
        </p:nvSpPr>
        <p:spPr>
          <a:xfrm>
            <a:off x="268334" y="2792137"/>
            <a:ext cx="432048" cy="1656184"/>
          </a:xfrm>
          <a:prstGeom prst="curved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cs-CZ">
              <a:solidFill>
                <a:schemeClr val="tx1"/>
              </a:solidFill>
            </a:endParaRPr>
          </a:p>
        </p:txBody>
      </p:sp>
      <p:cxnSp>
        <p:nvCxnSpPr>
          <p:cNvPr id="43" name="Přímá spojnice se šipkou 81"/>
          <p:cNvCxnSpPr/>
          <p:nvPr/>
        </p:nvCxnSpPr>
        <p:spPr>
          <a:xfrm>
            <a:off x="3364678" y="279213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4" name="TextovéPole 43"/>
          <p:cNvSpPr txBox="1"/>
          <p:nvPr/>
        </p:nvSpPr>
        <p:spPr>
          <a:xfrm>
            <a:off x="3868734" y="2648121"/>
            <a:ext cx="2448272" cy="369332"/>
          </a:xfrm>
          <a:prstGeom prst="rect">
            <a:avLst/>
          </a:prstGeom>
          <a:noFill/>
        </p:spPr>
        <p:txBody>
          <a:bodyPr wrap="square" rtlCol="0">
            <a:spAutoFit/>
          </a:bodyPr>
          <a:lstStyle/>
          <a:p>
            <a:r>
              <a:rPr lang="cs-CZ" b="1" dirty="0"/>
              <a:t>ZS</a:t>
            </a:r>
          </a:p>
        </p:txBody>
      </p:sp>
      <p:cxnSp>
        <p:nvCxnSpPr>
          <p:cNvPr id="46" name="Přímá spojnice se šipkou 33"/>
          <p:cNvCxnSpPr/>
          <p:nvPr/>
        </p:nvCxnSpPr>
        <p:spPr>
          <a:xfrm>
            <a:off x="3252423" y="213831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7" name="TextovéPole 46"/>
          <p:cNvSpPr txBox="1"/>
          <p:nvPr/>
        </p:nvSpPr>
        <p:spPr>
          <a:xfrm>
            <a:off x="3707904" y="1988840"/>
            <a:ext cx="3136822" cy="338554"/>
          </a:xfrm>
          <a:prstGeom prst="rect">
            <a:avLst/>
          </a:prstGeom>
          <a:noFill/>
        </p:spPr>
        <p:txBody>
          <a:bodyPr wrap="square" rtlCol="0">
            <a:spAutoFit/>
          </a:bodyPr>
          <a:lstStyle/>
          <a:p>
            <a:r>
              <a:rPr lang="cs-CZ" sz="1600" b="1" dirty="0"/>
              <a:t>(R - neposuzuje se)</a:t>
            </a:r>
          </a:p>
        </p:txBody>
      </p:sp>
      <p:sp>
        <p:nvSpPr>
          <p:cNvPr id="48" name="Text Box 5"/>
          <p:cNvSpPr txBox="1">
            <a:spLocks noChangeArrowheads="1"/>
          </p:cNvSpPr>
          <p:nvPr/>
        </p:nvSpPr>
        <p:spPr bwMode="auto">
          <a:xfrm>
            <a:off x="1431882" y="1991318"/>
            <a:ext cx="1773238" cy="293992"/>
          </a:xfrm>
          <a:prstGeom prst="rect">
            <a:avLst/>
          </a:prstGeom>
          <a:ln>
            <a:prstDash val="dashDot"/>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400" dirty="0">
                <a:latin typeface="Verdana" pitchFamily="34" charset="0"/>
              </a:rPr>
              <a:t>Zjišťovací řízení?</a:t>
            </a:r>
            <a:endParaRPr lang="en-US" sz="1400" dirty="0">
              <a:latin typeface="Verdana" pitchFamily="34" charset="0"/>
            </a:endParaRPr>
          </a:p>
        </p:txBody>
      </p:sp>
      <p:sp>
        <p:nvSpPr>
          <p:cNvPr id="49" name="TextovéPole 48"/>
          <p:cNvSpPr txBox="1"/>
          <p:nvPr/>
        </p:nvSpPr>
        <p:spPr>
          <a:xfrm>
            <a:off x="2147266" y="2249390"/>
            <a:ext cx="2787180" cy="307777"/>
          </a:xfrm>
          <a:prstGeom prst="rect">
            <a:avLst/>
          </a:prstGeom>
          <a:noFill/>
        </p:spPr>
        <p:txBody>
          <a:bodyPr wrap="square" rtlCol="0">
            <a:spAutoFit/>
          </a:bodyPr>
          <a:lstStyle/>
          <a:p>
            <a:r>
              <a:rPr lang="cs-CZ" sz="1400" b="1" dirty="0"/>
              <a:t>(JÚ)</a:t>
            </a:r>
            <a:endParaRPr lang="cs-CZ" sz="1100" b="1" dirty="0"/>
          </a:p>
        </p:txBody>
      </p:sp>
      <p:cxnSp>
        <p:nvCxnSpPr>
          <p:cNvPr id="50" name="AutoShape 18"/>
          <p:cNvCxnSpPr>
            <a:cxnSpLocks noChangeShapeType="1"/>
          </p:cNvCxnSpPr>
          <p:nvPr/>
        </p:nvCxnSpPr>
        <p:spPr bwMode="auto">
          <a:xfrm flipH="1">
            <a:off x="2134054" y="2288064"/>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Obdélníkový bublinový popisek 39"/>
          <p:cNvSpPr/>
          <p:nvPr/>
        </p:nvSpPr>
        <p:spPr>
          <a:xfrm>
            <a:off x="4641594" y="558292"/>
            <a:ext cx="4406263" cy="1225734"/>
          </a:xfrm>
          <a:prstGeom prst="wedgeRectCallout">
            <a:avLst>
              <a:gd name="adj1" fmla="val -23414"/>
              <a:gd name="adj2" fmla="val 57362"/>
            </a:avLst>
          </a:prstGeom>
        </p:spPr>
        <p:style>
          <a:lnRef idx="2">
            <a:schemeClr val="accent2"/>
          </a:lnRef>
          <a:fillRef idx="1">
            <a:schemeClr val="lt1"/>
          </a:fillRef>
          <a:effectRef idx="0">
            <a:schemeClr val="accent2"/>
          </a:effectRef>
          <a:fontRef idx="minor">
            <a:schemeClr val="dk1"/>
          </a:fontRef>
        </p:style>
        <p:txBody>
          <a:bodyPr rtlCol="0" anchor="ctr"/>
          <a:lstStyle/>
          <a:p>
            <a:r>
              <a:rPr lang="cs-CZ" sz="1400" dirty="0"/>
              <a:t>K některým z těchto řízení se také uplatňuje EIA jako závazné stanovisko. Pokud tedy stavíte tzv. na zelené louce, provádí se zpravidla jediná EIA, který se použije jako závazné stanovisko v celé řadě navazujících řízeních jak podle stavebního zákona, tak i podle složkových předpisů</a:t>
            </a:r>
          </a:p>
        </p:txBody>
      </p:sp>
      <p:cxnSp>
        <p:nvCxnSpPr>
          <p:cNvPr id="3" name="Přímá spojnice se šipkou 2"/>
          <p:cNvCxnSpPr/>
          <p:nvPr/>
        </p:nvCxnSpPr>
        <p:spPr>
          <a:xfrm>
            <a:off x="5940152" y="1988840"/>
            <a:ext cx="1080120" cy="159538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42" name="Zahnutá šipka doleva 41"/>
          <p:cNvSpPr/>
          <p:nvPr/>
        </p:nvSpPr>
        <p:spPr>
          <a:xfrm>
            <a:off x="7715970" y="2624902"/>
            <a:ext cx="504056" cy="2304256"/>
          </a:xfrm>
          <a:prstGeom prst="curved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cs-CZ">
              <a:solidFill>
                <a:schemeClr val="tx1"/>
              </a:solidFill>
            </a:endParaRPr>
          </a:p>
        </p:txBody>
      </p:sp>
    </p:spTree>
    <p:extLst>
      <p:ext uri="{BB962C8B-B14F-4D97-AF65-F5344CB8AC3E}">
        <p14:creationId xmlns:p14="http://schemas.microsoft.com/office/powerpoint/2010/main" val="2330368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13</a:t>
            </a:fld>
            <a:endParaRPr lang="en-GB"/>
          </a:p>
        </p:txBody>
      </p: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
          <p:cNvSpPr txBox="1">
            <a:spLocks noChangeArrowheads="1"/>
          </p:cNvSpPr>
          <p:nvPr/>
        </p:nvSpPr>
        <p:spPr bwMode="auto">
          <a:xfrm>
            <a:off x="1398674" y="3232702"/>
            <a:ext cx="1853749" cy="48587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Územní řízení</a:t>
            </a:r>
            <a:endParaRPr lang="en-US" dirty="0">
              <a:latin typeface="Verdana" pitchFamily="34" charset="0"/>
            </a:endParaRPr>
          </a:p>
        </p:txBody>
      </p:sp>
      <p:sp>
        <p:nvSpPr>
          <p:cNvPr id="15" name="Text Box 6"/>
          <p:cNvSpPr txBox="1">
            <a:spLocks noChangeArrowheads="1"/>
          </p:cNvSpPr>
          <p:nvPr/>
        </p:nvSpPr>
        <p:spPr bwMode="auto">
          <a:xfrm>
            <a:off x="1370527" y="4064924"/>
            <a:ext cx="2075188" cy="458981"/>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Stavební řízení</a:t>
            </a:r>
            <a:endParaRPr lang="en-US" dirty="0">
              <a:latin typeface="Verdana" pitchFamily="34" charset="0"/>
            </a:endParaRPr>
          </a:p>
        </p:txBody>
      </p:sp>
      <p:sp>
        <p:nvSpPr>
          <p:cNvPr id="16" name="Text Box 7"/>
          <p:cNvSpPr txBox="1">
            <a:spLocks noChangeArrowheads="1"/>
          </p:cNvSpPr>
          <p:nvPr/>
        </p:nvSpPr>
        <p:spPr bwMode="auto">
          <a:xfrm>
            <a:off x="1362525" y="4788382"/>
            <a:ext cx="2403307" cy="1828091"/>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200" dirty="0">
                <a:latin typeface="Verdana" pitchFamily="34" charset="0"/>
              </a:rPr>
              <a:t>Zkušební provoz </a:t>
            </a:r>
          </a:p>
          <a:p>
            <a:pPr eaLnBrk="0" hangingPunct="0">
              <a:spcBef>
                <a:spcPct val="50000"/>
              </a:spcBef>
              <a:buFontTx/>
              <a:buNone/>
            </a:pPr>
            <a:r>
              <a:rPr lang="cs-CZ" sz="1200" dirty="0">
                <a:latin typeface="Verdana" pitchFamily="34" charset="0"/>
              </a:rPr>
              <a:t>Změna stavby před jejím dokončením</a:t>
            </a:r>
          </a:p>
          <a:p>
            <a:pPr eaLnBrk="0" hangingPunct="0">
              <a:spcBef>
                <a:spcPct val="50000"/>
              </a:spcBef>
              <a:buFontTx/>
              <a:buNone/>
            </a:pPr>
            <a:r>
              <a:rPr lang="cs-CZ" sz="1200" dirty="0">
                <a:latin typeface="Verdana" pitchFamily="34" charset="0"/>
              </a:rPr>
              <a:t>Kolaudační souhlas</a:t>
            </a:r>
          </a:p>
          <a:p>
            <a:pPr eaLnBrk="0" hangingPunct="0">
              <a:spcBef>
                <a:spcPct val="50000"/>
              </a:spcBef>
              <a:buFontTx/>
              <a:buNone/>
            </a:pPr>
            <a:r>
              <a:rPr lang="cs-CZ" sz="1200" dirty="0">
                <a:latin typeface="Verdana" pitchFamily="34" charset="0"/>
              </a:rPr>
              <a:t>Kolaudační řízení </a:t>
            </a:r>
          </a:p>
        </p:txBody>
      </p:sp>
      <p:sp>
        <p:nvSpPr>
          <p:cNvPr id="17" name="Text Box 5"/>
          <p:cNvSpPr txBox="1">
            <a:spLocks noChangeArrowheads="1"/>
          </p:cNvSpPr>
          <p:nvPr/>
        </p:nvSpPr>
        <p:spPr bwMode="auto">
          <a:xfrm>
            <a:off x="6389014" y="4808361"/>
            <a:ext cx="1186019" cy="545465"/>
          </a:xfrm>
          <a:prstGeom prst="rect">
            <a:avLst/>
          </a:prstGeom>
          <a:solidFill>
            <a:schemeClr val="accent3">
              <a:lumMod val="40000"/>
              <a:lumOff val="60000"/>
            </a:schemeClr>
          </a:solidFill>
          <a:ln w="22225">
            <a:solidFill>
              <a:schemeClr val="tx1"/>
            </a:solidFill>
            <a:prstDash val="dash"/>
            <a:miter lim="800000"/>
            <a:headEnd/>
            <a:tailEnd/>
          </a:ln>
          <a:effectLst/>
        </p:spPr>
        <p:txBody>
          <a:bodyPr anchor="ctr"/>
          <a:lstStyle/>
          <a:p>
            <a:pPr eaLnBrk="0" hangingPunct="0">
              <a:spcBef>
                <a:spcPct val="50000"/>
              </a:spcBef>
              <a:buFontTx/>
              <a:buNone/>
            </a:pPr>
            <a:r>
              <a:rPr lang="cs-CZ" dirty="0">
                <a:latin typeface="Verdana" pitchFamily="34" charset="0"/>
              </a:rPr>
              <a:t>IPPC</a:t>
            </a:r>
            <a:endParaRPr lang="en-US" dirty="0">
              <a:latin typeface="Verdana" pitchFamily="34" charset="0"/>
            </a:endParaRPr>
          </a:p>
        </p:txBody>
      </p:sp>
      <p:sp>
        <p:nvSpPr>
          <p:cNvPr id="18" name="Text Box 5"/>
          <p:cNvSpPr txBox="1">
            <a:spLocks noChangeArrowheads="1"/>
          </p:cNvSpPr>
          <p:nvPr/>
        </p:nvSpPr>
        <p:spPr bwMode="auto">
          <a:xfrm>
            <a:off x="1362525" y="2522973"/>
            <a:ext cx="1842595" cy="545465"/>
          </a:xfrm>
          <a:prstGeom prst="rect">
            <a:avLst/>
          </a:prstGeom>
          <a:ln>
            <a:prstDash val="dashDot"/>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dirty="0">
                <a:latin typeface="Verdana" pitchFamily="34" charset="0"/>
              </a:rPr>
              <a:t>EIA</a:t>
            </a:r>
            <a:endParaRPr lang="en-US" dirty="0">
              <a:latin typeface="Verdana" pitchFamily="34" charset="0"/>
            </a:endParaRPr>
          </a:p>
        </p:txBody>
      </p:sp>
      <p:cxnSp>
        <p:nvCxnSpPr>
          <p:cNvPr id="19" name="Přímá spojnice se šipkou 77"/>
          <p:cNvCxnSpPr/>
          <p:nvPr/>
        </p:nvCxnSpPr>
        <p:spPr>
          <a:xfrm>
            <a:off x="3297878" y="343030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Přímá spojnice se šipkou 81"/>
          <p:cNvCxnSpPr/>
          <p:nvPr/>
        </p:nvCxnSpPr>
        <p:spPr>
          <a:xfrm>
            <a:off x="3486400" y="415376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3811287" y="3260021"/>
            <a:ext cx="2448272" cy="369332"/>
          </a:xfrm>
          <a:prstGeom prst="rect">
            <a:avLst/>
          </a:prstGeom>
          <a:noFill/>
        </p:spPr>
        <p:txBody>
          <a:bodyPr wrap="square" rtlCol="0">
            <a:spAutoFit/>
          </a:bodyPr>
          <a:lstStyle/>
          <a:p>
            <a:r>
              <a:rPr lang="cs-CZ" b="1" dirty="0"/>
              <a:t>R</a:t>
            </a:r>
          </a:p>
        </p:txBody>
      </p:sp>
      <p:cxnSp>
        <p:nvCxnSpPr>
          <p:cNvPr id="22" name="AutoShape 18"/>
          <p:cNvCxnSpPr>
            <a:cxnSpLocks noChangeShapeType="1"/>
          </p:cNvCxnSpPr>
          <p:nvPr/>
        </p:nvCxnSpPr>
        <p:spPr bwMode="auto">
          <a:xfrm>
            <a:off x="2268554" y="3104827"/>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8"/>
          <p:cNvCxnSpPr>
            <a:cxnSpLocks noChangeShapeType="1"/>
          </p:cNvCxnSpPr>
          <p:nvPr/>
        </p:nvCxnSpPr>
        <p:spPr bwMode="auto">
          <a:xfrm>
            <a:off x="2275112" y="3725775"/>
            <a:ext cx="0" cy="33914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8"/>
          <p:cNvCxnSpPr>
            <a:cxnSpLocks noChangeShapeType="1"/>
          </p:cNvCxnSpPr>
          <p:nvPr/>
        </p:nvCxnSpPr>
        <p:spPr bwMode="auto">
          <a:xfrm flipH="1">
            <a:off x="2268554" y="4523905"/>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ovéPole 24"/>
          <p:cNvSpPr txBox="1"/>
          <p:nvPr/>
        </p:nvSpPr>
        <p:spPr>
          <a:xfrm>
            <a:off x="3954354" y="3941911"/>
            <a:ext cx="2448272" cy="369332"/>
          </a:xfrm>
          <a:prstGeom prst="rect">
            <a:avLst/>
          </a:prstGeom>
          <a:noFill/>
        </p:spPr>
        <p:txBody>
          <a:bodyPr wrap="square" rtlCol="0">
            <a:spAutoFit/>
          </a:bodyPr>
          <a:lstStyle/>
          <a:p>
            <a:r>
              <a:rPr lang="cs-CZ" b="1" dirty="0"/>
              <a:t>R</a:t>
            </a:r>
          </a:p>
        </p:txBody>
      </p:sp>
      <p:cxnSp>
        <p:nvCxnSpPr>
          <p:cNvPr id="26" name="Přímá spojnice se šipkou 66"/>
          <p:cNvCxnSpPr/>
          <p:nvPr/>
        </p:nvCxnSpPr>
        <p:spPr>
          <a:xfrm>
            <a:off x="3652710" y="5888481"/>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4228774" y="5744465"/>
            <a:ext cx="2448272" cy="369332"/>
          </a:xfrm>
          <a:prstGeom prst="rect">
            <a:avLst/>
          </a:prstGeom>
          <a:noFill/>
        </p:spPr>
        <p:txBody>
          <a:bodyPr wrap="square" rtlCol="0">
            <a:spAutoFit/>
          </a:bodyPr>
          <a:lstStyle/>
          <a:p>
            <a:r>
              <a:rPr lang="cs-CZ" b="1" dirty="0"/>
              <a:t>R</a:t>
            </a:r>
          </a:p>
        </p:txBody>
      </p:sp>
      <p:cxnSp>
        <p:nvCxnSpPr>
          <p:cNvPr id="29" name="Přímá spojnice se šipkou 68"/>
          <p:cNvCxnSpPr/>
          <p:nvPr/>
        </p:nvCxnSpPr>
        <p:spPr>
          <a:xfrm>
            <a:off x="3634623" y="513728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4194408" y="4936311"/>
            <a:ext cx="2448272" cy="369332"/>
          </a:xfrm>
          <a:prstGeom prst="rect">
            <a:avLst/>
          </a:prstGeom>
          <a:noFill/>
        </p:spPr>
        <p:txBody>
          <a:bodyPr wrap="square" rtlCol="0">
            <a:spAutoFit/>
          </a:bodyPr>
          <a:lstStyle/>
          <a:p>
            <a:r>
              <a:rPr lang="cs-CZ" b="1" dirty="0"/>
              <a:t>R</a:t>
            </a:r>
          </a:p>
        </p:txBody>
      </p:sp>
      <p:cxnSp>
        <p:nvCxnSpPr>
          <p:cNvPr id="32" name="Přímá spojnice se šipkou 70"/>
          <p:cNvCxnSpPr/>
          <p:nvPr/>
        </p:nvCxnSpPr>
        <p:spPr>
          <a:xfrm>
            <a:off x="3652710" y="5456433"/>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4212495" y="5255457"/>
            <a:ext cx="2448272" cy="369332"/>
          </a:xfrm>
          <a:prstGeom prst="rect">
            <a:avLst/>
          </a:prstGeom>
          <a:noFill/>
        </p:spPr>
        <p:txBody>
          <a:bodyPr wrap="square" rtlCol="0">
            <a:spAutoFit/>
          </a:bodyPr>
          <a:lstStyle/>
          <a:p>
            <a:r>
              <a:rPr lang="cs-CZ" b="1" dirty="0"/>
              <a:t>R</a:t>
            </a:r>
          </a:p>
        </p:txBody>
      </p:sp>
      <p:cxnSp>
        <p:nvCxnSpPr>
          <p:cNvPr id="34" name="Přímá spojnice se šipkou 72"/>
          <p:cNvCxnSpPr/>
          <p:nvPr/>
        </p:nvCxnSpPr>
        <p:spPr>
          <a:xfrm>
            <a:off x="3596981" y="616146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5" name="TextovéPole 34"/>
          <p:cNvSpPr txBox="1"/>
          <p:nvPr/>
        </p:nvSpPr>
        <p:spPr>
          <a:xfrm>
            <a:off x="4084758" y="6032497"/>
            <a:ext cx="2448272" cy="369332"/>
          </a:xfrm>
          <a:prstGeom prst="rect">
            <a:avLst/>
          </a:prstGeom>
          <a:noFill/>
        </p:spPr>
        <p:txBody>
          <a:bodyPr wrap="square" rtlCol="0">
            <a:spAutoFit/>
          </a:bodyPr>
          <a:lstStyle/>
          <a:p>
            <a:r>
              <a:rPr lang="cs-CZ" b="1" dirty="0"/>
              <a:t>R</a:t>
            </a:r>
          </a:p>
        </p:txBody>
      </p:sp>
      <p:cxnSp>
        <p:nvCxnSpPr>
          <p:cNvPr id="36" name="Přímá spojnice se šipkou 17"/>
          <p:cNvCxnSpPr/>
          <p:nvPr/>
        </p:nvCxnSpPr>
        <p:spPr>
          <a:xfrm>
            <a:off x="6317006" y="3872257"/>
            <a:ext cx="587792" cy="0"/>
          </a:xfrm>
          <a:prstGeom prst="straightConnector1">
            <a:avLst/>
          </a:prstGeom>
          <a:ln w="28575">
            <a:prstDash val="lgDashDot"/>
            <a:tailEnd type="triangle"/>
          </a:ln>
        </p:spPr>
        <p:style>
          <a:lnRef idx="1">
            <a:schemeClr val="accent1"/>
          </a:lnRef>
          <a:fillRef idx="0">
            <a:schemeClr val="accent1"/>
          </a:fillRef>
          <a:effectRef idx="0">
            <a:schemeClr val="accent1"/>
          </a:effectRef>
          <a:fontRef idx="minor">
            <a:schemeClr val="tx1"/>
          </a:fontRef>
        </p:style>
      </p:cxnSp>
      <p:sp>
        <p:nvSpPr>
          <p:cNvPr id="37" name="TextovéPole 36"/>
          <p:cNvSpPr txBox="1"/>
          <p:nvPr/>
        </p:nvSpPr>
        <p:spPr>
          <a:xfrm>
            <a:off x="6965078" y="3656233"/>
            <a:ext cx="2448272" cy="369332"/>
          </a:xfrm>
          <a:prstGeom prst="rect">
            <a:avLst/>
          </a:prstGeom>
          <a:noFill/>
        </p:spPr>
        <p:txBody>
          <a:bodyPr wrap="square" rtlCol="0">
            <a:spAutoFit/>
          </a:bodyPr>
          <a:lstStyle/>
          <a:p>
            <a:r>
              <a:rPr lang="cs-CZ" b="1" dirty="0"/>
              <a:t>R/ZS/S</a:t>
            </a:r>
          </a:p>
        </p:txBody>
      </p:sp>
      <p:sp>
        <p:nvSpPr>
          <p:cNvPr id="38" name="Text Box 7"/>
          <p:cNvSpPr txBox="1">
            <a:spLocks noChangeArrowheads="1"/>
          </p:cNvSpPr>
          <p:nvPr/>
        </p:nvSpPr>
        <p:spPr bwMode="auto">
          <a:xfrm>
            <a:off x="5020862" y="3656233"/>
            <a:ext cx="1343295" cy="2230639"/>
          </a:xfrm>
          <a:prstGeom prst="rect">
            <a:avLst/>
          </a:prstGeom>
          <a:noFill/>
          <a:ln w="22225">
            <a:solidFill>
              <a:schemeClr val="tx1"/>
            </a:solidFill>
            <a:prstDash val="lgDashDotDot"/>
            <a:miter lim="800000"/>
            <a:headEnd/>
            <a:tailEnd/>
          </a:ln>
          <a:effectLst/>
        </p:spPr>
        <p:txBody>
          <a:bodyPr anchor="ctr"/>
          <a:lstStyle/>
          <a:p>
            <a:pPr eaLnBrk="0" hangingPunct="0">
              <a:spcBef>
                <a:spcPct val="50000"/>
              </a:spcBef>
              <a:buFontTx/>
              <a:buNone/>
            </a:pPr>
            <a:endParaRPr lang="cs-CZ" sz="1200" dirty="0">
              <a:latin typeface="Verdana" pitchFamily="34" charset="0"/>
            </a:endParaRPr>
          </a:p>
          <a:p>
            <a:pPr eaLnBrk="0" hangingPunct="0">
              <a:spcBef>
                <a:spcPct val="50000"/>
              </a:spcBef>
              <a:buFontTx/>
              <a:buNone/>
            </a:pPr>
            <a:r>
              <a:rPr lang="cs-CZ" sz="1200" dirty="0">
                <a:latin typeface="Verdana" pitchFamily="34" charset="0"/>
              </a:rPr>
              <a:t>Povolení, závazná stanoviska a stanoviska podle zvláštních předpisů (ZOPK, </a:t>
            </a:r>
            <a:r>
              <a:rPr lang="cs-CZ" sz="1200" dirty="0" err="1">
                <a:latin typeface="Verdana" pitchFamily="34" charset="0"/>
              </a:rPr>
              <a:t>OvzdZ</a:t>
            </a:r>
            <a:r>
              <a:rPr lang="cs-CZ" sz="1200" dirty="0">
                <a:latin typeface="Verdana" pitchFamily="34" charset="0"/>
              </a:rPr>
              <a:t>, </a:t>
            </a:r>
            <a:r>
              <a:rPr lang="cs-CZ" sz="1200" dirty="0" err="1">
                <a:latin typeface="Verdana" pitchFamily="34" charset="0"/>
              </a:rPr>
              <a:t>OdpZ</a:t>
            </a:r>
            <a:r>
              <a:rPr lang="cs-CZ" sz="1200" dirty="0">
                <a:latin typeface="Verdana" pitchFamily="34" charset="0"/>
              </a:rPr>
              <a:t>, </a:t>
            </a:r>
            <a:r>
              <a:rPr lang="cs-CZ" sz="1200" dirty="0" err="1">
                <a:latin typeface="Verdana" pitchFamily="34" charset="0"/>
              </a:rPr>
              <a:t>Vodz</a:t>
            </a:r>
            <a:r>
              <a:rPr lang="cs-CZ" sz="1200" dirty="0">
                <a:latin typeface="Verdana" pitchFamily="34" charset="0"/>
              </a:rPr>
              <a:t>, ZPF, </a:t>
            </a:r>
            <a:r>
              <a:rPr lang="cs-CZ" sz="1200" dirty="0" err="1">
                <a:latin typeface="Verdana" pitchFamily="34" charset="0"/>
              </a:rPr>
              <a:t>LesZ</a:t>
            </a:r>
            <a:r>
              <a:rPr lang="cs-CZ" sz="1200" dirty="0">
                <a:latin typeface="Verdana" pitchFamily="34" charset="0"/>
              </a:rPr>
              <a:t>)</a:t>
            </a:r>
            <a:endParaRPr lang="en-US" sz="1200" dirty="0">
              <a:latin typeface="Verdana" pitchFamily="34" charset="0"/>
            </a:endParaRPr>
          </a:p>
        </p:txBody>
      </p:sp>
      <p:sp>
        <p:nvSpPr>
          <p:cNvPr id="39" name="Zahnutá šipka doprava 38"/>
          <p:cNvSpPr/>
          <p:nvPr/>
        </p:nvSpPr>
        <p:spPr>
          <a:xfrm>
            <a:off x="772390" y="2720129"/>
            <a:ext cx="432048" cy="864096"/>
          </a:xfrm>
          <a:prstGeom prst="curved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cs-CZ">
              <a:solidFill>
                <a:schemeClr val="tx1"/>
              </a:solidFill>
            </a:endParaRPr>
          </a:p>
        </p:txBody>
      </p:sp>
      <p:cxnSp>
        <p:nvCxnSpPr>
          <p:cNvPr id="40" name="Přímá spojnice se šipkou 81"/>
          <p:cNvCxnSpPr/>
          <p:nvPr/>
        </p:nvCxnSpPr>
        <p:spPr>
          <a:xfrm>
            <a:off x="7253110" y="5456433"/>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1" name="Zahnutá šipka doprava 40"/>
          <p:cNvSpPr/>
          <p:nvPr/>
        </p:nvSpPr>
        <p:spPr>
          <a:xfrm>
            <a:off x="268334" y="2792137"/>
            <a:ext cx="432048" cy="1656184"/>
          </a:xfrm>
          <a:prstGeom prst="curved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cs-CZ">
              <a:solidFill>
                <a:schemeClr val="tx1"/>
              </a:solidFill>
            </a:endParaRPr>
          </a:p>
        </p:txBody>
      </p:sp>
      <p:cxnSp>
        <p:nvCxnSpPr>
          <p:cNvPr id="43" name="Přímá spojnice se šipkou 81"/>
          <p:cNvCxnSpPr/>
          <p:nvPr/>
        </p:nvCxnSpPr>
        <p:spPr>
          <a:xfrm>
            <a:off x="3364678" y="279213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4" name="TextovéPole 43"/>
          <p:cNvSpPr txBox="1"/>
          <p:nvPr/>
        </p:nvSpPr>
        <p:spPr>
          <a:xfrm>
            <a:off x="3868734" y="2648121"/>
            <a:ext cx="2448272" cy="369332"/>
          </a:xfrm>
          <a:prstGeom prst="rect">
            <a:avLst/>
          </a:prstGeom>
          <a:noFill/>
        </p:spPr>
        <p:txBody>
          <a:bodyPr wrap="square" rtlCol="0">
            <a:spAutoFit/>
          </a:bodyPr>
          <a:lstStyle/>
          <a:p>
            <a:r>
              <a:rPr lang="cs-CZ" b="1" dirty="0"/>
              <a:t>ZS</a:t>
            </a:r>
          </a:p>
        </p:txBody>
      </p:sp>
      <p:cxnSp>
        <p:nvCxnSpPr>
          <p:cNvPr id="46" name="Přímá spojnice se šipkou 33"/>
          <p:cNvCxnSpPr/>
          <p:nvPr/>
        </p:nvCxnSpPr>
        <p:spPr>
          <a:xfrm>
            <a:off x="3252423" y="213831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7" name="TextovéPole 46"/>
          <p:cNvSpPr txBox="1"/>
          <p:nvPr/>
        </p:nvSpPr>
        <p:spPr>
          <a:xfrm>
            <a:off x="3707904" y="1988840"/>
            <a:ext cx="3136822" cy="338554"/>
          </a:xfrm>
          <a:prstGeom prst="rect">
            <a:avLst/>
          </a:prstGeom>
          <a:noFill/>
        </p:spPr>
        <p:txBody>
          <a:bodyPr wrap="square" rtlCol="0">
            <a:spAutoFit/>
          </a:bodyPr>
          <a:lstStyle/>
          <a:p>
            <a:r>
              <a:rPr lang="cs-CZ" sz="1600" b="1" dirty="0"/>
              <a:t>(R - neposuzuje se)</a:t>
            </a:r>
          </a:p>
        </p:txBody>
      </p:sp>
      <p:sp>
        <p:nvSpPr>
          <p:cNvPr id="48" name="Text Box 5"/>
          <p:cNvSpPr txBox="1">
            <a:spLocks noChangeArrowheads="1"/>
          </p:cNvSpPr>
          <p:nvPr/>
        </p:nvSpPr>
        <p:spPr bwMode="auto">
          <a:xfrm>
            <a:off x="1431882" y="1991318"/>
            <a:ext cx="1773238" cy="293992"/>
          </a:xfrm>
          <a:prstGeom prst="rect">
            <a:avLst/>
          </a:prstGeom>
          <a:ln>
            <a:prstDash val="dashDot"/>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400" dirty="0">
                <a:latin typeface="Verdana" pitchFamily="34" charset="0"/>
              </a:rPr>
              <a:t>Zjišťovací řízení?</a:t>
            </a:r>
            <a:endParaRPr lang="en-US" sz="1400" dirty="0">
              <a:latin typeface="Verdana" pitchFamily="34" charset="0"/>
            </a:endParaRPr>
          </a:p>
        </p:txBody>
      </p:sp>
      <p:sp>
        <p:nvSpPr>
          <p:cNvPr id="49" name="TextovéPole 48"/>
          <p:cNvSpPr txBox="1"/>
          <p:nvPr/>
        </p:nvSpPr>
        <p:spPr>
          <a:xfrm>
            <a:off x="2147266" y="2249390"/>
            <a:ext cx="2787180" cy="307777"/>
          </a:xfrm>
          <a:prstGeom prst="rect">
            <a:avLst/>
          </a:prstGeom>
          <a:noFill/>
        </p:spPr>
        <p:txBody>
          <a:bodyPr wrap="square" rtlCol="0">
            <a:spAutoFit/>
          </a:bodyPr>
          <a:lstStyle/>
          <a:p>
            <a:r>
              <a:rPr lang="cs-CZ" sz="1400" b="1" dirty="0"/>
              <a:t>(JÚ)</a:t>
            </a:r>
            <a:endParaRPr lang="cs-CZ" sz="1100" b="1" dirty="0"/>
          </a:p>
        </p:txBody>
      </p:sp>
      <p:cxnSp>
        <p:nvCxnSpPr>
          <p:cNvPr id="50" name="AutoShape 18"/>
          <p:cNvCxnSpPr>
            <a:cxnSpLocks noChangeShapeType="1"/>
          </p:cNvCxnSpPr>
          <p:nvPr/>
        </p:nvCxnSpPr>
        <p:spPr bwMode="auto">
          <a:xfrm flipH="1">
            <a:off x="2134054" y="2288064"/>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ovéPole 41"/>
          <p:cNvSpPr txBox="1"/>
          <p:nvPr/>
        </p:nvSpPr>
        <p:spPr>
          <a:xfrm>
            <a:off x="7740352" y="5301208"/>
            <a:ext cx="2448272" cy="369332"/>
          </a:xfrm>
          <a:prstGeom prst="rect">
            <a:avLst/>
          </a:prstGeom>
          <a:noFill/>
        </p:spPr>
        <p:txBody>
          <a:bodyPr wrap="square" rtlCol="0">
            <a:spAutoFit/>
          </a:bodyPr>
          <a:lstStyle/>
          <a:p>
            <a:r>
              <a:rPr lang="cs-CZ" b="1" dirty="0"/>
              <a:t>R</a:t>
            </a:r>
          </a:p>
        </p:txBody>
      </p:sp>
      <p:sp>
        <p:nvSpPr>
          <p:cNvPr id="45" name="Obdélníkový bublinový popisek 44"/>
          <p:cNvSpPr/>
          <p:nvPr/>
        </p:nvSpPr>
        <p:spPr>
          <a:xfrm>
            <a:off x="4272153" y="672152"/>
            <a:ext cx="4562094" cy="1225734"/>
          </a:xfrm>
          <a:prstGeom prst="wedgeRectCallout">
            <a:avLst>
              <a:gd name="adj1" fmla="val -23414"/>
              <a:gd name="adj2" fmla="val 57362"/>
            </a:avLst>
          </a:prstGeom>
        </p:spPr>
        <p:style>
          <a:lnRef idx="2">
            <a:schemeClr val="accent2"/>
          </a:lnRef>
          <a:fillRef idx="1">
            <a:schemeClr val="lt1"/>
          </a:fillRef>
          <a:effectRef idx="0">
            <a:schemeClr val="accent2"/>
          </a:effectRef>
          <a:fontRef idx="minor">
            <a:schemeClr val="dk1"/>
          </a:fontRef>
        </p:style>
        <p:txBody>
          <a:bodyPr rtlCol="0" anchor="ctr"/>
          <a:lstStyle/>
          <a:p>
            <a:r>
              <a:rPr lang="cs-CZ" sz="1400" dirty="0"/>
              <a:t>U velkých průmyslových provozů se některé akty, především provozní povolení z oblasti ochrany vod, ovzduší a nakládání s odpady, nahrazují tzv. integrovaným povolením (IPPC). Blíže k tomu viz další část prezentace. </a:t>
            </a:r>
            <a:endParaRPr lang="cs-CZ" sz="600" dirty="0"/>
          </a:p>
        </p:txBody>
      </p:sp>
      <p:cxnSp>
        <p:nvCxnSpPr>
          <p:cNvPr id="51" name="Přímá spojnice se šipkou 50"/>
          <p:cNvCxnSpPr/>
          <p:nvPr/>
        </p:nvCxnSpPr>
        <p:spPr>
          <a:xfrm>
            <a:off x="5940152" y="1988840"/>
            <a:ext cx="1080120" cy="159538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21327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14</a:t>
            </a:fld>
            <a:endParaRPr lang="en-GB"/>
          </a:p>
        </p:txBody>
      </p: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
          <p:cNvSpPr txBox="1">
            <a:spLocks noChangeArrowheads="1"/>
          </p:cNvSpPr>
          <p:nvPr/>
        </p:nvSpPr>
        <p:spPr bwMode="auto">
          <a:xfrm>
            <a:off x="1398674" y="3232702"/>
            <a:ext cx="1853749" cy="48587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Územní řízení</a:t>
            </a:r>
            <a:endParaRPr lang="en-US" dirty="0">
              <a:latin typeface="Verdana" pitchFamily="34" charset="0"/>
            </a:endParaRPr>
          </a:p>
        </p:txBody>
      </p:sp>
      <p:sp>
        <p:nvSpPr>
          <p:cNvPr id="15" name="Text Box 6"/>
          <p:cNvSpPr txBox="1">
            <a:spLocks noChangeArrowheads="1"/>
          </p:cNvSpPr>
          <p:nvPr/>
        </p:nvSpPr>
        <p:spPr bwMode="auto">
          <a:xfrm>
            <a:off x="1370527" y="4064924"/>
            <a:ext cx="2075188" cy="458981"/>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Stavební řízení</a:t>
            </a:r>
            <a:endParaRPr lang="en-US" dirty="0">
              <a:latin typeface="Verdana" pitchFamily="34" charset="0"/>
            </a:endParaRPr>
          </a:p>
        </p:txBody>
      </p:sp>
      <p:sp>
        <p:nvSpPr>
          <p:cNvPr id="16" name="Text Box 7"/>
          <p:cNvSpPr txBox="1">
            <a:spLocks noChangeArrowheads="1"/>
          </p:cNvSpPr>
          <p:nvPr/>
        </p:nvSpPr>
        <p:spPr bwMode="auto">
          <a:xfrm>
            <a:off x="1362525" y="4788382"/>
            <a:ext cx="2403307" cy="1828091"/>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200" dirty="0">
                <a:latin typeface="Verdana" pitchFamily="34" charset="0"/>
              </a:rPr>
              <a:t>Zkušební provoz </a:t>
            </a:r>
          </a:p>
          <a:p>
            <a:pPr eaLnBrk="0" hangingPunct="0">
              <a:spcBef>
                <a:spcPct val="50000"/>
              </a:spcBef>
              <a:buFontTx/>
              <a:buNone/>
            </a:pPr>
            <a:r>
              <a:rPr lang="cs-CZ" sz="1200" dirty="0">
                <a:latin typeface="Verdana" pitchFamily="34" charset="0"/>
              </a:rPr>
              <a:t>Změna stavby před jejím dokončením</a:t>
            </a:r>
          </a:p>
          <a:p>
            <a:pPr eaLnBrk="0" hangingPunct="0">
              <a:spcBef>
                <a:spcPct val="50000"/>
              </a:spcBef>
              <a:buFontTx/>
              <a:buNone/>
            </a:pPr>
            <a:r>
              <a:rPr lang="cs-CZ" sz="1200" dirty="0">
                <a:latin typeface="Verdana" pitchFamily="34" charset="0"/>
              </a:rPr>
              <a:t>Kolaudační souhlas</a:t>
            </a:r>
          </a:p>
          <a:p>
            <a:pPr eaLnBrk="0" hangingPunct="0">
              <a:spcBef>
                <a:spcPct val="50000"/>
              </a:spcBef>
              <a:buFontTx/>
              <a:buNone/>
            </a:pPr>
            <a:r>
              <a:rPr lang="cs-CZ" sz="1200" dirty="0">
                <a:latin typeface="Verdana" pitchFamily="34" charset="0"/>
              </a:rPr>
              <a:t>Kolaudační řízení </a:t>
            </a:r>
          </a:p>
        </p:txBody>
      </p:sp>
      <p:sp>
        <p:nvSpPr>
          <p:cNvPr id="17" name="Text Box 5"/>
          <p:cNvSpPr txBox="1">
            <a:spLocks noChangeArrowheads="1"/>
          </p:cNvSpPr>
          <p:nvPr/>
        </p:nvSpPr>
        <p:spPr bwMode="auto">
          <a:xfrm>
            <a:off x="6389014" y="4808361"/>
            <a:ext cx="1186019" cy="545465"/>
          </a:xfrm>
          <a:prstGeom prst="rect">
            <a:avLst/>
          </a:prstGeom>
          <a:solidFill>
            <a:schemeClr val="accent3">
              <a:lumMod val="40000"/>
              <a:lumOff val="60000"/>
            </a:schemeClr>
          </a:solidFill>
          <a:ln w="22225">
            <a:solidFill>
              <a:schemeClr val="tx1"/>
            </a:solidFill>
            <a:prstDash val="dash"/>
            <a:miter lim="800000"/>
            <a:headEnd/>
            <a:tailEnd/>
          </a:ln>
          <a:effectLst/>
        </p:spPr>
        <p:txBody>
          <a:bodyPr anchor="ctr"/>
          <a:lstStyle/>
          <a:p>
            <a:pPr eaLnBrk="0" hangingPunct="0">
              <a:spcBef>
                <a:spcPct val="50000"/>
              </a:spcBef>
              <a:buFontTx/>
              <a:buNone/>
            </a:pPr>
            <a:r>
              <a:rPr lang="cs-CZ" dirty="0">
                <a:latin typeface="Verdana" pitchFamily="34" charset="0"/>
              </a:rPr>
              <a:t>IPPC</a:t>
            </a:r>
            <a:endParaRPr lang="en-US" dirty="0">
              <a:latin typeface="Verdana" pitchFamily="34" charset="0"/>
            </a:endParaRPr>
          </a:p>
        </p:txBody>
      </p:sp>
      <p:sp>
        <p:nvSpPr>
          <p:cNvPr id="18" name="Text Box 5"/>
          <p:cNvSpPr txBox="1">
            <a:spLocks noChangeArrowheads="1"/>
          </p:cNvSpPr>
          <p:nvPr/>
        </p:nvSpPr>
        <p:spPr bwMode="auto">
          <a:xfrm>
            <a:off x="1362525" y="2522973"/>
            <a:ext cx="1842595" cy="545465"/>
          </a:xfrm>
          <a:prstGeom prst="rect">
            <a:avLst/>
          </a:prstGeom>
          <a:ln>
            <a:prstDash val="dashDot"/>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dirty="0">
                <a:latin typeface="Verdana" pitchFamily="34" charset="0"/>
              </a:rPr>
              <a:t>EIA</a:t>
            </a:r>
            <a:endParaRPr lang="en-US" dirty="0">
              <a:latin typeface="Verdana" pitchFamily="34" charset="0"/>
            </a:endParaRPr>
          </a:p>
        </p:txBody>
      </p:sp>
      <p:cxnSp>
        <p:nvCxnSpPr>
          <p:cNvPr id="19" name="Přímá spojnice se šipkou 77"/>
          <p:cNvCxnSpPr/>
          <p:nvPr/>
        </p:nvCxnSpPr>
        <p:spPr>
          <a:xfrm>
            <a:off x="3297878" y="343030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Přímá spojnice se šipkou 81"/>
          <p:cNvCxnSpPr/>
          <p:nvPr/>
        </p:nvCxnSpPr>
        <p:spPr>
          <a:xfrm>
            <a:off x="3486400" y="415376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3811287" y="3260021"/>
            <a:ext cx="2448272" cy="369332"/>
          </a:xfrm>
          <a:prstGeom prst="rect">
            <a:avLst/>
          </a:prstGeom>
          <a:noFill/>
        </p:spPr>
        <p:txBody>
          <a:bodyPr wrap="square" rtlCol="0">
            <a:spAutoFit/>
          </a:bodyPr>
          <a:lstStyle/>
          <a:p>
            <a:r>
              <a:rPr lang="cs-CZ" b="1" dirty="0"/>
              <a:t>R</a:t>
            </a:r>
          </a:p>
        </p:txBody>
      </p:sp>
      <p:cxnSp>
        <p:nvCxnSpPr>
          <p:cNvPr id="22" name="AutoShape 18"/>
          <p:cNvCxnSpPr>
            <a:cxnSpLocks noChangeShapeType="1"/>
          </p:cNvCxnSpPr>
          <p:nvPr/>
        </p:nvCxnSpPr>
        <p:spPr bwMode="auto">
          <a:xfrm>
            <a:off x="2268554" y="3104827"/>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8"/>
          <p:cNvCxnSpPr>
            <a:cxnSpLocks noChangeShapeType="1"/>
          </p:cNvCxnSpPr>
          <p:nvPr/>
        </p:nvCxnSpPr>
        <p:spPr bwMode="auto">
          <a:xfrm>
            <a:off x="2275112" y="3725775"/>
            <a:ext cx="0" cy="33914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8"/>
          <p:cNvCxnSpPr>
            <a:cxnSpLocks noChangeShapeType="1"/>
          </p:cNvCxnSpPr>
          <p:nvPr/>
        </p:nvCxnSpPr>
        <p:spPr bwMode="auto">
          <a:xfrm flipH="1">
            <a:off x="2268554" y="4523905"/>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ovéPole 24"/>
          <p:cNvSpPr txBox="1"/>
          <p:nvPr/>
        </p:nvSpPr>
        <p:spPr>
          <a:xfrm>
            <a:off x="3954354" y="3941911"/>
            <a:ext cx="2448272" cy="369332"/>
          </a:xfrm>
          <a:prstGeom prst="rect">
            <a:avLst/>
          </a:prstGeom>
          <a:noFill/>
        </p:spPr>
        <p:txBody>
          <a:bodyPr wrap="square" rtlCol="0">
            <a:spAutoFit/>
          </a:bodyPr>
          <a:lstStyle/>
          <a:p>
            <a:r>
              <a:rPr lang="cs-CZ" b="1" dirty="0"/>
              <a:t>R</a:t>
            </a:r>
          </a:p>
        </p:txBody>
      </p:sp>
      <p:cxnSp>
        <p:nvCxnSpPr>
          <p:cNvPr id="26" name="Přímá spojnice se šipkou 66"/>
          <p:cNvCxnSpPr/>
          <p:nvPr/>
        </p:nvCxnSpPr>
        <p:spPr>
          <a:xfrm>
            <a:off x="3652710" y="5888481"/>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4228774" y="5744465"/>
            <a:ext cx="2448272" cy="369332"/>
          </a:xfrm>
          <a:prstGeom prst="rect">
            <a:avLst/>
          </a:prstGeom>
          <a:noFill/>
        </p:spPr>
        <p:txBody>
          <a:bodyPr wrap="square" rtlCol="0">
            <a:spAutoFit/>
          </a:bodyPr>
          <a:lstStyle/>
          <a:p>
            <a:r>
              <a:rPr lang="cs-CZ" b="1" dirty="0"/>
              <a:t>R</a:t>
            </a:r>
          </a:p>
        </p:txBody>
      </p:sp>
      <p:cxnSp>
        <p:nvCxnSpPr>
          <p:cNvPr id="29" name="Přímá spojnice se šipkou 68"/>
          <p:cNvCxnSpPr/>
          <p:nvPr/>
        </p:nvCxnSpPr>
        <p:spPr>
          <a:xfrm>
            <a:off x="3634623" y="513728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4194408" y="4936311"/>
            <a:ext cx="2448272" cy="369332"/>
          </a:xfrm>
          <a:prstGeom prst="rect">
            <a:avLst/>
          </a:prstGeom>
          <a:noFill/>
        </p:spPr>
        <p:txBody>
          <a:bodyPr wrap="square" rtlCol="0">
            <a:spAutoFit/>
          </a:bodyPr>
          <a:lstStyle/>
          <a:p>
            <a:r>
              <a:rPr lang="cs-CZ" b="1" dirty="0"/>
              <a:t>R</a:t>
            </a:r>
          </a:p>
        </p:txBody>
      </p:sp>
      <p:cxnSp>
        <p:nvCxnSpPr>
          <p:cNvPr id="32" name="Přímá spojnice se šipkou 70"/>
          <p:cNvCxnSpPr/>
          <p:nvPr/>
        </p:nvCxnSpPr>
        <p:spPr>
          <a:xfrm>
            <a:off x="3652710" y="5456433"/>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4212495" y="5255457"/>
            <a:ext cx="2448272" cy="369332"/>
          </a:xfrm>
          <a:prstGeom prst="rect">
            <a:avLst/>
          </a:prstGeom>
          <a:noFill/>
        </p:spPr>
        <p:txBody>
          <a:bodyPr wrap="square" rtlCol="0">
            <a:spAutoFit/>
          </a:bodyPr>
          <a:lstStyle/>
          <a:p>
            <a:r>
              <a:rPr lang="cs-CZ" b="1" dirty="0"/>
              <a:t>R</a:t>
            </a:r>
          </a:p>
        </p:txBody>
      </p:sp>
      <p:cxnSp>
        <p:nvCxnSpPr>
          <p:cNvPr id="34" name="Přímá spojnice se šipkou 72"/>
          <p:cNvCxnSpPr/>
          <p:nvPr/>
        </p:nvCxnSpPr>
        <p:spPr>
          <a:xfrm>
            <a:off x="3596981" y="616146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5" name="TextovéPole 34"/>
          <p:cNvSpPr txBox="1"/>
          <p:nvPr/>
        </p:nvSpPr>
        <p:spPr>
          <a:xfrm>
            <a:off x="4084758" y="6032497"/>
            <a:ext cx="2448272" cy="369332"/>
          </a:xfrm>
          <a:prstGeom prst="rect">
            <a:avLst/>
          </a:prstGeom>
          <a:noFill/>
        </p:spPr>
        <p:txBody>
          <a:bodyPr wrap="square" rtlCol="0">
            <a:spAutoFit/>
          </a:bodyPr>
          <a:lstStyle/>
          <a:p>
            <a:r>
              <a:rPr lang="cs-CZ" b="1" dirty="0"/>
              <a:t>R</a:t>
            </a:r>
          </a:p>
        </p:txBody>
      </p:sp>
      <p:cxnSp>
        <p:nvCxnSpPr>
          <p:cNvPr id="36" name="Přímá spojnice se šipkou 17"/>
          <p:cNvCxnSpPr/>
          <p:nvPr/>
        </p:nvCxnSpPr>
        <p:spPr>
          <a:xfrm>
            <a:off x="6317006" y="3872257"/>
            <a:ext cx="587792" cy="0"/>
          </a:xfrm>
          <a:prstGeom prst="straightConnector1">
            <a:avLst/>
          </a:prstGeom>
          <a:ln w="28575">
            <a:prstDash val="lgDashDot"/>
            <a:tailEnd type="triangle"/>
          </a:ln>
        </p:spPr>
        <p:style>
          <a:lnRef idx="1">
            <a:schemeClr val="accent1"/>
          </a:lnRef>
          <a:fillRef idx="0">
            <a:schemeClr val="accent1"/>
          </a:fillRef>
          <a:effectRef idx="0">
            <a:schemeClr val="accent1"/>
          </a:effectRef>
          <a:fontRef idx="minor">
            <a:schemeClr val="tx1"/>
          </a:fontRef>
        </p:style>
      </p:cxnSp>
      <p:sp>
        <p:nvSpPr>
          <p:cNvPr id="37" name="TextovéPole 36"/>
          <p:cNvSpPr txBox="1"/>
          <p:nvPr/>
        </p:nvSpPr>
        <p:spPr>
          <a:xfrm>
            <a:off x="6965078" y="3656233"/>
            <a:ext cx="2448272" cy="369332"/>
          </a:xfrm>
          <a:prstGeom prst="rect">
            <a:avLst/>
          </a:prstGeom>
          <a:noFill/>
        </p:spPr>
        <p:txBody>
          <a:bodyPr wrap="square" rtlCol="0">
            <a:spAutoFit/>
          </a:bodyPr>
          <a:lstStyle/>
          <a:p>
            <a:r>
              <a:rPr lang="cs-CZ" b="1" dirty="0"/>
              <a:t>R/ZS/S</a:t>
            </a:r>
          </a:p>
        </p:txBody>
      </p:sp>
      <p:sp>
        <p:nvSpPr>
          <p:cNvPr id="38" name="Text Box 7"/>
          <p:cNvSpPr txBox="1">
            <a:spLocks noChangeArrowheads="1"/>
          </p:cNvSpPr>
          <p:nvPr/>
        </p:nvSpPr>
        <p:spPr bwMode="auto">
          <a:xfrm>
            <a:off x="5020862" y="3656233"/>
            <a:ext cx="1343295" cy="2230639"/>
          </a:xfrm>
          <a:prstGeom prst="rect">
            <a:avLst/>
          </a:prstGeom>
          <a:noFill/>
          <a:ln w="22225">
            <a:solidFill>
              <a:schemeClr val="tx1"/>
            </a:solidFill>
            <a:prstDash val="lgDashDotDot"/>
            <a:miter lim="800000"/>
            <a:headEnd/>
            <a:tailEnd/>
          </a:ln>
          <a:effectLst/>
        </p:spPr>
        <p:txBody>
          <a:bodyPr anchor="ctr"/>
          <a:lstStyle/>
          <a:p>
            <a:pPr eaLnBrk="0" hangingPunct="0">
              <a:spcBef>
                <a:spcPct val="50000"/>
              </a:spcBef>
              <a:buFontTx/>
              <a:buNone/>
            </a:pPr>
            <a:endParaRPr lang="cs-CZ" sz="1200" dirty="0">
              <a:latin typeface="Verdana" pitchFamily="34" charset="0"/>
            </a:endParaRPr>
          </a:p>
          <a:p>
            <a:pPr eaLnBrk="0" hangingPunct="0">
              <a:spcBef>
                <a:spcPct val="50000"/>
              </a:spcBef>
              <a:buFontTx/>
              <a:buNone/>
            </a:pPr>
            <a:r>
              <a:rPr lang="cs-CZ" sz="1200" dirty="0">
                <a:latin typeface="Verdana" pitchFamily="34" charset="0"/>
              </a:rPr>
              <a:t>Povolení, závazná stanoviska a stanoviska podle zvláštních předpisů (ZOPK, </a:t>
            </a:r>
            <a:r>
              <a:rPr lang="cs-CZ" sz="1200" dirty="0" err="1">
                <a:latin typeface="Verdana" pitchFamily="34" charset="0"/>
              </a:rPr>
              <a:t>OvzdZ</a:t>
            </a:r>
            <a:r>
              <a:rPr lang="cs-CZ" sz="1200" dirty="0">
                <a:latin typeface="Verdana" pitchFamily="34" charset="0"/>
              </a:rPr>
              <a:t>, </a:t>
            </a:r>
            <a:r>
              <a:rPr lang="cs-CZ" sz="1200" dirty="0" err="1">
                <a:latin typeface="Verdana" pitchFamily="34" charset="0"/>
              </a:rPr>
              <a:t>OdpZ</a:t>
            </a:r>
            <a:r>
              <a:rPr lang="cs-CZ" sz="1200" dirty="0">
                <a:latin typeface="Verdana" pitchFamily="34" charset="0"/>
              </a:rPr>
              <a:t>, </a:t>
            </a:r>
            <a:r>
              <a:rPr lang="cs-CZ" sz="1200" dirty="0" err="1">
                <a:latin typeface="Verdana" pitchFamily="34" charset="0"/>
              </a:rPr>
              <a:t>Vodz</a:t>
            </a:r>
            <a:r>
              <a:rPr lang="cs-CZ" sz="1200" dirty="0">
                <a:latin typeface="Verdana" pitchFamily="34" charset="0"/>
              </a:rPr>
              <a:t>, ZPF, </a:t>
            </a:r>
            <a:r>
              <a:rPr lang="cs-CZ" sz="1200" dirty="0" err="1">
                <a:latin typeface="Verdana" pitchFamily="34" charset="0"/>
              </a:rPr>
              <a:t>LesZ</a:t>
            </a:r>
            <a:r>
              <a:rPr lang="cs-CZ" sz="1200" dirty="0">
                <a:latin typeface="Verdana" pitchFamily="34" charset="0"/>
              </a:rPr>
              <a:t>)</a:t>
            </a:r>
            <a:endParaRPr lang="en-US" sz="1200" dirty="0">
              <a:latin typeface="Verdana" pitchFamily="34" charset="0"/>
            </a:endParaRPr>
          </a:p>
        </p:txBody>
      </p:sp>
      <p:sp>
        <p:nvSpPr>
          <p:cNvPr id="39" name="Zahnutá šipka doprava 38"/>
          <p:cNvSpPr/>
          <p:nvPr/>
        </p:nvSpPr>
        <p:spPr>
          <a:xfrm>
            <a:off x="772390" y="2720129"/>
            <a:ext cx="432048" cy="864096"/>
          </a:xfrm>
          <a:prstGeom prst="curved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cs-CZ">
              <a:solidFill>
                <a:schemeClr val="tx1"/>
              </a:solidFill>
            </a:endParaRPr>
          </a:p>
        </p:txBody>
      </p:sp>
      <p:cxnSp>
        <p:nvCxnSpPr>
          <p:cNvPr id="40" name="Přímá spojnice se šipkou 81"/>
          <p:cNvCxnSpPr/>
          <p:nvPr/>
        </p:nvCxnSpPr>
        <p:spPr>
          <a:xfrm>
            <a:off x="7253110" y="5456433"/>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1" name="Zahnutá šipka doprava 40"/>
          <p:cNvSpPr/>
          <p:nvPr/>
        </p:nvSpPr>
        <p:spPr>
          <a:xfrm>
            <a:off x="268334" y="2792137"/>
            <a:ext cx="432048" cy="1656184"/>
          </a:xfrm>
          <a:prstGeom prst="curved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cs-CZ">
              <a:solidFill>
                <a:schemeClr val="tx1"/>
              </a:solidFill>
            </a:endParaRPr>
          </a:p>
        </p:txBody>
      </p:sp>
      <p:cxnSp>
        <p:nvCxnSpPr>
          <p:cNvPr id="43" name="Přímá spojnice se šipkou 81"/>
          <p:cNvCxnSpPr/>
          <p:nvPr/>
        </p:nvCxnSpPr>
        <p:spPr>
          <a:xfrm>
            <a:off x="3364678" y="279213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4" name="TextovéPole 43"/>
          <p:cNvSpPr txBox="1"/>
          <p:nvPr/>
        </p:nvSpPr>
        <p:spPr>
          <a:xfrm>
            <a:off x="3868734" y="2648121"/>
            <a:ext cx="2448272" cy="369332"/>
          </a:xfrm>
          <a:prstGeom prst="rect">
            <a:avLst/>
          </a:prstGeom>
          <a:noFill/>
        </p:spPr>
        <p:txBody>
          <a:bodyPr wrap="square" rtlCol="0">
            <a:spAutoFit/>
          </a:bodyPr>
          <a:lstStyle/>
          <a:p>
            <a:r>
              <a:rPr lang="cs-CZ" b="1" dirty="0"/>
              <a:t>ZS</a:t>
            </a:r>
          </a:p>
        </p:txBody>
      </p:sp>
      <p:sp>
        <p:nvSpPr>
          <p:cNvPr id="45" name="Zahnutá šipka doleva 44"/>
          <p:cNvSpPr/>
          <p:nvPr/>
        </p:nvSpPr>
        <p:spPr>
          <a:xfrm>
            <a:off x="7685158" y="2792137"/>
            <a:ext cx="504056" cy="2304256"/>
          </a:xfrm>
          <a:prstGeom prst="curved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cs-CZ">
              <a:solidFill>
                <a:schemeClr val="tx1"/>
              </a:solidFill>
            </a:endParaRPr>
          </a:p>
        </p:txBody>
      </p:sp>
      <p:cxnSp>
        <p:nvCxnSpPr>
          <p:cNvPr id="46" name="Přímá spojnice se šipkou 33"/>
          <p:cNvCxnSpPr/>
          <p:nvPr/>
        </p:nvCxnSpPr>
        <p:spPr>
          <a:xfrm>
            <a:off x="3252423" y="213831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7" name="TextovéPole 46"/>
          <p:cNvSpPr txBox="1"/>
          <p:nvPr/>
        </p:nvSpPr>
        <p:spPr>
          <a:xfrm>
            <a:off x="3707904" y="1988840"/>
            <a:ext cx="3136822" cy="338554"/>
          </a:xfrm>
          <a:prstGeom prst="rect">
            <a:avLst/>
          </a:prstGeom>
          <a:noFill/>
        </p:spPr>
        <p:txBody>
          <a:bodyPr wrap="square" rtlCol="0">
            <a:spAutoFit/>
          </a:bodyPr>
          <a:lstStyle/>
          <a:p>
            <a:r>
              <a:rPr lang="cs-CZ" sz="1600" b="1" dirty="0"/>
              <a:t>(R - neposuzuje se)</a:t>
            </a:r>
          </a:p>
        </p:txBody>
      </p:sp>
      <p:sp>
        <p:nvSpPr>
          <p:cNvPr id="48" name="Text Box 5"/>
          <p:cNvSpPr txBox="1">
            <a:spLocks noChangeArrowheads="1"/>
          </p:cNvSpPr>
          <p:nvPr/>
        </p:nvSpPr>
        <p:spPr bwMode="auto">
          <a:xfrm>
            <a:off x="1431882" y="1991318"/>
            <a:ext cx="1773238" cy="293992"/>
          </a:xfrm>
          <a:prstGeom prst="rect">
            <a:avLst/>
          </a:prstGeom>
          <a:ln>
            <a:prstDash val="dashDot"/>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400" dirty="0">
                <a:latin typeface="Verdana" pitchFamily="34" charset="0"/>
              </a:rPr>
              <a:t>Zjišťovací řízení?</a:t>
            </a:r>
            <a:endParaRPr lang="en-US" sz="1400" dirty="0">
              <a:latin typeface="Verdana" pitchFamily="34" charset="0"/>
            </a:endParaRPr>
          </a:p>
        </p:txBody>
      </p:sp>
      <p:sp>
        <p:nvSpPr>
          <p:cNvPr id="49" name="TextovéPole 48"/>
          <p:cNvSpPr txBox="1"/>
          <p:nvPr/>
        </p:nvSpPr>
        <p:spPr>
          <a:xfrm>
            <a:off x="2147266" y="2249390"/>
            <a:ext cx="2787180" cy="307777"/>
          </a:xfrm>
          <a:prstGeom prst="rect">
            <a:avLst/>
          </a:prstGeom>
          <a:noFill/>
        </p:spPr>
        <p:txBody>
          <a:bodyPr wrap="square" rtlCol="0">
            <a:spAutoFit/>
          </a:bodyPr>
          <a:lstStyle/>
          <a:p>
            <a:r>
              <a:rPr lang="cs-CZ" sz="1400" b="1" dirty="0"/>
              <a:t>(JÚ)</a:t>
            </a:r>
            <a:endParaRPr lang="cs-CZ" sz="1100" b="1" dirty="0"/>
          </a:p>
        </p:txBody>
      </p:sp>
      <p:cxnSp>
        <p:nvCxnSpPr>
          <p:cNvPr id="50" name="AutoShape 18"/>
          <p:cNvCxnSpPr>
            <a:cxnSpLocks noChangeShapeType="1"/>
          </p:cNvCxnSpPr>
          <p:nvPr/>
        </p:nvCxnSpPr>
        <p:spPr bwMode="auto">
          <a:xfrm flipH="1">
            <a:off x="2134054" y="2288064"/>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ovéPole 41"/>
          <p:cNvSpPr txBox="1"/>
          <p:nvPr/>
        </p:nvSpPr>
        <p:spPr>
          <a:xfrm>
            <a:off x="7740352" y="5301208"/>
            <a:ext cx="2448272" cy="369332"/>
          </a:xfrm>
          <a:prstGeom prst="rect">
            <a:avLst/>
          </a:prstGeom>
          <a:noFill/>
        </p:spPr>
        <p:txBody>
          <a:bodyPr wrap="square" rtlCol="0">
            <a:spAutoFit/>
          </a:bodyPr>
          <a:lstStyle/>
          <a:p>
            <a:r>
              <a:rPr lang="cs-CZ" b="1" dirty="0"/>
              <a:t>R</a:t>
            </a:r>
          </a:p>
        </p:txBody>
      </p:sp>
      <p:sp>
        <p:nvSpPr>
          <p:cNvPr id="51" name="Obdélníkový bublinový popisek 50"/>
          <p:cNvSpPr/>
          <p:nvPr/>
        </p:nvSpPr>
        <p:spPr>
          <a:xfrm>
            <a:off x="4272153" y="1162796"/>
            <a:ext cx="4562094" cy="735090"/>
          </a:xfrm>
          <a:prstGeom prst="wedgeRectCallout">
            <a:avLst>
              <a:gd name="adj1" fmla="val -23414"/>
              <a:gd name="adj2" fmla="val 57362"/>
            </a:avLst>
          </a:prstGeom>
        </p:spPr>
        <p:style>
          <a:lnRef idx="2">
            <a:schemeClr val="accent2"/>
          </a:lnRef>
          <a:fillRef idx="1">
            <a:schemeClr val="lt1"/>
          </a:fillRef>
          <a:effectRef idx="0">
            <a:schemeClr val="accent2"/>
          </a:effectRef>
          <a:fontRef idx="minor">
            <a:schemeClr val="dk1"/>
          </a:fontRef>
        </p:style>
        <p:txBody>
          <a:bodyPr rtlCol="0" anchor="ctr"/>
          <a:lstStyle/>
          <a:p>
            <a:r>
              <a:rPr lang="cs-CZ" sz="1400" dirty="0"/>
              <a:t>Pokud se IPPC vydává, rovněž se jedná o navazující řízení, ve kterém se využije závazné stanovisko EIA. </a:t>
            </a:r>
            <a:endParaRPr lang="cs-CZ" sz="600" dirty="0"/>
          </a:p>
        </p:txBody>
      </p:sp>
      <p:cxnSp>
        <p:nvCxnSpPr>
          <p:cNvPr id="52" name="Přímá spojnice se šipkou 51"/>
          <p:cNvCxnSpPr/>
          <p:nvPr/>
        </p:nvCxnSpPr>
        <p:spPr>
          <a:xfrm>
            <a:off x="5940152" y="1988840"/>
            <a:ext cx="1080120" cy="159538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21327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175414"/>
            <a:ext cx="8229600" cy="1143000"/>
          </a:xfrm>
        </p:spPr>
        <p:txBody>
          <a:bodyPr/>
          <a:lstStyle/>
          <a:p>
            <a:r>
              <a:rPr lang="cs-CZ" sz="2400" b="1" dirty="0">
                <a:latin typeface="Cambria" pitchFamily="18" charset="0"/>
              </a:rPr>
              <a:t>Procesy podle stavebního zákona – základní přehled</a:t>
            </a:r>
          </a:p>
        </p:txBody>
      </p:sp>
      <p:sp>
        <p:nvSpPr>
          <p:cNvPr id="4" name="Zástupný symbol pro zápatí 3"/>
          <p:cNvSpPr>
            <a:spLocks noGrp="1"/>
          </p:cNvSpPr>
          <p:nvPr>
            <p:ph type="ftr" sz="quarter" idx="11"/>
          </p:nvPr>
        </p:nvSpPr>
        <p:spPr>
          <a:xfrm>
            <a:off x="3340224" y="6212334"/>
            <a:ext cx="2895600" cy="365125"/>
          </a:xfrm>
        </p:spPr>
        <p:txBody>
          <a:bodyPr/>
          <a:lstStyle/>
          <a:p>
            <a:pPr>
              <a:defRPr/>
            </a:pPr>
            <a:r>
              <a:rPr lang="cs-CZ"/>
              <a:t>Ivana Průchová</a:t>
            </a:r>
          </a:p>
        </p:txBody>
      </p:sp>
      <p:sp>
        <p:nvSpPr>
          <p:cNvPr id="14" name="Zástupný symbol pro číslo snímku 13"/>
          <p:cNvSpPr>
            <a:spLocks noGrp="1"/>
          </p:cNvSpPr>
          <p:nvPr>
            <p:ph type="sldNum" sz="quarter" idx="12"/>
          </p:nvPr>
        </p:nvSpPr>
        <p:spPr>
          <a:xfrm>
            <a:off x="6769224" y="6212334"/>
            <a:ext cx="2133600" cy="365125"/>
          </a:xfrm>
        </p:spPr>
        <p:txBody>
          <a:bodyPr/>
          <a:lstStyle/>
          <a:p>
            <a:pPr>
              <a:defRPr/>
            </a:pPr>
            <a:fld id="{F4A5D0B7-995C-477E-9437-11F0023A0ACF}" type="slidenum">
              <a:rPr lang="cs-CZ" smtClean="0"/>
              <a:pPr>
                <a:defRPr/>
              </a:pPr>
              <a:t>15</a:t>
            </a:fld>
            <a:endParaRPr lang="cs-CZ"/>
          </a:p>
        </p:txBody>
      </p:sp>
      <p:sp>
        <p:nvSpPr>
          <p:cNvPr id="5" name="Obdélník 4"/>
          <p:cNvSpPr/>
          <p:nvPr/>
        </p:nvSpPr>
        <p:spPr>
          <a:xfrm>
            <a:off x="755576" y="1484784"/>
            <a:ext cx="813690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rgbClr val="0000FF"/>
                </a:solidFill>
              </a:rPr>
              <a:t>Územní plánování</a:t>
            </a:r>
          </a:p>
        </p:txBody>
      </p:sp>
      <p:sp>
        <p:nvSpPr>
          <p:cNvPr id="7" name="Obdélník 6"/>
          <p:cNvSpPr/>
          <p:nvPr/>
        </p:nvSpPr>
        <p:spPr>
          <a:xfrm>
            <a:off x="716101" y="2081679"/>
            <a:ext cx="820769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rgbClr val="0000FF"/>
                </a:solidFill>
              </a:rPr>
              <a:t>Územní rozhodování</a:t>
            </a:r>
          </a:p>
        </p:txBody>
      </p:sp>
      <p:sp>
        <p:nvSpPr>
          <p:cNvPr id="8" name="Obdélník 7"/>
          <p:cNvSpPr/>
          <p:nvPr/>
        </p:nvSpPr>
        <p:spPr>
          <a:xfrm>
            <a:off x="688941" y="2896121"/>
            <a:ext cx="8136904" cy="698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rgbClr val="0000FF"/>
                </a:solidFill>
              </a:rPr>
              <a:t>Povolování/ohlašování staveb </a:t>
            </a:r>
          </a:p>
        </p:txBody>
      </p:sp>
      <p:sp>
        <p:nvSpPr>
          <p:cNvPr id="9" name="Obdélník 8"/>
          <p:cNvSpPr/>
          <p:nvPr/>
        </p:nvSpPr>
        <p:spPr>
          <a:xfrm>
            <a:off x="728680" y="3673096"/>
            <a:ext cx="8136904" cy="308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rPr>
              <a:t>Zkušební provoz </a:t>
            </a:r>
            <a:r>
              <a:rPr lang="cs-CZ" dirty="0"/>
              <a:t>(dle konkrétní situace)</a:t>
            </a:r>
          </a:p>
        </p:txBody>
      </p:sp>
      <p:sp>
        <p:nvSpPr>
          <p:cNvPr id="10" name="Obdélník 9"/>
          <p:cNvSpPr/>
          <p:nvPr/>
        </p:nvSpPr>
        <p:spPr>
          <a:xfrm>
            <a:off x="755576" y="5301208"/>
            <a:ext cx="8163801"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rgbClr val="0000FF"/>
                </a:solidFill>
              </a:rPr>
              <a:t>Užívání dokončené stavby</a:t>
            </a:r>
          </a:p>
        </p:txBody>
      </p:sp>
      <p:sp>
        <p:nvSpPr>
          <p:cNvPr id="11" name="Obdélník 10"/>
          <p:cNvSpPr/>
          <p:nvPr/>
        </p:nvSpPr>
        <p:spPr>
          <a:xfrm>
            <a:off x="716101" y="4129871"/>
            <a:ext cx="813690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rPr>
              <a:t>Změna stavby před dokončením </a:t>
            </a:r>
            <a:r>
              <a:rPr lang="cs-CZ" dirty="0">
                <a:solidFill>
                  <a:schemeClr val="bg1"/>
                </a:solidFill>
              </a:rPr>
              <a:t>(dle konkrétní situace)</a:t>
            </a:r>
          </a:p>
        </p:txBody>
      </p:sp>
      <p:sp>
        <p:nvSpPr>
          <p:cNvPr id="12" name="Obdélník 11"/>
          <p:cNvSpPr/>
          <p:nvPr/>
        </p:nvSpPr>
        <p:spPr>
          <a:xfrm>
            <a:off x="728680" y="6021288"/>
            <a:ext cx="8163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rPr>
              <a:t>Odstraňování staveb</a:t>
            </a:r>
          </a:p>
        </p:txBody>
      </p:sp>
      <p:sp>
        <p:nvSpPr>
          <p:cNvPr id="13" name="Šipka dolů 12"/>
          <p:cNvSpPr/>
          <p:nvPr/>
        </p:nvSpPr>
        <p:spPr>
          <a:xfrm>
            <a:off x="244654" y="1484784"/>
            <a:ext cx="484632" cy="49937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729286" y="4797152"/>
            <a:ext cx="8096559" cy="361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rPr>
              <a:t>Předčasné užívání stavby  </a:t>
            </a:r>
            <a:r>
              <a:rPr lang="cs-CZ" dirty="0"/>
              <a:t>(dle konkrétní situace)</a:t>
            </a:r>
          </a:p>
        </p:txBody>
      </p:sp>
    </p:spTree>
    <p:extLst>
      <p:ext uri="{BB962C8B-B14F-4D97-AF65-F5344CB8AC3E}">
        <p14:creationId xmlns:p14="http://schemas.microsoft.com/office/powerpoint/2010/main" val="2301611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etyl, metanol, alkohol, etyl, vodka, otrava, pančovatvýrobce, placatka, kolek, drak, palírna, dra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tyl, metanol, alkohol, etyl, vodka, otrava, pančovatvýrobce, placatka, kolek, drak, palírna, dra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etyl, metanol, alkohol, etyl, vodka, otrava, pančovatvýrobce, placatka, kolek, drak, palírna, dra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68275"/>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469543" y="1829775"/>
            <a:ext cx="8229600" cy="4525963"/>
          </a:xfrm>
        </p:spPr>
        <p:txBody>
          <a:bodyPr>
            <a:normAutofit fontScale="85000" lnSpcReduction="20000"/>
          </a:bodyPr>
          <a:lstStyle/>
          <a:p>
            <a:pPr marL="0" indent="0" algn="just">
              <a:buNone/>
            </a:pPr>
            <a:r>
              <a:rPr lang="cs-CZ" b="1" dirty="0"/>
              <a:t>ÚSES</a:t>
            </a:r>
          </a:p>
          <a:p>
            <a:pPr marL="0" indent="0" algn="just">
              <a:buNone/>
            </a:pPr>
            <a:r>
              <a:rPr lang="cs-CZ" dirty="0"/>
              <a:t>Územní systém ekologické stability - vzájemně propojený soubor přirozených i pozměněných, avšak přírodě blízkých ekosystémů, které udržují přírodní rovnováhu.</a:t>
            </a:r>
          </a:p>
          <a:p>
            <a:pPr marL="0" indent="0" algn="just">
              <a:buNone/>
            </a:pPr>
            <a:r>
              <a:rPr lang="cs-CZ" dirty="0"/>
              <a:t>Nadregionální – Regionální - Místní</a:t>
            </a:r>
          </a:p>
          <a:p>
            <a:pPr marL="0" indent="0" algn="just">
              <a:buNone/>
            </a:pPr>
            <a:r>
              <a:rPr lang="cs-CZ" b="1" dirty="0"/>
              <a:t>Skladebné části ÚSES</a:t>
            </a:r>
          </a:p>
          <a:p>
            <a:pPr marL="0" indent="0" algn="just">
              <a:buNone/>
            </a:pPr>
            <a:r>
              <a:rPr lang="cs-CZ" dirty="0"/>
              <a:t>Biocentrum – Biokoridor – Interakční prvek</a:t>
            </a:r>
          </a:p>
          <a:p>
            <a:pPr marL="0" indent="0" algn="just">
              <a:buNone/>
            </a:pPr>
            <a:r>
              <a:rPr lang="cs-CZ" b="1" dirty="0"/>
              <a:t>Plán ÚSES</a:t>
            </a:r>
            <a:r>
              <a:rPr lang="cs-CZ" dirty="0"/>
              <a:t> je podkladem pro projekty systémů ekologické stability, provádění pozemkových úprav, zpracování </a:t>
            </a:r>
            <a:r>
              <a:rPr lang="cs-CZ" u="sng" dirty="0"/>
              <a:t>územně plánovací dokumentace</a:t>
            </a:r>
            <a:r>
              <a:rPr lang="cs-CZ" dirty="0"/>
              <a:t>, lesní hospodářské plány, vodohospodářské a jiné dokumenty ochrany a obnovy krajiny.</a:t>
            </a:r>
          </a:p>
          <a:p>
            <a:pPr marL="0" indent="0" algn="just">
              <a:buNone/>
            </a:pPr>
            <a:endParaRPr lang="cs-CZ" b="1" dirty="0"/>
          </a:p>
        </p:txBody>
      </p:sp>
      <p:pic>
        <p:nvPicPr>
          <p:cNvPr id="11" name="Picture 2" descr="F:\DATA\grafika\pruh 5.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p:cNvSpPr txBox="1"/>
          <p:nvPr/>
        </p:nvSpPr>
        <p:spPr>
          <a:xfrm>
            <a:off x="1475656" y="476880"/>
            <a:ext cx="7128792" cy="707886"/>
          </a:xfrm>
          <a:prstGeom prst="rect">
            <a:avLst/>
          </a:prstGeom>
          <a:noFill/>
        </p:spPr>
        <p:txBody>
          <a:bodyPr wrap="square" rtlCol="0">
            <a:spAutoFit/>
          </a:bodyPr>
          <a:lstStyle/>
          <a:p>
            <a:r>
              <a:rPr lang="cs-CZ" sz="2000" b="1" dirty="0"/>
              <a:t>Začlenění ochrany životního prostředí do procesů podle stavebního zákona</a:t>
            </a:r>
          </a:p>
        </p:txBody>
      </p:sp>
      <p:sp>
        <p:nvSpPr>
          <p:cNvPr id="9" name="Obdélníkový bublinový popisek 8"/>
          <p:cNvSpPr/>
          <p:nvPr/>
        </p:nvSpPr>
        <p:spPr>
          <a:xfrm>
            <a:off x="4283967" y="1052736"/>
            <a:ext cx="4550279" cy="1080120"/>
          </a:xfrm>
          <a:prstGeom prst="wedgeRectCallout">
            <a:avLst>
              <a:gd name="adj1" fmla="val -23414"/>
              <a:gd name="adj2" fmla="val 57362"/>
            </a:avLst>
          </a:prstGeom>
        </p:spPr>
        <p:style>
          <a:lnRef idx="2">
            <a:schemeClr val="accent2"/>
          </a:lnRef>
          <a:fillRef idx="1">
            <a:schemeClr val="lt1"/>
          </a:fillRef>
          <a:effectRef idx="0">
            <a:schemeClr val="accent2"/>
          </a:effectRef>
          <a:fontRef idx="minor">
            <a:schemeClr val="dk1"/>
          </a:fontRef>
        </p:style>
        <p:txBody>
          <a:bodyPr rtlCol="0" anchor="ctr"/>
          <a:lstStyle/>
          <a:p>
            <a:r>
              <a:rPr lang="cs-CZ" sz="1400" dirty="0"/>
              <a:t>V procesu územního pánování může docházet i k vymezení určitého režimu zvláštní ochrany. Například ÚSES (územní systém ekologické stability), který propojuje různé cenné části přírody, je vymezen právě v územním plánu nebo v zásadách územního rozvoje.</a:t>
            </a:r>
            <a:endParaRPr lang="cs-CZ" sz="600" dirty="0"/>
          </a:p>
        </p:txBody>
      </p:sp>
    </p:spTree>
    <p:extLst>
      <p:ext uri="{BB962C8B-B14F-4D97-AF65-F5344CB8AC3E}">
        <p14:creationId xmlns:p14="http://schemas.microsoft.com/office/powerpoint/2010/main" val="1152535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etyl, metanol, alkohol, etyl, vodka, otrava, pančovatvýrobce, placatka, kolek, drak, palírna, dra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tyl, metanol, alkohol, etyl, vodka, otrava, pančovatvýrobce, placatka, kolek, drak, palírna, dra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etyl, metanol, alkohol, etyl, vodka, otrava, pančovatvýrobce, placatka, kolek, drak, palírna, dra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68275"/>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obsah 9"/>
          <p:cNvSpPr>
            <a:spLocks noGrp="1"/>
          </p:cNvSpPr>
          <p:nvPr>
            <p:ph idx="1"/>
          </p:nvPr>
        </p:nvSpPr>
        <p:spPr/>
        <p:txBody>
          <a:bodyPr/>
          <a:lstStyle/>
          <a:p>
            <a:endParaRPr lang="cs-CZ"/>
          </a:p>
        </p:txBody>
      </p:sp>
      <p:pic>
        <p:nvPicPr>
          <p:cNvPr id="5122" name="Picture 2"/>
          <p:cNvPicPr>
            <a:picLocks noChangeAspect="1" noChangeArrowheads="1"/>
          </p:cNvPicPr>
          <p:nvPr/>
        </p:nvPicPr>
        <p:blipFill>
          <a:blip r:embed="rId4" cstate="print"/>
          <a:srcRect/>
          <a:stretch>
            <a:fillRect/>
          </a:stretch>
        </p:blipFill>
        <p:spPr bwMode="auto">
          <a:xfrm>
            <a:off x="611560" y="260648"/>
            <a:ext cx="7980773" cy="5904656"/>
          </a:xfrm>
          <a:prstGeom prst="rect">
            <a:avLst/>
          </a:prstGeom>
          <a:noFill/>
          <a:ln w="9525">
            <a:noFill/>
            <a:miter lim="800000"/>
            <a:headEnd/>
            <a:tailEnd/>
          </a:ln>
        </p:spPr>
      </p:pic>
    </p:spTree>
    <p:extLst>
      <p:ext uri="{BB962C8B-B14F-4D97-AF65-F5344CB8AC3E}">
        <p14:creationId xmlns:p14="http://schemas.microsoft.com/office/powerpoint/2010/main" val="1896342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a:xfrm>
            <a:off x="250825" y="228600"/>
            <a:ext cx="8585200" cy="752475"/>
          </a:xfrm>
        </p:spPr>
        <p:txBody>
          <a:bodyPr>
            <a:normAutofit/>
          </a:bodyPr>
          <a:lstStyle/>
          <a:p>
            <a:pPr eaLnBrk="1" hangingPunct="1"/>
            <a:r>
              <a:rPr lang="cs-CZ" altLang="cs-CZ" sz="2400" b="1" dirty="0">
                <a:latin typeface="Cambria" pitchFamily="18" charset="0"/>
              </a:rPr>
              <a:t>PROCESY PODLE STAVEBNÍHO ZÁKONA – blíže ke grafu výše</a:t>
            </a:r>
          </a:p>
        </p:txBody>
      </p:sp>
      <p:sp>
        <p:nvSpPr>
          <p:cNvPr id="20484" name="Zástupný symbol pro obsah 2"/>
          <p:cNvSpPr>
            <a:spLocks noGrp="1"/>
          </p:cNvSpPr>
          <p:nvPr>
            <p:ph idx="1"/>
          </p:nvPr>
        </p:nvSpPr>
        <p:spPr>
          <a:xfrm>
            <a:off x="323528" y="980728"/>
            <a:ext cx="8405813" cy="5473700"/>
          </a:xfrm>
        </p:spPr>
        <p:txBody>
          <a:bodyPr>
            <a:normAutofit lnSpcReduction="10000"/>
          </a:bodyPr>
          <a:lstStyle/>
          <a:p>
            <a:pPr marL="0" indent="0" eaLnBrk="1" hangingPunct="1">
              <a:buNone/>
            </a:pPr>
            <a:r>
              <a:rPr lang="cs-CZ" altLang="cs-CZ" sz="1400" b="1" dirty="0">
                <a:solidFill>
                  <a:schemeClr val="accent2"/>
                </a:solidFill>
                <a:latin typeface="Cambria" panose="02040503050406030204" pitchFamily="18" charset="0"/>
                <a:ea typeface="Cambria" panose="02040503050406030204" pitchFamily="18" charset="0"/>
              </a:rPr>
              <a:t>Územní plánování</a:t>
            </a:r>
          </a:p>
          <a:p>
            <a:pPr lvl="2" eaLnBrk="1" hangingPunct="1">
              <a:lnSpc>
                <a:spcPct val="80000"/>
              </a:lnSpc>
            </a:pPr>
            <a:r>
              <a:rPr lang="cs-CZ" altLang="cs-CZ" sz="1200" b="1" dirty="0">
                <a:latin typeface="Cambria" panose="02040503050406030204" pitchFamily="18" charset="0"/>
                <a:ea typeface="Cambria" panose="02040503050406030204" pitchFamily="18" charset="0"/>
              </a:rPr>
              <a:t>územně plánovací podklady – ÚAP, ÚS</a:t>
            </a:r>
          </a:p>
          <a:p>
            <a:pPr lvl="2" eaLnBrk="1" hangingPunct="1">
              <a:lnSpc>
                <a:spcPct val="80000"/>
              </a:lnSpc>
            </a:pPr>
            <a:r>
              <a:rPr lang="cs-CZ" altLang="cs-CZ" sz="1200" b="1" dirty="0">
                <a:latin typeface="Cambria" panose="02040503050406030204" pitchFamily="18" charset="0"/>
                <a:ea typeface="Cambria" panose="02040503050406030204" pitchFamily="18" charset="0"/>
              </a:rPr>
              <a:t>politika územního rozvoje   (schvalovaná  usnesením vlády, není OOP ani v materiálním smyslu)</a:t>
            </a:r>
          </a:p>
          <a:p>
            <a:pPr lvl="2" eaLnBrk="1" hangingPunct="1">
              <a:lnSpc>
                <a:spcPct val="80000"/>
              </a:lnSpc>
            </a:pPr>
            <a:r>
              <a:rPr lang="cs-CZ" altLang="cs-CZ" sz="1200" b="1" dirty="0">
                <a:latin typeface="Cambria" panose="02040503050406030204" pitchFamily="18" charset="0"/>
                <a:ea typeface="Cambria" panose="02040503050406030204" pitchFamily="18" charset="0"/>
              </a:rPr>
              <a:t>územně plánovací dokumentace (OOP</a:t>
            </a:r>
            <a:r>
              <a:rPr lang="cs-CZ" altLang="cs-CZ" sz="1200" dirty="0">
                <a:latin typeface="Cambria" panose="02040503050406030204" pitchFamily="18" charset="0"/>
                <a:ea typeface="Cambria" panose="02040503050406030204" pitchFamily="18" charset="0"/>
              </a:rPr>
              <a:t>)</a:t>
            </a:r>
          </a:p>
          <a:p>
            <a:pPr marL="914400" lvl="2" indent="0" eaLnBrk="1" hangingPunct="1">
              <a:lnSpc>
                <a:spcPct val="80000"/>
              </a:lnSpc>
              <a:buNone/>
            </a:pPr>
            <a:r>
              <a:rPr lang="cs-CZ" altLang="cs-CZ" sz="1200" dirty="0">
                <a:latin typeface="Cambria" panose="02040503050406030204" pitchFamily="18" charset="0"/>
                <a:ea typeface="Cambria" panose="02040503050406030204" pitchFamily="18" charset="0"/>
              </a:rPr>
              <a:t>	- územní rozvojový plán</a:t>
            </a:r>
          </a:p>
          <a:p>
            <a:pPr marL="1371600" lvl="3" indent="0" eaLnBrk="1" hangingPunct="1">
              <a:lnSpc>
                <a:spcPct val="80000"/>
              </a:lnSpc>
              <a:buNone/>
            </a:pPr>
            <a:r>
              <a:rPr lang="cs-CZ" altLang="cs-CZ" sz="1200" dirty="0">
                <a:latin typeface="Cambria" panose="02040503050406030204" pitchFamily="18" charset="0"/>
                <a:ea typeface="Cambria" panose="02040503050406030204" pitchFamily="18" charset="0"/>
              </a:rPr>
              <a:t>	- zásady územního rozvoje	</a:t>
            </a:r>
          </a:p>
          <a:p>
            <a:pPr marL="1371600" lvl="3" indent="0" eaLnBrk="1" hangingPunct="1">
              <a:lnSpc>
                <a:spcPct val="80000"/>
              </a:lnSpc>
              <a:buNone/>
            </a:pPr>
            <a:r>
              <a:rPr lang="cs-CZ" altLang="cs-CZ" sz="1200" dirty="0">
                <a:latin typeface="Cambria" panose="02040503050406030204" pitchFamily="18" charset="0"/>
                <a:ea typeface="Cambria" panose="02040503050406030204" pitchFamily="18" charset="0"/>
              </a:rPr>
              <a:t>	- územní plán</a:t>
            </a:r>
          </a:p>
          <a:p>
            <a:pPr marL="1371600" lvl="3" indent="0" eaLnBrk="1" hangingPunct="1">
              <a:lnSpc>
                <a:spcPct val="80000"/>
              </a:lnSpc>
              <a:buNone/>
            </a:pPr>
            <a:r>
              <a:rPr lang="cs-CZ" altLang="cs-CZ" sz="1200" dirty="0">
                <a:latin typeface="Cambria" panose="02040503050406030204" pitchFamily="18" charset="0"/>
                <a:ea typeface="Cambria" panose="02040503050406030204" pitchFamily="18" charset="0"/>
              </a:rPr>
              <a:t>	- regulační plán</a:t>
            </a:r>
          </a:p>
          <a:p>
            <a:pPr lvl="2" eaLnBrk="1" hangingPunct="1">
              <a:lnSpc>
                <a:spcPct val="80000"/>
              </a:lnSpc>
            </a:pPr>
            <a:r>
              <a:rPr lang="cs-CZ" altLang="cs-CZ" sz="1200" b="1" dirty="0">
                <a:latin typeface="Cambria" panose="02040503050406030204" pitchFamily="18" charset="0"/>
                <a:ea typeface="Cambria" panose="02040503050406030204" pitchFamily="18" charset="0"/>
              </a:rPr>
              <a:t>samostatné vymezení zastavěného území (OOP)</a:t>
            </a:r>
          </a:p>
          <a:p>
            <a:pPr lvl="2" eaLnBrk="1" hangingPunct="1">
              <a:lnSpc>
                <a:spcPct val="80000"/>
              </a:lnSpc>
            </a:pPr>
            <a:r>
              <a:rPr lang="cs-CZ" altLang="cs-CZ" sz="1200" b="1" dirty="0">
                <a:latin typeface="Cambria" panose="02040503050406030204" pitchFamily="18" charset="0"/>
                <a:ea typeface="Cambria" panose="02040503050406030204" pitchFamily="18" charset="0"/>
              </a:rPr>
              <a:t>územní opatření (OOP)</a:t>
            </a:r>
          </a:p>
          <a:p>
            <a:pPr lvl="3" eaLnBrk="1" hangingPunct="1">
              <a:lnSpc>
                <a:spcPct val="80000"/>
              </a:lnSpc>
            </a:pPr>
            <a:r>
              <a:rPr lang="cs-CZ" altLang="cs-CZ" sz="1200" dirty="0">
                <a:latin typeface="Cambria" panose="02040503050406030204" pitchFamily="18" charset="0"/>
                <a:ea typeface="Cambria" panose="02040503050406030204" pitchFamily="18" charset="0"/>
              </a:rPr>
              <a:t>územní opatření o stavební uzávěře</a:t>
            </a:r>
          </a:p>
          <a:p>
            <a:pPr lvl="3" eaLnBrk="1" hangingPunct="1">
              <a:lnSpc>
                <a:spcPct val="80000"/>
              </a:lnSpc>
            </a:pPr>
            <a:r>
              <a:rPr lang="cs-CZ" altLang="cs-CZ" sz="1200" dirty="0">
                <a:latin typeface="Cambria" panose="02040503050406030204" pitchFamily="18" charset="0"/>
                <a:ea typeface="Cambria" panose="02040503050406030204" pitchFamily="18" charset="0"/>
              </a:rPr>
              <a:t>územní opatření o asanaci území</a:t>
            </a:r>
          </a:p>
          <a:p>
            <a:pPr marL="1371600" lvl="3" indent="0">
              <a:lnSpc>
                <a:spcPct val="80000"/>
              </a:lnSpc>
              <a:buNone/>
            </a:pPr>
            <a:endParaRPr lang="cs-CZ" altLang="cs-CZ" sz="1200" b="1" dirty="0">
              <a:latin typeface="Cambria" panose="02040503050406030204" pitchFamily="18" charset="0"/>
              <a:ea typeface="Cambria" panose="02040503050406030204" pitchFamily="18" charset="0"/>
            </a:endParaRPr>
          </a:p>
          <a:p>
            <a:pPr marL="0" indent="0">
              <a:buNone/>
            </a:pPr>
            <a:r>
              <a:rPr lang="cs-CZ" altLang="cs-CZ" sz="1400" b="1" dirty="0">
                <a:solidFill>
                  <a:schemeClr val="accent2"/>
                </a:solidFill>
                <a:latin typeface="Cambria" panose="02040503050406030204" pitchFamily="18" charset="0"/>
                <a:ea typeface="Cambria" panose="02040503050406030204" pitchFamily="18" charset="0"/>
              </a:rPr>
              <a:t>Povolování výstavby</a:t>
            </a:r>
          </a:p>
          <a:p>
            <a:r>
              <a:rPr lang="cs-CZ" altLang="cs-CZ" sz="1200" b="1" dirty="0">
                <a:latin typeface="Cambria" panose="02040503050406030204" pitchFamily="18" charset="0"/>
                <a:ea typeface="Cambria" panose="02040503050406030204" pitchFamily="18" charset="0"/>
              </a:rPr>
              <a:t>územní rozhodování  (ISA)</a:t>
            </a:r>
          </a:p>
          <a:p>
            <a:pPr eaLnBrk="1" hangingPunct="1"/>
            <a:r>
              <a:rPr lang="cs-CZ" altLang="cs-CZ" sz="1200" b="1" dirty="0">
                <a:latin typeface="Cambria" panose="02040503050406030204" pitchFamily="18" charset="0"/>
                <a:ea typeface="Cambria" panose="02040503050406030204" pitchFamily="18" charset="0"/>
              </a:rPr>
              <a:t>ohlášení  a stavební povolení  (ISA)</a:t>
            </a:r>
          </a:p>
          <a:p>
            <a:pPr eaLnBrk="1" hangingPunct="1"/>
            <a:r>
              <a:rPr lang="cs-CZ" altLang="cs-CZ" sz="1200" b="1" dirty="0">
                <a:latin typeface="Cambria" panose="02040503050406030204" pitchFamily="18" charset="0"/>
                <a:ea typeface="Cambria" panose="02040503050406030204" pitchFamily="18" charset="0"/>
              </a:rPr>
              <a:t>změna stavby před jejím dokončením  (ISA)</a:t>
            </a:r>
          </a:p>
          <a:p>
            <a:pPr eaLnBrk="1" hangingPunct="1"/>
            <a:r>
              <a:rPr lang="cs-CZ" altLang="cs-CZ" sz="1200" b="1" dirty="0">
                <a:latin typeface="Cambria" panose="02040503050406030204" pitchFamily="18" charset="0"/>
                <a:ea typeface="Cambria" panose="02040503050406030204" pitchFamily="18" charset="0"/>
              </a:rPr>
              <a:t>předčasné užívání stavby (ISA)</a:t>
            </a:r>
          </a:p>
          <a:p>
            <a:pPr eaLnBrk="1" hangingPunct="1"/>
            <a:r>
              <a:rPr lang="cs-CZ" altLang="cs-CZ" sz="1200" b="1" dirty="0">
                <a:latin typeface="Cambria" panose="02040503050406030204" pitchFamily="18" charset="0"/>
                <a:ea typeface="Cambria" panose="02040503050406030204" pitchFamily="18" charset="0"/>
              </a:rPr>
              <a:t>užívání dokončené stavby (ISA)</a:t>
            </a:r>
          </a:p>
          <a:p>
            <a:pPr lvl="1" eaLnBrk="1" hangingPunct="1"/>
            <a:r>
              <a:rPr lang="cs-CZ" altLang="cs-CZ" sz="1200" b="1" dirty="0">
                <a:latin typeface="Cambria" panose="02040503050406030204" pitchFamily="18" charset="0"/>
                <a:ea typeface="Cambria" panose="02040503050406030204" pitchFamily="18" charset="0"/>
              </a:rPr>
              <a:t>kolaudační souhlas</a:t>
            </a:r>
          </a:p>
          <a:p>
            <a:pPr lvl="1" eaLnBrk="1" hangingPunct="1"/>
            <a:r>
              <a:rPr lang="cs-CZ" altLang="cs-CZ" sz="1200" b="1" dirty="0">
                <a:latin typeface="Cambria" panose="02040503050406030204" pitchFamily="18" charset="0"/>
                <a:ea typeface="Cambria" panose="02040503050406030204" pitchFamily="18" charset="0"/>
              </a:rPr>
              <a:t>kolaudační rozhodnutí </a:t>
            </a:r>
          </a:p>
          <a:p>
            <a:pPr eaLnBrk="1" hangingPunct="1"/>
            <a:r>
              <a:rPr lang="cs-CZ" altLang="cs-CZ" sz="1200" b="1" dirty="0">
                <a:latin typeface="Cambria" panose="02040503050406030204" pitchFamily="18" charset="0"/>
                <a:ea typeface="Cambria" panose="02040503050406030204" pitchFamily="18" charset="0"/>
              </a:rPr>
              <a:t>odstraňování staveb, terénních úprav a zařízení (ISA)</a:t>
            </a:r>
          </a:p>
          <a:p>
            <a:pPr eaLnBrk="1" hangingPunct="1"/>
            <a:endParaRPr lang="cs-CZ" altLang="cs-CZ" sz="1200" dirty="0">
              <a:latin typeface="Cambria" panose="02040503050406030204" pitchFamily="18" charset="0"/>
              <a:ea typeface="Cambria" panose="02040503050406030204" pitchFamily="18" charset="0"/>
            </a:endParaRPr>
          </a:p>
          <a:p>
            <a:pPr eaLnBrk="1" hangingPunct="1"/>
            <a:r>
              <a:rPr lang="cs-CZ" altLang="cs-CZ" sz="1600" b="1" dirty="0">
                <a:solidFill>
                  <a:srgbClr val="00B050"/>
                </a:solidFill>
                <a:latin typeface="Cambria" panose="02040503050406030204" pitchFamily="18" charset="0"/>
                <a:ea typeface="Cambria" panose="02040503050406030204" pitchFamily="18" charset="0"/>
              </a:rPr>
              <a:t>Ve VŠECH procesech OCHRANA ŽIVOTNÍHO PROSTŘEDÍ –  </a:t>
            </a:r>
            <a:r>
              <a:rPr lang="cs-CZ" altLang="cs-CZ" sz="1600" b="1" dirty="0">
                <a:solidFill>
                  <a:srgbClr val="0000FF"/>
                </a:solidFill>
                <a:latin typeface="Cambria" panose="02040503050406030204" pitchFamily="18" charset="0"/>
                <a:ea typeface="Cambria" panose="02040503050406030204" pitchFamily="18" charset="0"/>
              </a:rPr>
              <a:t>ROZDÍLNOSTI:</a:t>
            </a:r>
          </a:p>
          <a:p>
            <a:pPr lvl="1"/>
            <a:r>
              <a:rPr lang="cs-CZ" altLang="cs-CZ" sz="1200" b="1" dirty="0">
                <a:solidFill>
                  <a:srgbClr val="C00000"/>
                </a:solidFill>
                <a:latin typeface="Cambria" panose="02040503050406030204" pitchFamily="18" charset="0"/>
                <a:ea typeface="Cambria" panose="02040503050406030204" pitchFamily="18" charset="0"/>
              </a:rPr>
              <a:t>SUBJEKTY </a:t>
            </a:r>
            <a:r>
              <a:rPr lang="cs-CZ" altLang="cs-CZ" sz="1200" b="1" dirty="0">
                <a:solidFill>
                  <a:srgbClr val="00B050"/>
                </a:solidFill>
                <a:latin typeface="Cambria" panose="02040503050406030204" pitchFamily="18" charset="0"/>
                <a:ea typeface="Cambria" panose="02040503050406030204" pitchFamily="18" charset="0"/>
              </a:rPr>
              <a:t> </a:t>
            </a:r>
          </a:p>
          <a:p>
            <a:pPr lvl="1"/>
            <a:r>
              <a:rPr lang="cs-CZ" altLang="cs-CZ" sz="1200" b="1" dirty="0">
                <a:solidFill>
                  <a:srgbClr val="C00000"/>
                </a:solidFill>
                <a:latin typeface="Cambria" panose="02040503050406030204" pitchFamily="18" charset="0"/>
                <a:ea typeface="Cambria" panose="02040503050406030204" pitchFamily="18" charset="0"/>
              </a:rPr>
              <a:t>NÁSTROJE</a:t>
            </a:r>
          </a:p>
          <a:p>
            <a:r>
              <a:rPr lang="cs-CZ" altLang="cs-CZ" sz="1600" b="1" dirty="0">
                <a:solidFill>
                  <a:srgbClr val="0000FF"/>
                </a:solidFill>
                <a:latin typeface="Cambria" panose="02040503050406030204" pitchFamily="18" charset="0"/>
                <a:ea typeface="Cambria" panose="02040503050406030204" pitchFamily="18" charset="0"/>
              </a:rPr>
              <a:t>DLE  POVAHY A STADIA PROCESU</a:t>
            </a:r>
          </a:p>
          <a:p>
            <a:pPr lvl="1" eaLnBrk="1" hangingPunct="1"/>
            <a:endParaRPr lang="cs-CZ" altLang="cs-CZ" sz="900" dirty="0">
              <a:solidFill>
                <a:srgbClr val="C00000"/>
              </a:solidFill>
              <a:latin typeface="Cambria" panose="02040503050406030204" pitchFamily="18" charset="0"/>
              <a:ea typeface="Cambria" panose="02040503050406030204" pitchFamily="18" charset="0"/>
            </a:endParaRPr>
          </a:p>
          <a:p>
            <a:pPr eaLnBrk="1" hangingPunct="1"/>
            <a:endParaRPr lang="cs-CZ" altLang="cs-CZ" sz="1400" dirty="0">
              <a:latin typeface="Cambria" panose="02040503050406030204" pitchFamily="18" charset="0"/>
              <a:ea typeface="Cambria" panose="02040503050406030204" pitchFamily="18" charset="0"/>
            </a:endParaRPr>
          </a:p>
        </p:txBody>
      </p:sp>
      <p:pic>
        <p:nvPicPr>
          <p:cNvPr id="6"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lstStyle/>
          <a:p>
            <a:pPr eaLnBrk="1" hangingPunct="1"/>
            <a:r>
              <a:rPr lang="cs-CZ" altLang="cs-CZ" sz="2000" b="1" dirty="0">
                <a:latin typeface="Cambria" pitchFamily="18" charset="0"/>
              </a:rPr>
              <a:t>SUBJEKTY V PROCESECH  PODLE  STAVEBNÍHO  ZÁKONA  A  JEJICH  ROLE  PŘI  OCHRANĚ   ŽIVOTNÍHO  PROSTŘEDÍ </a:t>
            </a:r>
          </a:p>
        </p:txBody>
      </p:sp>
      <p:sp>
        <p:nvSpPr>
          <p:cNvPr id="21508" name="Zástupný symbol pro obsah 2"/>
          <p:cNvSpPr>
            <a:spLocks noGrp="1"/>
          </p:cNvSpPr>
          <p:nvPr>
            <p:ph idx="1"/>
          </p:nvPr>
        </p:nvSpPr>
        <p:spPr/>
        <p:txBody>
          <a:bodyPr>
            <a:normAutofit fontScale="85000" lnSpcReduction="20000"/>
          </a:bodyPr>
          <a:lstStyle/>
          <a:p>
            <a:pPr eaLnBrk="1" hangingPunct="1">
              <a:buNone/>
            </a:pPr>
            <a:r>
              <a:rPr lang="cs-CZ" altLang="cs-CZ" b="1" dirty="0">
                <a:solidFill>
                  <a:schemeClr val="accent3"/>
                </a:solidFill>
                <a:latin typeface="Cambria" pitchFamily="18" charset="0"/>
              </a:rPr>
              <a:t>Subjekty:</a:t>
            </a:r>
            <a:endParaRPr lang="en-US" altLang="cs-CZ" b="1" dirty="0">
              <a:solidFill>
                <a:schemeClr val="accent3"/>
              </a:solidFill>
              <a:latin typeface="Cambria" pitchFamily="18" charset="0"/>
            </a:endParaRPr>
          </a:p>
          <a:p>
            <a:pPr lvl="1" eaLnBrk="1" hangingPunct="1"/>
            <a:r>
              <a:rPr lang="en-US" altLang="cs-CZ" dirty="0">
                <a:latin typeface="Cambria" pitchFamily="18" charset="0"/>
              </a:rPr>
              <a:t>o</a:t>
            </a:r>
            <a:r>
              <a:rPr lang="cs-CZ" altLang="cs-CZ" dirty="0" err="1">
                <a:latin typeface="Cambria" pitchFamily="18" charset="0"/>
              </a:rPr>
              <a:t>rgány</a:t>
            </a:r>
            <a:r>
              <a:rPr lang="cs-CZ" altLang="cs-CZ" dirty="0">
                <a:latin typeface="Cambria" pitchFamily="18" charset="0"/>
              </a:rPr>
              <a:t> územního plánování</a:t>
            </a:r>
          </a:p>
          <a:p>
            <a:pPr lvl="1" eaLnBrk="1" hangingPunct="1"/>
            <a:r>
              <a:rPr lang="en-US" altLang="cs-CZ" dirty="0">
                <a:latin typeface="Cambria" pitchFamily="18" charset="0"/>
              </a:rPr>
              <a:t>s</a:t>
            </a:r>
            <a:r>
              <a:rPr lang="cs-CZ" altLang="cs-CZ" dirty="0">
                <a:latin typeface="Cambria" pitchFamily="18" charset="0"/>
              </a:rPr>
              <a:t>tavební úřady </a:t>
            </a:r>
          </a:p>
          <a:p>
            <a:pPr lvl="1" eaLnBrk="1" hangingPunct="1"/>
            <a:r>
              <a:rPr lang="cs-CZ" altLang="cs-CZ" dirty="0">
                <a:latin typeface="Cambria" pitchFamily="18" charset="0"/>
              </a:rPr>
              <a:t>autorizovaný inspektor</a:t>
            </a:r>
          </a:p>
          <a:p>
            <a:pPr lvl="1" eaLnBrk="1" hangingPunct="1"/>
            <a:r>
              <a:rPr lang="en-US" altLang="cs-CZ" dirty="0">
                <a:latin typeface="Cambria" pitchFamily="18" charset="0"/>
              </a:rPr>
              <a:t>o</a:t>
            </a:r>
            <a:r>
              <a:rPr lang="cs-CZ" altLang="cs-CZ" dirty="0" err="1">
                <a:latin typeface="Cambria" pitchFamily="18" charset="0"/>
              </a:rPr>
              <a:t>bce</a:t>
            </a:r>
            <a:r>
              <a:rPr lang="cs-CZ" altLang="cs-CZ" dirty="0">
                <a:latin typeface="Cambria" pitchFamily="18" charset="0"/>
              </a:rPr>
              <a:t> </a:t>
            </a:r>
          </a:p>
          <a:p>
            <a:pPr lvl="1" eaLnBrk="1" hangingPunct="1"/>
            <a:r>
              <a:rPr lang="en-US" altLang="cs-CZ" dirty="0">
                <a:latin typeface="Cambria" pitchFamily="18" charset="0"/>
              </a:rPr>
              <a:t>d</a:t>
            </a:r>
            <a:r>
              <a:rPr lang="cs-CZ" altLang="cs-CZ" dirty="0" err="1">
                <a:latin typeface="Cambria" pitchFamily="18" charset="0"/>
              </a:rPr>
              <a:t>otčené</a:t>
            </a:r>
            <a:r>
              <a:rPr lang="cs-CZ" altLang="cs-CZ" dirty="0">
                <a:latin typeface="Cambria" pitchFamily="18" charset="0"/>
              </a:rPr>
              <a:t> orgány</a:t>
            </a:r>
          </a:p>
          <a:p>
            <a:pPr lvl="1" eaLnBrk="1" hangingPunct="1"/>
            <a:r>
              <a:rPr lang="en-US" altLang="cs-CZ" dirty="0">
                <a:latin typeface="Cambria" pitchFamily="18" charset="0"/>
              </a:rPr>
              <a:t>v</a:t>
            </a:r>
            <a:r>
              <a:rPr lang="cs-CZ" altLang="cs-CZ" dirty="0" err="1">
                <a:latin typeface="Cambria" pitchFamily="18" charset="0"/>
              </a:rPr>
              <a:t>eřejnost</a:t>
            </a:r>
            <a:r>
              <a:rPr lang="cs-CZ" altLang="cs-CZ" dirty="0">
                <a:latin typeface="Cambria" pitchFamily="18" charset="0"/>
              </a:rPr>
              <a:t>/dotčená veřejnost</a:t>
            </a:r>
          </a:p>
          <a:p>
            <a:pPr lvl="1" eaLnBrk="1" hangingPunct="1"/>
            <a:r>
              <a:rPr lang="en-US" altLang="cs-CZ" dirty="0">
                <a:latin typeface="Cambria" pitchFamily="18" charset="0"/>
              </a:rPr>
              <a:t>u</a:t>
            </a:r>
            <a:r>
              <a:rPr lang="cs-CZ" altLang="cs-CZ" dirty="0" err="1">
                <a:latin typeface="Cambria" pitchFamily="18" charset="0"/>
              </a:rPr>
              <a:t>častníci</a:t>
            </a:r>
            <a:r>
              <a:rPr lang="cs-CZ" altLang="cs-CZ" dirty="0">
                <a:latin typeface="Cambria" pitchFamily="18" charset="0"/>
              </a:rPr>
              <a:t> procesů/řízení</a:t>
            </a:r>
          </a:p>
          <a:p>
            <a:pPr lvl="1" eaLnBrk="1" hangingPunct="1"/>
            <a:r>
              <a:rPr lang="cs-CZ" altLang="cs-CZ" dirty="0">
                <a:latin typeface="Cambria" pitchFamily="18" charset="0"/>
              </a:rPr>
              <a:t>další subjekty (autorizované  osoby – projektanti)</a:t>
            </a:r>
            <a:endParaRPr lang="en-US" altLang="cs-CZ" dirty="0">
              <a:latin typeface="Cambria" pitchFamily="18" charset="0"/>
            </a:endParaRPr>
          </a:p>
          <a:p>
            <a:endParaRPr lang="cs-CZ" altLang="cs-CZ" sz="2800" dirty="0">
              <a:latin typeface="Cambria" pitchFamily="18" charset="0"/>
            </a:endParaRPr>
          </a:p>
          <a:p>
            <a:pPr lvl="1"/>
            <a:r>
              <a:rPr lang="en-US" altLang="cs-CZ" sz="2400" dirty="0">
                <a:latin typeface="Cambria" pitchFamily="18" charset="0"/>
              </a:rPr>
              <a:t>Po</a:t>
            </a:r>
            <a:r>
              <a:rPr lang="cs-CZ" altLang="cs-CZ" sz="2400" dirty="0">
                <a:latin typeface="Cambria" pitchFamily="18" charset="0"/>
              </a:rPr>
              <a:t>z</a:t>
            </a:r>
            <a:r>
              <a:rPr lang="en-US" altLang="cs-CZ" sz="2400" dirty="0">
                <a:latin typeface="Cambria" pitchFamily="18" charset="0"/>
              </a:rPr>
              <a:t>ice a n</a:t>
            </a:r>
            <a:r>
              <a:rPr lang="cs-CZ" altLang="cs-CZ" sz="2400" dirty="0">
                <a:latin typeface="Cambria" pitchFamily="18" charset="0"/>
              </a:rPr>
              <a:t>á</a:t>
            </a:r>
            <a:r>
              <a:rPr lang="en-US" altLang="cs-CZ" sz="2400" dirty="0" err="1">
                <a:latin typeface="Cambria" pitchFamily="18" charset="0"/>
              </a:rPr>
              <a:t>stroje</a:t>
            </a:r>
            <a:r>
              <a:rPr lang="cs-CZ" altLang="cs-CZ" sz="2400" dirty="0">
                <a:latin typeface="Cambria" pitchFamily="18" charset="0"/>
              </a:rPr>
              <a:t>, jimiž disponují </a:t>
            </a:r>
            <a:r>
              <a:rPr lang="en-US" altLang="cs-CZ" sz="2400" dirty="0">
                <a:latin typeface="Cambria" pitchFamily="18" charset="0"/>
              </a:rPr>
              <a:t> </a:t>
            </a:r>
            <a:r>
              <a:rPr lang="cs-CZ" altLang="cs-CZ" sz="2400" dirty="0">
                <a:latin typeface="Cambria" pitchFamily="18" charset="0"/>
              </a:rPr>
              <a:t>jednotlivé subjekty, jsou diferencovány </a:t>
            </a:r>
            <a:r>
              <a:rPr lang="en-US" altLang="cs-CZ" sz="2400" dirty="0" err="1">
                <a:latin typeface="Cambria" pitchFamily="18" charset="0"/>
              </a:rPr>
              <a:t>dle</a:t>
            </a:r>
            <a:r>
              <a:rPr lang="en-US" altLang="cs-CZ" sz="2400" dirty="0">
                <a:latin typeface="Cambria" pitchFamily="18" charset="0"/>
              </a:rPr>
              <a:t> </a:t>
            </a:r>
            <a:r>
              <a:rPr lang="en-US" altLang="cs-CZ" sz="2400" dirty="0" err="1">
                <a:latin typeface="Cambria" pitchFamily="18" charset="0"/>
              </a:rPr>
              <a:t>st</a:t>
            </a:r>
            <a:r>
              <a:rPr lang="cs-CZ" altLang="cs-CZ" sz="2400" dirty="0">
                <a:latin typeface="Cambria" pitchFamily="18" charset="0"/>
              </a:rPr>
              <a:t>á</a:t>
            </a:r>
            <a:r>
              <a:rPr lang="en-US" altLang="cs-CZ" sz="2400" dirty="0" err="1">
                <a:latin typeface="Cambria" pitchFamily="18" charset="0"/>
              </a:rPr>
              <a:t>dia</a:t>
            </a:r>
            <a:r>
              <a:rPr lang="en-US" altLang="cs-CZ" sz="2400" dirty="0">
                <a:latin typeface="Cambria" pitchFamily="18" charset="0"/>
              </a:rPr>
              <a:t> a </a:t>
            </a:r>
            <a:r>
              <a:rPr lang="en-US" altLang="cs-CZ" sz="2400" dirty="0" err="1">
                <a:latin typeface="Cambria" pitchFamily="18" charset="0"/>
              </a:rPr>
              <a:t>povah</a:t>
            </a:r>
            <a:r>
              <a:rPr lang="cs-CZ" altLang="cs-CZ" sz="2400" dirty="0">
                <a:latin typeface="Cambria" pitchFamily="18" charset="0"/>
              </a:rPr>
              <a:t>y</a:t>
            </a:r>
            <a:r>
              <a:rPr lang="en-US" altLang="cs-CZ" sz="2400" dirty="0">
                <a:latin typeface="Cambria" pitchFamily="18" charset="0"/>
              </a:rPr>
              <a:t> </a:t>
            </a:r>
            <a:r>
              <a:rPr lang="en-US" altLang="cs-CZ" sz="2400" dirty="0" err="1">
                <a:latin typeface="Cambria" pitchFamily="18" charset="0"/>
              </a:rPr>
              <a:t>procesu</a:t>
            </a:r>
            <a:endParaRPr lang="cs-CZ" altLang="cs-CZ" sz="2400" dirty="0">
              <a:latin typeface="Cambria" pitchFamily="18" charset="0"/>
            </a:endParaRPr>
          </a:p>
          <a:p>
            <a:pPr lvl="1" eaLnBrk="1" hangingPunct="1"/>
            <a:endParaRPr lang="cs-CZ" altLang="cs-CZ" dirty="0">
              <a:latin typeface="Cambria" pitchFamily="18" charset="0"/>
            </a:endParaRPr>
          </a:p>
          <a:p>
            <a:pPr lvl="1" eaLnBrk="1" hangingPunct="1"/>
            <a:endParaRPr lang="cs-CZ" altLang="cs-CZ" dirty="0">
              <a:latin typeface="Cambria" pitchFamily="18" charset="0"/>
            </a:endParaRPr>
          </a:p>
        </p:txBody>
      </p:sp>
      <p:sp>
        <p:nvSpPr>
          <p:cNvPr id="3" name="Šipka doprava 2"/>
          <p:cNvSpPr/>
          <p:nvPr/>
        </p:nvSpPr>
        <p:spPr>
          <a:xfrm>
            <a:off x="457200" y="5301208"/>
            <a:ext cx="77272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7"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755576" y="908720"/>
            <a:ext cx="3208799" cy="1028700"/>
          </a:xfrm>
          <a:prstGeom prst="rect">
            <a:avLst/>
          </a:prstGeom>
        </p:spPr>
        <p:txBody>
          <a:bodyPr vert="horz" lIns="91425" tIns="91425" rIns="91425" bIns="91425" rtlCol="0" anchor="ctr" anchorCtr="0">
            <a:noAutofit/>
          </a:bodyPr>
          <a:lstStyle/>
          <a:p>
            <a:pPr lvl="0"/>
            <a:r>
              <a:rPr lang="cs-CZ" sz="2000" b="1" i="1" dirty="0">
                <a:solidFill>
                  <a:schemeClr val="bg1"/>
                </a:solidFill>
                <a:latin typeface="Cambria" panose="02040503050406030204" pitchFamily="18" charset="0"/>
                <a:ea typeface="Roboto Slab" panose="020B0604020202020204" charset="0"/>
              </a:rPr>
              <a:t>Osnova</a:t>
            </a:r>
            <a:endParaRPr lang="en" sz="2000" b="1" i="1" dirty="0">
              <a:solidFill>
                <a:schemeClr val="bg1"/>
              </a:solidFill>
              <a:latin typeface="Cambria" panose="02040503050406030204" pitchFamily="18" charset="0"/>
              <a:ea typeface="Roboto Slab" panose="020B0604020202020204" charset="0"/>
            </a:endParaRPr>
          </a:p>
        </p:txBody>
      </p:sp>
      <p:sp>
        <p:nvSpPr>
          <p:cNvPr id="119" name="Shape 119"/>
          <p:cNvSpPr txBox="1"/>
          <p:nvPr/>
        </p:nvSpPr>
        <p:spPr>
          <a:xfrm>
            <a:off x="784186" y="2699709"/>
            <a:ext cx="7949850" cy="3186774"/>
          </a:xfrm>
          <a:prstGeom prst="rect">
            <a:avLst/>
          </a:prstGeom>
          <a:noFill/>
          <a:ln>
            <a:noFill/>
          </a:ln>
        </p:spPr>
        <p:txBody>
          <a:bodyPr lIns="91425" tIns="91425" rIns="91425" bIns="91425" anchor="t" anchorCtr="0">
            <a:noAutofit/>
          </a:bodyPr>
          <a:lstStyle/>
          <a:p>
            <a:pPr marL="285750" lvl="3" indent="-285750">
              <a:spcBef>
                <a:spcPts val="600"/>
              </a:spcBef>
              <a:buFont typeface="Arial" panose="020B0604020202020204" pitchFamily="34" charset="0"/>
              <a:buChar char="•"/>
            </a:pPr>
            <a:r>
              <a:rPr lang="cs-CZ" b="1" dirty="0">
                <a:latin typeface="Cambria" pitchFamily="18" charset="0"/>
                <a:ea typeface="Roboto Slab" panose="020B0604020202020204" charset="0"/>
                <a:cs typeface="Nixie One"/>
                <a:sym typeface="Nixie One"/>
              </a:rPr>
              <a:t>Ochrana životního prostředí v procesech podle stavebního zákona</a:t>
            </a:r>
          </a:p>
          <a:p>
            <a:pPr marL="285750" lvl="3" indent="-285750">
              <a:spcBef>
                <a:spcPts val="600"/>
              </a:spcBef>
              <a:buFont typeface="Arial" panose="020B0604020202020204" pitchFamily="34" charset="0"/>
              <a:buChar char="•"/>
            </a:pPr>
            <a:r>
              <a:rPr lang="cs-CZ" b="1" dirty="0">
                <a:latin typeface="Cambria" pitchFamily="18" charset="0"/>
                <a:ea typeface="Roboto Slab" panose="020B0604020202020204" charset="0"/>
                <a:cs typeface="Nixie One"/>
                <a:sym typeface="Nixie One"/>
              </a:rPr>
              <a:t>Posuzování vlivů na životní prostředí</a:t>
            </a:r>
          </a:p>
          <a:p>
            <a:pPr marL="285750" lvl="3" indent="-285750">
              <a:spcBef>
                <a:spcPts val="600"/>
              </a:spcBef>
              <a:buFont typeface="Arial" panose="020B0604020202020204" pitchFamily="34" charset="0"/>
              <a:buChar char="•"/>
            </a:pPr>
            <a:r>
              <a:rPr lang="cs-CZ" b="1" dirty="0">
                <a:latin typeface="Cambria" pitchFamily="18" charset="0"/>
                <a:ea typeface="Roboto Slab" panose="020B0604020202020204" charset="0"/>
                <a:cs typeface="Nixie One"/>
                <a:sym typeface="Nixie One"/>
              </a:rPr>
              <a:t>Integrované povolování</a:t>
            </a:r>
          </a:p>
        </p:txBody>
      </p:sp>
      <p:sp>
        <p:nvSpPr>
          <p:cNvPr id="4" name="Obdélníkový bublinový popisek 3"/>
          <p:cNvSpPr/>
          <p:nvPr/>
        </p:nvSpPr>
        <p:spPr>
          <a:xfrm>
            <a:off x="4355976" y="4293096"/>
            <a:ext cx="3992001" cy="555526"/>
          </a:xfrm>
          <a:prstGeom prst="wedgeRectCallout">
            <a:avLst>
              <a:gd name="adj1" fmla="val -20706"/>
              <a:gd name="adj2" fmla="val 68383"/>
            </a:avLst>
          </a:prstGeom>
        </p:spPr>
        <p:style>
          <a:lnRef idx="2">
            <a:schemeClr val="accent1"/>
          </a:lnRef>
          <a:fillRef idx="1">
            <a:schemeClr val="lt1"/>
          </a:fillRef>
          <a:effectRef idx="0">
            <a:schemeClr val="accent1"/>
          </a:effectRef>
          <a:fontRef idx="minor">
            <a:schemeClr val="dk1"/>
          </a:fontRef>
        </p:style>
        <p:txBody>
          <a:bodyPr rtlCol="0" anchor="ctr"/>
          <a:lstStyle/>
          <a:p>
            <a:r>
              <a:rPr lang="cs-CZ" sz="1000" b="1" dirty="0"/>
              <a:t>Podobně jako u ostatních prezentací platí, že uvedené informace slouží spíše jen k dokreslení látky, kterou najdete v učebnici.</a:t>
            </a:r>
          </a:p>
        </p:txBody>
      </p:sp>
    </p:spTree>
    <p:extLst>
      <p:ext uri="{BB962C8B-B14F-4D97-AF65-F5344CB8AC3E}">
        <p14:creationId xmlns:p14="http://schemas.microsoft.com/office/powerpoint/2010/main" val="193495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eaLnBrk="1" fontAlgn="auto" hangingPunct="1">
              <a:spcAft>
                <a:spcPts val="0"/>
              </a:spcAft>
              <a:defRPr/>
            </a:pPr>
            <a:r>
              <a:rPr lang="cs-CZ" sz="2800" b="1" dirty="0">
                <a:latin typeface="Cambria" pitchFamily="18" charset="0"/>
              </a:rPr>
              <a:t>Orgány územního plánování a stavební úřady</a:t>
            </a:r>
            <a:r>
              <a:rPr lang="cs-CZ" sz="2800" b="1" i="1" dirty="0">
                <a:latin typeface="Cambria" pitchFamily="18" charset="0"/>
              </a:rPr>
              <a:t> </a:t>
            </a:r>
            <a:endParaRPr lang="cs-CZ" sz="3600" b="1" dirty="0">
              <a:latin typeface="Cambria" pitchFamily="18" charset="0"/>
            </a:endParaRPr>
          </a:p>
        </p:txBody>
      </p:sp>
      <p:sp>
        <p:nvSpPr>
          <p:cNvPr id="21507" name="Zástupný symbol pro obsah 2"/>
          <p:cNvSpPr>
            <a:spLocks noGrp="1"/>
          </p:cNvSpPr>
          <p:nvPr>
            <p:ph idx="1"/>
          </p:nvPr>
        </p:nvSpPr>
        <p:spPr>
          <a:xfrm>
            <a:off x="250825" y="1484313"/>
            <a:ext cx="8432800" cy="4897437"/>
          </a:xfrm>
        </p:spPr>
        <p:txBody>
          <a:bodyPr>
            <a:normAutofit lnSpcReduction="10000"/>
          </a:bodyPr>
          <a:lstStyle/>
          <a:p>
            <a:pPr marL="274320" indent="-274320" eaLnBrk="1" fontAlgn="auto" hangingPunct="1">
              <a:lnSpc>
                <a:spcPct val="80000"/>
              </a:lnSpc>
              <a:spcAft>
                <a:spcPts val="0"/>
              </a:spcAft>
              <a:buFont typeface="Wingdings 2" pitchFamily="18" charset="2"/>
              <a:buNone/>
              <a:defRPr/>
            </a:pPr>
            <a:r>
              <a:rPr lang="cs-CZ" altLang="cs-CZ" sz="2000" b="1" u="sng" dirty="0">
                <a:solidFill>
                  <a:srgbClr val="FF9933"/>
                </a:solidFill>
                <a:latin typeface="Cambria" pitchFamily="18" charset="0"/>
                <a:cs typeface="Times New Roman" pitchFamily="18" charset="0"/>
              </a:rPr>
              <a:t>orgány územního plánování</a:t>
            </a:r>
            <a:r>
              <a:rPr lang="cs-CZ" altLang="cs-CZ" sz="2000" b="1" dirty="0">
                <a:latin typeface="Cambria" pitchFamily="18" charset="0"/>
                <a:cs typeface="Times New Roman" pitchFamily="18" charset="0"/>
              </a:rPr>
              <a:t>  </a:t>
            </a:r>
          </a:p>
          <a:p>
            <a:pPr marL="274320" indent="-274320" eaLnBrk="1" fontAlgn="auto" hangingPunct="1">
              <a:lnSpc>
                <a:spcPct val="80000"/>
              </a:lnSpc>
              <a:spcAft>
                <a:spcPts val="0"/>
              </a:spcAft>
              <a:buFont typeface="Wingdings 2" pitchFamily="18" charset="2"/>
              <a:buNone/>
              <a:defRPr/>
            </a:pPr>
            <a:r>
              <a:rPr lang="cs-CZ" altLang="cs-CZ" sz="2000" b="1" dirty="0">
                <a:latin typeface="Cambria" pitchFamily="18" charset="0"/>
                <a:cs typeface="Times New Roman" pitchFamily="18" charset="0"/>
              </a:rPr>
              <a:t>		</a:t>
            </a:r>
            <a:r>
              <a:rPr lang="cs-CZ" altLang="cs-CZ" sz="2000" dirty="0">
                <a:latin typeface="Cambria" pitchFamily="18" charset="0"/>
                <a:cs typeface="Times New Roman" pitchFamily="18" charset="0"/>
              </a:rPr>
              <a:t>- </a:t>
            </a:r>
            <a:r>
              <a:rPr lang="cs-CZ" altLang="cs-CZ" sz="2000" b="1" dirty="0">
                <a:latin typeface="Cambria" pitchFamily="18" charset="0"/>
                <a:cs typeface="Times New Roman" pitchFamily="18" charset="0"/>
              </a:rPr>
              <a:t>orgány obcí (zastupitelstvo, rada, obecní  úřad), </a:t>
            </a:r>
          </a:p>
          <a:p>
            <a:pPr marL="274320" indent="-274320" eaLnBrk="1" fontAlgn="auto" hangingPunct="1">
              <a:lnSpc>
                <a:spcPct val="80000"/>
              </a:lnSpc>
              <a:spcAft>
                <a:spcPts val="0"/>
              </a:spcAft>
              <a:buFont typeface="Wingdings 2" pitchFamily="18" charset="2"/>
              <a:buNone/>
              <a:defRPr/>
            </a:pPr>
            <a:r>
              <a:rPr lang="cs-CZ" altLang="cs-CZ" sz="2000" b="1" dirty="0">
                <a:latin typeface="Cambria" pitchFamily="18" charset="0"/>
                <a:cs typeface="Times New Roman" pitchFamily="18" charset="0"/>
              </a:rPr>
              <a:t>		- úřad územního plánování</a:t>
            </a:r>
          </a:p>
          <a:p>
            <a:pPr marL="274320" indent="-274320" eaLnBrk="1" fontAlgn="auto" hangingPunct="1">
              <a:lnSpc>
                <a:spcPct val="80000"/>
              </a:lnSpc>
              <a:spcAft>
                <a:spcPts val="0"/>
              </a:spcAft>
              <a:buFont typeface="Wingdings 2" pitchFamily="18" charset="2"/>
              <a:buNone/>
              <a:defRPr/>
            </a:pPr>
            <a:r>
              <a:rPr lang="cs-CZ" altLang="cs-CZ" sz="2000" b="1" dirty="0">
                <a:latin typeface="Cambria" pitchFamily="18" charset="0"/>
                <a:cs typeface="Times New Roman" pitchFamily="18" charset="0"/>
              </a:rPr>
              <a:t>		- orgány krajů (zastupitelstvo, rada, krajský  úřad) </a:t>
            </a:r>
          </a:p>
          <a:p>
            <a:pPr marL="274320" indent="-274320" eaLnBrk="1" fontAlgn="auto" hangingPunct="1">
              <a:lnSpc>
                <a:spcPct val="80000"/>
              </a:lnSpc>
              <a:spcAft>
                <a:spcPts val="0"/>
              </a:spcAft>
              <a:buFont typeface="Wingdings 2" pitchFamily="18" charset="2"/>
              <a:buNone/>
              <a:defRPr/>
            </a:pPr>
            <a:r>
              <a:rPr lang="cs-CZ" altLang="cs-CZ" sz="2000" b="1" dirty="0">
                <a:latin typeface="Cambria" pitchFamily="18" charset="0"/>
                <a:cs typeface="Times New Roman" pitchFamily="18" charset="0"/>
              </a:rPr>
              <a:t>		- Ministerstvo pro místní rozvoj  </a:t>
            </a:r>
          </a:p>
          <a:p>
            <a:pPr marL="274320" indent="-274320" eaLnBrk="1" fontAlgn="auto" hangingPunct="1">
              <a:lnSpc>
                <a:spcPct val="80000"/>
              </a:lnSpc>
              <a:spcAft>
                <a:spcPts val="0"/>
              </a:spcAft>
              <a:buFont typeface="Wingdings 2" pitchFamily="18" charset="2"/>
              <a:buNone/>
              <a:defRPr/>
            </a:pPr>
            <a:r>
              <a:rPr lang="cs-CZ" altLang="cs-CZ" sz="2000" b="1" dirty="0">
                <a:latin typeface="Cambria" pitchFamily="18" charset="0"/>
                <a:cs typeface="Times New Roman" pitchFamily="18" charset="0"/>
              </a:rPr>
              <a:t>		- Ministerstvo obrany.</a:t>
            </a:r>
          </a:p>
          <a:p>
            <a:pPr marL="274320" indent="-274320" eaLnBrk="1" fontAlgn="auto" hangingPunct="1">
              <a:lnSpc>
                <a:spcPct val="80000"/>
              </a:lnSpc>
              <a:spcAft>
                <a:spcPts val="0"/>
              </a:spcAft>
              <a:buFont typeface="Wingdings 2" pitchFamily="18" charset="2"/>
              <a:buNone/>
              <a:defRPr/>
            </a:pPr>
            <a:r>
              <a:rPr lang="cs-CZ" altLang="cs-CZ" sz="2000" dirty="0">
                <a:latin typeface="Cambria" pitchFamily="18" charset="0"/>
                <a:cs typeface="Times New Roman" pitchFamily="18" charset="0"/>
              </a:rPr>
              <a:t> </a:t>
            </a:r>
          </a:p>
          <a:p>
            <a:pPr marL="274320" indent="-274320" eaLnBrk="1" fontAlgn="auto" hangingPunct="1">
              <a:lnSpc>
                <a:spcPct val="80000"/>
              </a:lnSpc>
              <a:spcAft>
                <a:spcPts val="0"/>
              </a:spcAft>
              <a:buFont typeface="Wingdings 2" pitchFamily="18" charset="2"/>
              <a:buNone/>
              <a:defRPr/>
            </a:pPr>
            <a:r>
              <a:rPr lang="cs-CZ" altLang="cs-CZ" sz="2000" b="1" u="sng" dirty="0">
                <a:solidFill>
                  <a:srgbClr val="FF9933"/>
                </a:solidFill>
                <a:latin typeface="Cambria" pitchFamily="18" charset="0"/>
                <a:cs typeface="Times New Roman" pitchFamily="18" charset="0"/>
              </a:rPr>
              <a:t>stavební úřady</a:t>
            </a:r>
            <a:r>
              <a:rPr lang="cs-CZ" altLang="cs-CZ" sz="2000" b="1" dirty="0">
                <a:latin typeface="Cambria" pitchFamily="18" charset="0"/>
                <a:cs typeface="Times New Roman" pitchFamily="18" charset="0"/>
              </a:rPr>
              <a:t> </a:t>
            </a:r>
          </a:p>
          <a:p>
            <a:pPr marL="274320" indent="-274320" eaLnBrk="1" fontAlgn="auto" hangingPunct="1">
              <a:lnSpc>
                <a:spcPct val="80000"/>
              </a:lnSpc>
              <a:spcAft>
                <a:spcPts val="0"/>
              </a:spcAft>
              <a:buFont typeface="Wingdings 2" pitchFamily="18" charset="2"/>
              <a:buNone/>
              <a:defRPr/>
            </a:pPr>
            <a:r>
              <a:rPr lang="cs-CZ" altLang="cs-CZ" sz="2000" b="1" dirty="0">
                <a:latin typeface="Cambria" pitchFamily="18" charset="0"/>
                <a:cs typeface="Times New Roman" pitchFamily="18" charset="0"/>
              </a:rPr>
              <a:t>		- stavební úřady, označované jako  </a:t>
            </a:r>
            <a:r>
              <a:rPr lang="cs-CZ" altLang="cs-CZ" sz="2000" b="1" dirty="0">
                <a:solidFill>
                  <a:schemeClr val="accent6"/>
                </a:solidFill>
                <a:latin typeface="Cambria" pitchFamily="18" charset="0"/>
                <a:cs typeface="Times New Roman" pitchFamily="18" charset="0"/>
              </a:rPr>
              <a:t>„obecné</a:t>
            </a:r>
            <a:r>
              <a:rPr lang="cs-CZ" altLang="cs-CZ" sz="2000" b="1" dirty="0">
                <a:solidFill>
                  <a:srgbClr val="FF9933"/>
                </a:solidFill>
                <a:latin typeface="Cambria" pitchFamily="18" charset="0"/>
                <a:cs typeface="Times New Roman" pitchFamily="18" charset="0"/>
              </a:rPr>
              <a:t>“ </a:t>
            </a:r>
          </a:p>
          <a:p>
            <a:pPr marL="274320" indent="-274320" eaLnBrk="1" fontAlgn="auto" hangingPunct="1">
              <a:lnSpc>
                <a:spcPct val="80000"/>
              </a:lnSpc>
              <a:spcAft>
                <a:spcPts val="0"/>
              </a:spcAft>
              <a:buFont typeface="Wingdings 2" pitchFamily="18" charset="2"/>
              <a:buNone/>
              <a:defRPr/>
            </a:pPr>
            <a:r>
              <a:rPr lang="cs-CZ" altLang="cs-CZ" sz="2000" b="1" dirty="0">
                <a:latin typeface="Cambria" pitchFamily="18" charset="0"/>
                <a:cs typeface="Times New Roman" pitchFamily="18" charset="0"/>
              </a:rPr>
              <a:t>               </a:t>
            </a:r>
          </a:p>
          <a:p>
            <a:pPr marL="274320" indent="-274320" eaLnBrk="1" fontAlgn="auto" hangingPunct="1">
              <a:lnSpc>
                <a:spcPct val="80000"/>
              </a:lnSpc>
              <a:spcAft>
                <a:spcPts val="0"/>
              </a:spcAft>
              <a:buFont typeface="Wingdings 2" pitchFamily="18" charset="2"/>
              <a:buNone/>
              <a:defRPr/>
            </a:pPr>
            <a:r>
              <a:rPr lang="cs-CZ" altLang="cs-CZ" sz="2000" b="1" dirty="0">
                <a:latin typeface="Cambria" pitchFamily="18" charset="0"/>
                <a:cs typeface="Times New Roman" pitchFamily="18" charset="0"/>
              </a:rPr>
              <a:t>               	- stavební úřady </a:t>
            </a:r>
            <a:r>
              <a:rPr lang="cs-CZ" altLang="cs-CZ" sz="2000" b="1" dirty="0">
                <a:solidFill>
                  <a:srgbClr val="FF0000"/>
                </a:solidFill>
                <a:latin typeface="Cambria" pitchFamily="18" charset="0"/>
                <a:cs typeface="Times New Roman" pitchFamily="18" charset="0"/>
              </a:rPr>
              <a:t>u řízení navazujících na EIA </a:t>
            </a:r>
          </a:p>
          <a:p>
            <a:pPr marL="274320" indent="-274320" eaLnBrk="1" fontAlgn="auto" hangingPunct="1">
              <a:lnSpc>
                <a:spcPct val="80000"/>
              </a:lnSpc>
              <a:spcAft>
                <a:spcPts val="0"/>
              </a:spcAft>
              <a:buFont typeface="Wingdings 2" pitchFamily="18" charset="2"/>
              <a:buNone/>
              <a:defRPr/>
            </a:pPr>
            <a:r>
              <a:rPr lang="cs-CZ" altLang="cs-CZ" sz="2000" b="1" dirty="0">
                <a:solidFill>
                  <a:srgbClr val="FF0000"/>
                </a:solidFill>
                <a:latin typeface="Cambria" pitchFamily="18" charset="0"/>
                <a:cs typeface="Times New Roman" pitchFamily="18" charset="0"/>
              </a:rPr>
              <a:t>			</a:t>
            </a:r>
            <a:r>
              <a:rPr lang="cs-CZ" altLang="cs-CZ" sz="2000" b="1" dirty="0">
                <a:solidFill>
                  <a:srgbClr val="00B050"/>
                </a:solidFill>
                <a:latin typeface="Cambria" pitchFamily="18" charset="0"/>
                <a:cs typeface="Times New Roman" pitchFamily="18" charset="0"/>
              </a:rPr>
              <a:t>obecní úřad obce s rozšířenou působností (</a:t>
            </a:r>
            <a:r>
              <a:rPr lang="cs-CZ" altLang="cs-CZ" sz="2000" b="1" dirty="0">
                <a:solidFill>
                  <a:srgbClr val="33CC33"/>
                </a:solidFill>
                <a:latin typeface="Cambria" pitchFamily="18" charset="0"/>
                <a:cs typeface="Times New Roman" pitchFamily="18" charset="0"/>
              </a:rPr>
              <a:t>OÚORP) </a:t>
            </a:r>
            <a:r>
              <a:rPr lang="cs-CZ" altLang="cs-CZ" sz="2000" b="1" dirty="0">
                <a:latin typeface="Cambria" pitchFamily="18" charset="0"/>
                <a:cs typeface="Times New Roman" pitchFamily="18" charset="0"/>
              </a:rPr>
              <a:t>                       </a:t>
            </a:r>
          </a:p>
          <a:p>
            <a:pPr marL="274320" indent="-274320" eaLnBrk="1" fontAlgn="auto" hangingPunct="1">
              <a:lnSpc>
                <a:spcPct val="80000"/>
              </a:lnSpc>
              <a:spcAft>
                <a:spcPts val="0"/>
              </a:spcAft>
              <a:buFont typeface="Wingdings 2" pitchFamily="18" charset="2"/>
              <a:buNone/>
              <a:defRPr/>
            </a:pPr>
            <a:r>
              <a:rPr lang="cs-CZ" altLang="cs-CZ" sz="2000" b="1" dirty="0">
                <a:latin typeface="Cambria" pitchFamily="18" charset="0"/>
                <a:cs typeface="Times New Roman" pitchFamily="18" charset="0"/>
              </a:rPr>
              <a:t>		</a:t>
            </a:r>
          </a:p>
          <a:p>
            <a:pPr marL="274320" indent="-274320" eaLnBrk="1" fontAlgn="auto" hangingPunct="1">
              <a:lnSpc>
                <a:spcPct val="80000"/>
              </a:lnSpc>
              <a:spcAft>
                <a:spcPts val="0"/>
              </a:spcAft>
              <a:buFont typeface="Wingdings 2" pitchFamily="18" charset="2"/>
              <a:buNone/>
              <a:defRPr/>
            </a:pPr>
            <a:r>
              <a:rPr lang="cs-CZ" altLang="cs-CZ" sz="2000" b="1" dirty="0">
                <a:latin typeface="Cambria" pitchFamily="18" charset="0"/>
                <a:cs typeface="Times New Roman" pitchFamily="18" charset="0"/>
              </a:rPr>
              <a:t>              -  </a:t>
            </a:r>
            <a:r>
              <a:rPr lang="cs-CZ" altLang="cs-CZ" sz="2000" b="1" dirty="0">
                <a:solidFill>
                  <a:srgbClr val="FF9933"/>
                </a:solidFill>
                <a:latin typeface="Cambria" pitchFamily="18" charset="0"/>
                <a:cs typeface="Times New Roman" pitchFamily="18" charset="0"/>
              </a:rPr>
              <a:t>speciální</a:t>
            </a:r>
            <a:r>
              <a:rPr lang="cs-CZ" altLang="cs-CZ" sz="2000" b="1" dirty="0">
                <a:latin typeface="Cambria" pitchFamily="18" charset="0"/>
                <a:cs typeface="Times New Roman" pitchFamily="18" charset="0"/>
              </a:rPr>
              <a:t> stavební úřady,</a:t>
            </a:r>
          </a:p>
          <a:p>
            <a:pPr marL="274320" indent="-274320" eaLnBrk="1" fontAlgn="auto" hangingPunct="1">
              <a:lnSpc>
                <a:spcPct val="80000"/>
              </a:lnSpc>
              <a:spcAft>
                <a:spcPts val="0"/>
              </a:spcAft>
              <a:buFont typeface="Wingdings 2" pitchFamily="18" charset="2"/>
              <a:buNone/>
              <a:defRPr/>
            </a:pPr>
            <a:r>
              <a:rPr lang="cs-CZ" altLang="cs-CZ" sz="2000" b="1" dirty="0">
                <a:latin typeface="Cambria" pitchFamily="18" charset="0"/>
                <a:cs typeface="Times New Roman" pitchFamily="18" charset="0"/>
              </a:rPr>
              <a:t>		</a:t>
            </a:r>
          </a:p>
          <a:p>
            <a:pPr marL="274320" indent="-274320" eaLnBrk="1" fontAlgn="auto" hangingPunct="1">
              <a:lnSpc>
                <a:spcPct val="80000"/>
              </a:lnSpc>
              <a:spcAft>
                <a:spcPts val="0"/>
              </a:spcAft>
              <a:buFont typeface="Wingdings 2" pitchFamily="18" charset="2"/>
              <a:buNone/>
              <a:defRPr/>
            </a:pPr>
            <a:r>
              <a:rPr lang="cs-CZ" altLang="cs-CZ" sz="2000" b="1" dirty="0">
                <a:latin typeface="Cambria" pitchFamily="18" charset="0"/>
                <a:cs typeface="Times New Roman" pitchFamily="18" charset="0"/>
              </a:rPr>
              <a:t>               - </a:t>
            </a:r>
            <a:r>
              <a:rPr lang="cs-CZ" altLang="cs-CZ" sz="2000" b="1" dirty="0">
                <a:solidFill>
                  <a:srgbClr val="FF9933"/>
                </a:solidFill>
                <a:latin typeface="Cambria" pitchFamily="18" charset="0"/>
                <a:cs typeface="Times New Roman" pitchFamily="18" charset="0"/>
              </a:rPr>
              <a:t>vojenské  a jiné</a:t>
            </a:r>
            <a:r>
              <a:rPr lang="cs-CZ" altLang="cs-CZ" sz="2000" b="1" dirty="0">
                <a:latin typeface="Cambria" pitchFamily="18" charset="0"/>
                <a:cs typeface="Times New Roman" pitchFamily="18" charset="0"/>
              </a:rPr>
              <a:t> stavební úřady</a:t>
            </a:r>
          </a:p>
          <a:p>
            <a:pPr marL="274320" indent="-274320" eaLnBrk="1" fontAlgn="auto" hangingPunct="1">
              <a:spcAft>
                <a:spcPts val="0"/>
              </a:spcAft>
              <a:buFont typeface="Wingdings 2"/>
              <a:buChar char=""/>
              <a:defRPr/>
            </a:pPr>
            <a:endParaRPr lang="cs-CZ" altLang="cs-CZ" sz="2000" b="1" dirty="0">
              <a:latin typeface="Cambria" pitchFamily="18" charset="0"/>
              <a:cs typeface="Times New Roman" pitchFamily="18" charset="0"/>
            </a:endParaRPr>
          </a:p>
        </p:txBody>
      </p:sp>
      <p:pic>
        <p:nvPicPr>
          <p:cNvPr id="6"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eaLnBrk="1" hangingPunct="1"/>
            <a:r>
              <a:rPr lang="cs-CZ" altLang="cs-CZ" sz="4000" b="1" dirty="0">
                <a:latin typeface="Cambria" pitchFamily="18" charset="0"/>
              </a:rPr>
              <a:t>Dotčené orgány</a:t>
            </a:r>
          </a:p>
        </p:txBody>
      </p:sp>
      <p:sp>
        <p:nvSpPr>
          <p:cNvPr id="24580" name="Rectangle 3"/>
          <p:cNvSpPr>
            <a:spLocks noGrp="1" noChangeArrowheads="1"/>
          </p:cNvSpPr>
          <p:nvPr>
            <p:ph idx="1"/>
          </p:nvPr>
        </p:nvSpPr>
        <p:spPr>
          <a:xfrm>
            <a:off x="457200" y="1417638"/>
            <a:ext cx="8229600" cy="5303837"/>
          </a:xfrm>
        </p:spPr>
        <p:txBody>
          <a:bodyPr>
            <a:noAutofit/>
          </a:bodyPr>
          <a:lstStyle/>
          <a:p>
            <a:pPr eaLnBrk="1" hangingPunct="1">
              <a:lnSpc>
                <a:spcPct val="90000"/>
              </a:lnSpc>
            </a:pPr>
            <a:r>
              <a:rPr lang="cs-CZ" altLang="cs-CZ" sz="2400" b="1" u="sng" dirty="0">
                <a:solidFill>
                  <a:srgbClr val="C00000"/>
                </a:solidFill>
                <a:latin typeface="Cambria" pitchFamily="18" charset="0"/>
              </a:rPr>
              <a:t>ochrana veřejných zájmů podle zvláštních předpisů – tj. </a:t>
            </a:r>
            <a:r>
              <a:rPr lang="cs-CZ" altLang="cs-CZ" sz="2400" b="1" u="sng" dirty="0">
                <a:solidFill>
                  <a:srgbClr val="00B050"/>
                </a:solidFill>
                <a:latin typeface="Cambria" pitchFamily="18" charset="0"/>
              </a:rPr>
              <a:t>vč. veřejného zájmu na ochraně životního prostředí </a:t>
            </a:r>
          </a:p>
          <a:p>
            <a:pPr eaLnBrk="1" hangingPunct="1">
              <a:lnSpc>
                <a:spcPct val="90000"/>
              </a:lnSpc>
            </a:pPr>
            <a:endParaRPr lang="cs-CZ" altLang="cs-CZ" sz="1800" b="1" u="sng" dirty="0">
              <a:solidFill>
                <a:srgbClr val="00B050"/>
              </a:solidFill>
              <a:latin typeface="Cambria" pitchFamily="18" charset="0"/>
            </a:endParaRPr>
          </a:p>
          <a:p>
            <a:pPr eaLnBrk="1" hangingPunct="1">
              <a:lnSpc>
                <a:spcPct val="90000"/>
              </a:lnSpc>
            </a:pPr>
            <a:r>
              <a:rPr lang="cs-CZ" altLang="cs-CZ" sz="1800" b="1" dirty="0">
                <a:solidFill>
                  <a:srgbClr val="C00000"/>
                </a:solidFill>
                <a:latin typeface="Cambria" pitchFamily="18" charset="0"/>
              </a:rPr>
              <a:t>princip součinnosti </a:t>
            </a:r>
            <a:r>
              <a:rPr lang="cs-CZ" altLang="cs-CZ" sz="1800" b="1" dirty="0">
                <a:latin typeface="Cambria" pitchFamily="18" charset="0"/>
              </a:rPr>
              <a:t>s orgány územního plánování a stavebními úřady</a:t>
            </a:r>
          </a:p>
          <a:p>
            <a:pPr lvl="1" eaLnBrk="1" hangingPunct="1">
              <a:lnSpc>
                <a:spcPct val="90000"/>
              </a:lnSpc>
            </a:pPr>
            <a:endParaRPr lang="cs-CZ" altLang="cs-CZ" sz="1800" b="1" dirty="0">
              <a:latin typeface="Cambria" pitchFamily="18" charset="0"/>
            </a:endParaRPr>
          </a:p>
          <a:p>
            <a:pPr eaLnBrk="1" hangingPunct="1">
              <a:lnSpc>
                <a:spcPct val="90000"/>
              </a:lnSpc>
            </a:pPr>
            <a:r>
              <a:rPr lang="cs-CZ" altLang="cs-CZ" sz="1800" b="1" u="sng" dirty="0">
                <a:latin typeface="Cambria" pitchFamily="18" charset="0"/>
              </a:rPr>
              <a:t>vzájemné </a:t>
            </a:r>
            <a:r>
              <a:rPr lang="cs-CZ" altLang="cs-CZ" sz="1800" b="1" u="sng" dirty="0">
                <a:solidFill>
                  <a:srgbClr val="C00000"/>
                </a:solidFill>
                <a:latin typeface="Cambria" pitchFamily="18" charset="0"/>
              </a:rPr>
              <a:t>věcné a časové vazby mezi stanovisky a závaznými stanovisky </a:t>
            </a:r>
            <a:r>
              <a:rPr lang="cs-CZ" altLang="cs-CZ" sz="1800" b="1" u="sng" dirty="0">
                <a:latin typeface="Cambria" pitchFamily="18" charset="0"/>
              </a:rPr>
              <a:t>vydanými v procesech, které na sebe věcně a časově navazují</a:t>
            </a:r>
            <a:r>
              <a:rPr lang="cs-CZ" altLang="cs-CZ" sz="1800" b="1" dirty="0">
                <a:latin typeface="Cambria" pitchFamily="18" charset="0"/>
              </a:rPr>
              <a:t> </a:t>
            </a:r>
          </a:p>
          <a:p>
            <a:pPr lvl="1" eaLnBrk="1" hangingPunct="1">
              <a:lnSpc>
                <a:spcPct val="90000"/>
              </a:lnSpc>
            </a:pPr>
            <a:r>
              <a:rPr lang="cs-CZ" altLang="cs-CZ" sz="1800" b="1" dirty="0">
                <a:latin typeface="Cambria" pitchFamily="18" charset="0"/>
              </a:rPr>
              <a:t>vázanost dotčeného orgánu svým předchozím stanoviskem, </a:t>
            </a:r>
          </a:p>
          <a:p>
            <a:pPr lvl="1" eaLnBrk="1" hangingPunct="1">
              <a:lnSpc>
                <a:spcPct val="90000"/>
              </a:lnSpc>
            </a:pPr>
            <a:r>
              <a:rPr lang="cs-CZ" altLang="cs-CZ" sz="1800" b="1" dirty="0">
                <a:latin typeface="Cambria" pitchFamily="18" charset="0"/>
              </a:rPr>
              <a:t>možnost změny při podstatné změně podmínek pro jeho vydání</a:t>
            </a:r>
          </a:p>
          <a:p>
            <a:pPr eaLnBrk="1" hangingPunct="1">
              <a:lnSpc>
                <a:spcPct val="90000"/>
              </a:lnSpc>
            </a:pPr>
            <a:endParaRPr lang="cs-CZ" altLang="cs-CZ" sz="1800" b="1" dirty="0">
              <a:latin typeface="Cambria" pitchFamily="18" charset="0"/>
            </a:endParaRPr>
          </a:p>
          <a:p>
            <a:pPr eaLnBrk="1" hangingPunct="1">
              <a:lnSpc>
                <a:spcPct val="90000"/>
              </a:lnSpc>
            </a:pPr>
            <a:r>
              <a:rPr lang="cs-CZ" altLang="cs-CZ" sz="1800" b="1" u="sng" dirty="0">
                <a:solidFill>
                  <a:srgbClr val="C00000"/>
                </a:solidFill>
                <a:latin typeface="Cambria" pitchFamily="18" charset="0"/>
              </a:rPr>
              <a:t>kontrola dodržování podmínek stanovených ve stanoviscích a závazných stanoviscích </a:t>
            </a:r>
          </a:p>
          <a:p>
            <a:pPr lvl="1" eaLnBrk="1" hangingPunct="1">
              <a:lnSpc>
                <a:spcPct val="90000"/>
              </a:lnSpc>
            </a:pPr>
            <a:r>
              <a:rPr lang="cs-CZ" altLang="cs-CZ" sz="1800" b="1" dirty="0">
                <a:latin typeface="Cambria" pitchFamily="18" charset="0"/>
              </a:rPr>
              <a:t>stanoví-li dotčené orgány ve svém stanovisku nebo závazném stanovisku podmínky, a stanou-li se tyto podmínky součástí výrokové části rozhodnutí, nebo součástí opatření obecné povahy nebo jiného úkonu orgánu územního plánování nebo stavebního úřadu podle tohoto zákona, mohou dotčené orgány kontrolovat jejich dodržování. </a:t>
            </a:r>
          </a:p>
        </p:txBody>
      </p:sp>
      <p:pic>
        <p:nvPicPr>
          <p:cNvPr id="6"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51520" y="0"/>
            <a:ext cx="8229600" cy="1143000"/>
          </a:xfrm>
        </p:spPr>
        <p:txBody>
          <a:bodyPr>
            <a:normAutofit/>
          </a:bodyPr>
          <a:lstStyle/>
          <a:p>
            <a:pPr eaLnBrk="1" hangingPunct="1"/>
            <a:r>
              <a:rPr lang="cs-CZ" altLang="cs-CZ" sz="4000" b="1" dirty="0">
                <a:latin typeface="Cambria" pitchFamily="18" charset="0"/>
              </a:rPr>
              <a:t>Dotčené orgány</a:t>
            </a:r>
          </a:p>
        </p:txBody>
      </p:sp>
      <p:sp>
        <p:nvSpPr>
          <p:cNvPr id="144387" name="Rectangle 3"/>
          <p:cNvSpPr>
            <a:spLocks noGrp="1" noChangeArrowheads="1"/>
          </p:cNvSpPr>
          <p:nvPr>
            <p:ph idx="1"/>
          </p:nvPr>
        </p:nvSpPr>
        <p:spPr>
          <a:xfrm>
            <a:off x="323850" y="1052736"/>
            <a:ext cx="8482013" cy="5303613"/>
          </a:xfrm>
        </p:spPr>
        <p:txBody>
          <a:bodyPr>
            <a:normAutofit fontScale="62500" lnSpcReduction="20000"/>
          </a:bodyPr>
          <a:lstStyle/>
          <a:p>
            <a:pPr marL="548640" lvl="1" indent="-274320" eaLnBrk="1" fontAlgn="auto" hangingPunct="1">
              <a:lnSpc>
                <a:spcPct val="80000"/>
              </a:lnSpc>
              <a:spcAft>
                <a:spcPts val="0"/>
              </a:spcAft>
              <a:buFont typeface="Wingdings"/>
              <a:buChar char=""/>
              <a:defRPr/>
            </a:pPr>
            <a:endParaRPr lang="cs-CZ" sz="1800" dirty="0">
              <a:latin typeface="Cambria" pitchFamily="18" charset="0"/>
            </a:endParaRPr>
          </a:p>
          <a:p>
            <a:pPr marL="274320" indent="-274320" eaLnBrk="1" fontAlgn="auto" hangingPunct="1">
              <a:lnSpc>
                <a:spcPct val="80000"/>
              </a:lnSpc>
              <a:spcAft>
                <a:spcPts val="0"/>
              </a:spcAft>
              <a:buNone/>
              <a:defRPr/>
            </a:pPr>
            <a:r>
              <a:rPr lang="cs-CZ" sz="3800" dirty="0">
                <a:latin typeface="Cambria" pitchFamily="18" charset="0"/>
              </a:rPr>
              <a:t>Vydávají</a:t>
            </a:r>
          </a:p>
          <a:p>
            <a:pPr marL="548640" lvl="1" indent="-274320" eaLnBrk="1" fontAlgn="auto" hangingPunct="1">
              <a:lnSpc>
                <a:spcPct val="80000"/>
              </a:lnSpc>
              <a:spcAft>
                <a:spcPts val="0"/>
              </a:spcAft>
              <a:buFont typeface="Wingdings"/>
              <a:buChar char=""/>
              <a:defRPr/>
            </a:pPr>
            <a:r>
              <a:rPr lang="cs-CZ" b="1" dirty="0">
                <a:solidFill>
                  <a:srgbClr val="002060"/>
                </a:solidFill>
                <a:latin typeface="Cambria" pitchFamily="18" charset="0"/>
              </a:rPr>
              <a:t>stanoviska/koordinovaná stanoviska</a:t>
            </a:r>
          </a:p>
          <a:p>
            <a:pPr marL="823277" lvl="2" indent="-274320" eaLnBrk="1" fontAlgn="auto" hangingPunct="1">
              <a:lnSpc>
                <a:spcPct val="80000"/>
              </a:lnSpc>
              <a:spcAft>
                <a:spcPts val="0"/>
              </a:spcAft>
              <a:buClr>
                <a:schemeClr val="accent3"/>
              </a:buClr>
              <a:buFont typeface="Wingdings"/>
              <a:buChar char=""/>
              <a:defRPr/>
            </a:pPr>
            <a:r>
              <a:rPr lang="cs-CZ" dirty="0">
                <a:latin typeface="Cambria" pitchFamily="18" charset="0"/>
              </a:rPr>
              <a:t>nejsou samostatným rozhodnutím ve správním řízení </a:t>
            </a:r>
          </a:p>
          <a:p>
            <a:pPr marL="823277" lvl="2" indent="-274320" eaLnBrk="1" fontAlgn="auto" hangingPunct="1">
              <a:lnSpc>
                <a:spcPct val="80000"/>
              </a:lnSpc>
              <a:spcAft>
                <a:spcPts val="0"/>
              </a:spcAft>
              <a:buClr>
                <a:schemeClr val="accent3"/>
              </a:buClr>
              <a:buFont typeface="Wingdings"/>
              <a:buChar char=""/>
              <a:defRPr/>
            </a:pPr>
            <a:r>
              <a:rPr lang="cs-CZ" dirty="0">
                <a:latin typeface="Cambria" pitchFamily="18" charset="0"/>
              </a:rPr>
              <a:t>jejich </a:t>
            </a:r>
            <a:r>
              <a:rPr lang="cs-CZ" b="1" dirty="0">
                <a:solidFill>
                  <a:srgbClr val="C00000"/>
                </a:solidFill>
                <a:latin typeface="Cambria" pitchFamily="18" charset="0"/>
              </a:rPr>
              <a:t>obsah je závazný </a:t>
            </a:r>
            <a:r>
              <a:rPr lang="cs-CZ" dirty="0">
                <a:latin typeface="Cambria" pitchFamily="18" charset="0"/>
              </a:rPr>
              <a:t>pro </a:t>
            </a:r>
            <a:r>
              <a:rPr lang="cs-CZ" b="1" dirty="0">
                <a:solidFill>
                  <a:srgbClr val="33CC33"/>
                </a:solidFill>
                <a:latin typeface="Cambria" pitchFamily="18" charset="0"/>
              </a:rPr>
              <a:t> </a:t>
            </a:r>
          </a:p>
          <a:p>
            <a:pPr marL="1097915" lvl="3" indent="-274320" eaLnBrk="1" fontAlgn="auto" hangingPunct="1">
              <a:lnSpc>
                <a:spcPct val="80000"/>
              </a:lnSpc>
              <a:spcAft>
                <a:spcPts val="0"/>
              </a:spcAft>
              <a:buClr>
                <a:schemeClr val="accent4"/>
              </a:buClr>
              <a:buFont typeface="Wingdings"/>
              <a:buChar char=""/>
              <a:defRPr/>
            </a:pPr>
            <a:r>
              <a:rPr lang="cs-CZ" b="1" dirty="0">
                <a:solidFill>
                  <a:srgbClr val="33CC33"/>
                </a:solidFill>
                <a:latin typeface="Cambria" pitchFamily="18" charset="0"/>
              </a:rPr>
              <a:t>politiku územního rozvoje </a:t>
            </a:r>
          </a:p>
          <a:p>
            <a:pPr marL="1097915" lvl="3" indent="-274320" eaLnBrk="1" fontAlgn="auto" hangingPunct="1">
              <a:lnSpc>
                <a:spcPct val="80000"/>
              </a:lnSpc>
              <a:spcAft>
                <a:spcPts val="0"/>
              </a:spcAft>
              <a:buClr>
                <a:schemeClr val="accent4"/>
              </a:buClr>
              <a:buFont typeface="Wingdings"/>
              <a:buChar char=""/>
              <a:defRPr/>
            </a:pPr>
            <a:r>
              <a:rPr lang="cs-CZ" b="1" dirty="0">
                <a:solidFill>
                  <a:srgbClr val="33CC33"/>
                </a:solidFill>
                <a:latin typeface="Cambria" pitchFamily="18" charset="0"/>
              </a:rPr>
              <a:t>pro opatření obecné povahy vydávaná podle </a:t>
            </a:r>
            <a:r>
              <a:rPr lang="cs-CZ" b="1" dirty="0" err="1">
                <a:solidFill>
                  <a:srgbClr val="33CC33"/>
                </a:solidFill>
                <a:latin typeface="Cambria" pitchFamily="18" charset="0"/>
              </a:rPr>
              <a:t>StZ</a:t>
            </a:r>
            <a:endParaRPr lang="cs-CZ" b="1" dirty="0">
              <a:solidFill>
                <a:srgbClr val="33CC33"/>
              </a:solidFill>
              <a:latin typeface="Cambria" pitchFamily="18" charset="0"/>
            </a:endParaRPr>
          </a:p>
          <a:p>
            <a:pPr marL="274320" indent="-274320" eaLnBrk="1" fontAlgn="auto" hangingPunct="1">
              <a:lnSpc>
                <a:spcPct val="80000"/>
              </a:lnSpc>
              <a:spcAft>
                <a:spcPts val="0"/>
              </a:spcAft>
              <a:buNone/>
              <a:defRPr/>
            </a:pPr>
            <a:r>
              <a:rPr lang="cs-CZ" sz="2200" dirty="0">
                <a:latin typeface="Cambria" pitchFamily="18" charset="0"/>
              </a:rPr>
              <a:t>	</a:t>
            </a:r>
          </a:p>
          <a:p>
            <a:pPr marL="274320" indent="-274320" eaLnBrk="1" fontAlgn="auto" hangingPunct="1">
              <a:lnSpc>
                <a:spcPct val="80000"/>
              </a:lnSpc>
              <a:spcAft>
                <a:spcPts val="0"/>
              </a:spcAft>
              <a:buFont typeface="Wingdings 2"/>
              <a:buChar char=""/>
              <a:defRPr/>
            </a:pPr>
            <a:r>
              <a:rPr lang="cs-CZ" sz="2200" dirty="0">
                <a:latin typeface="Cambria" pitchFamily="18" charset="0"/>
              </a:rPr>
              <a:t>Obsah – na obsah stanoviska se použije § 149/2 </a:t>
            </a:r>
            <a:r>
              <a:rPr lang="cs-CZ" sz="2200" dirty="0" err="1">
                <a:latin typeface="Cambria" pitchFamily="18" charset="0"/>
              </a:rPr>
              <a:t>SpŘ</a:t>
            </a:r>
            <a:r>
              <a:rPr lang="cs-CZ" sz="2200" dirty="0">
                <a:latin typeface="Cambria" pitchFamily="18" charset="0"/>
              </a:rPr>
              <a:t> (po novele </a:t>
            </a:r>
            <a:r>
              <a:rPr lang="cs-CZ" sz="2200" dirty="0" err="1">
                <a:latin typeface="Cambria" pitchFamily="18" charset="0"/>
              </a:rPr>
              <a:t>zák.č</a:t>
            </a:r>
            <a:r>
              <a:rPr lang="cs-CZ" sz="2200" dirty="0">
                <a:latin typeface="Cambria" pitchFamily="18" charset="0"/>
              </a:rPr>
              <a:t>. 225/2017 Sb.)</a:t>
            </a:r>
          </a:p>
          <a:p>
            <a:pPr marL="274320" indent="-274320" eaLnBrk="1" fontAlgn="auto" hangingPunct="1">
              <a:lnSpc>
                <a:spcPct val="80000"/>
              </a:lnSpc>
              <a:spcAft>
                <a:spcPts val="0"/>
              </a:spcAft>
              <a:buFont typeface="Wingdings 2"/>
              <a:buChar char=""/>
              <a:defRPr/>
            </a:pPr>
            <a:endParaRPr lang="cs-CZ" sz="2200" dirty="0">
              <a:latin typeface="Cambria" pitchFamily="18" charset="0"/>
            </a:endParaRPr>
          </a:p>
          <a:p>
            <a:pPr marL="548640" lvl="1" indent="-274320" eaLnBrk="1" fontAlgn="auto" hangingPunct="1">
              <a:lnSpc>
                <a:spcPct val="80000"/>
              </a:lnSpc>
              <a:spcAft>
                <a:spcPts val="0"/>
              </a:spcAft>
              <a:buFont typeface="Wingdings"/>
              <a:buChar char=""/>
              <a:defRPr/>
            </a:pPr>
            <a:r>
              <a:rPr lang="cs-CZ" b="1" dirty="0">
                <a:solidFill>
                  <a:srgbClr val="002060"/>
                </a:solidFill>
                <a:latin typeface="Cambria" pitchFamily="18" charset="0"/>
              </a:rPr>
              <a:t>závazná stanoviska/koordinovaná závazná stanoviska </a:t>
            </a:r>
            <a:r>
              <a:rPr lang="cs-CZ" dirty="0">
                <a:solidFill>
                  <a:srgbClr val="002060"/>
                </a:solidFill>
                <a:latin typeface="Cambria" pitchFamily="18" charset="0"/>
              </a:rPr>
              <a:t>  </a:t>
            </a:r>
            <a:r>
              <a:rPr lang="cs-CZ" dirty="0">
                <a:latin typeface="Cambria" pitchFamily="18" charset="0"/>
              </a:rPr>
              <a:t>pro rozhodnutí a jiné úkony stavebního úřadu nebo úkony autorizovaného  inspektora podle </a:t>
            </a:r>
            <a:r>
              <a:rPr lang="cs-CZ" dirty="0" err="1">
                <a:latin typeface="Cambria" pitchFamily="18" charset="0"/>
              </a:rPr>
              <a:t>StZ</a:t>
            </a:r>
            <a:r>
              <a:rPr lang="cs-CZ" dirty="0">
                <a:latin typeface="Cambria" pitchFamily="18" charset="0"/>
              </a:rPr>
              <a:t>, nestanoví-li zvláštní předpis jinak</a:t>
            </a:r>
          </a:p>
          <a:p>
            <a:pPr marL="948690" lvl="2" indent="-274320">
              <a:lnSpc>
                <a:spcPct val="80000"/>
              </a:lnSpc>
              <a:buFont typeface="Wingdings"/>
              <a:buChar char=""/>
              <a:defRPr/>
            </a:pPr>
            <a:r>
              <a:rPr lang="cs-CZ" b="1" dirty="0">
                <a:latin typeface="Cambria" pitchFamily="18" charset="0"/>
              </a:rPr>
              <a:t>§ </a:t>
            </a:r>
            <a:r>
              <a:rPr lang="cs-CZ" b="1" dirty="0" err="1">
                <a:latin typeface="Cambria" pitchFamily="18" charset="0"/>
              </a:rPr>
              <a:t>StZ</a:t>
            </a:r>
            <a:endParaRPr lang="cs-CZ" b="1" dirty="0">
              <a:latin typeface="Cambria" pitchFamily="18" charset="0"/>
            </a:endParaRPr>
          </a:p>
          <a:p>
            <a:pPr marL="948690" lvl="2" indent="-274320">
              <a:lnSpc>
                <a:spcPct val="80000"/>
              </a:lnSpc>
              <a:buFont typeface="Wingdings"/>
              <a:buChar char=""/>
              <a:defRPr/>
            </a:pPr>
            <a:r>
              <a:rPr lang="cs-CZ" b="1" dirty="0">
                <a:latin typeface="Cambria" pitchFamily="18" charset="0"/>
              </a:rPr>
              <a:t>§ 149 </a:t>
            </a:r>
            <a:r>
              <a:rPr lang="cs-CZ" b="1" dirty="0" err="1">
                <a:latin typeface="Cambria" pitchFamily="18" charset="0"/>
              </a:rPr>
              <a:t>SpŘ</a:t>
            </a:r>
            <a:r>
              <a:rPr lang="cs-CZ" b="1" dirty="0">
                <a:latin typeface="Cambria" pitchFamily="18" charset="0"/>
              </a:rPr>
              <a:t> </a:t>
            </a:r>
          </a:p>
          <a:p>
            <a:pPr marL="948690" lvl="2" indent="-274320">
              <a:lnSpc>
                <a:spcPct val="80000"/>
              </a:lnSpc>
              <a:buFont typeface="Wingdings"/>
              <a:buChar char=""/>
              <a:defRPr/>
            </a:pPr>
            <a:r>
              <a:rPr lang="cs-CZ" b="1" dirty="0">
                <a:latin typeface="Cambria" pitchFamily="18" charset="0"/>
              </a:rPr>
              <a:t> </a:t>
            </a:r>
            <a:r>
              <a:rPr lang="cs-CZ" b="1" dirty="0">
                <a:solidFill>
                  <a:srgbClr val="33CC33"/>
                </a:solidFill>
                <a:latin typeface="Cambria" pitchFamily="18" charset="0"/>
              </a:rPr>
              <a:t>předpisy k ochraně veřejných zájmů </a:t>
            </a:r>
            <a:r>
              <a:rPr lang="cs-CZ" b="1" dirty="0">
                <a:latin typeface="Cambria" pitchFamily="18" charset="0"/>
              </a:rPr>
              <a:t>(ŽP – </a:t>
            </a:r>
            <a:r>
              <a:rPr lang="cs-CZ" b="1" dirty="0">
                <a:solidFill>
                  <a:srgbClr val="33CC33"/>
                </a:solidFill>
                <a:latin typeface="Cambria" pitchFamily="18" charset="0"/>
              </a:rPr>
              <a:t>příroda, voda, ovzduší, ZPF, les, odpady…</a:t>
            </a:r>
            <a:r>
              <a:rPr lang="cs-CZ" b="1" dirty="0" err="1">
                <a:solidFill>
                  <a:srgbClr val="33CC33"/>
                </a:solidFill>
                <a:latin typeface="Cambria" pitchFamily="18" charset="0"/>
              </a:rPr>
              <a:t>ulturní</a:t>
            </a:r>
            <a:r>
              <a:rPr lang="cs-CZ" b="1" dirty="0">
                <a:solidFill>
                  <a:srgbClr val="33CC33"/>
                </a:solidFill>
                <a:latin typeface="Cambria" pitchFamily="18" charset="0"/>
              </a:rPr>
              <a:t> památky, veřejné zdraví</a:t>
            </a:r>
          </a:p>
          <a:p>
            <a:pPr marL="948690" lvl="2" indent="-274320">
              <a:lnSpc>
                <a:spcPct val="80000"/>
              </a:lnSpc>
              <a:buFont typeface="Wingdings"/>
              <a:buChar char=""/>
              <a:defRPr/>
            </a:pPr>
            <a:r>
              <a:rPr lang="cs-CZ" b="1" dirty="0">
                <a:solidFill>
                  <a:srgbClr val="33CC33"/>
                </a:solidFill>
                <a:latin typeface="Cambria" pitchFamily="18" charset="0"/>
              </a:rPr>
              <a:t>soulad s územním plánováním: </a:t>
            </a:r>
            <a:r>
              <a:rPr lang="cs-CZ" altLang="cs-CZ" b="1" u="sng" dirty="0">
                <a:solidFill>
                  <a:srgbClr val="C00000"/>
                </a:solidFill>
                <a:latin typeface="Cambria" pitchFamily="18" charset="0"/>
              </a:rPr>
              <a:t>!!! závazné stanovisko orgánu územního plánování (§ 96b </a:t>
            </a:r>
            <a:r>
              <a:rPr lang="cs-CZ" altLang="cs-CZ" b="1" u="sng" dirty="0" err="1">
                <a:solidFill>
                  <a:srgbClr val="C00000"/>
                </a:solidFill>
                <a:latin typeface="Cambria" pitchFamily="18" charset="0"/>
              </a:rPr>
              <a:t>StZ</a:t>
            </a:r>
            <a:r>
              <a:rPr lang="cs-CZ" altLang="cs-CZ" b="1" u="sng" dirty="0">
                <a:latin typeface="Cambria" pitchFamily="18" charset="0"/>
              </a:rPr>
              <a:t>) – z hlediska souladu záměru s obsahem územně plánovací dokumentace a s dalšími nástroji územního plánování </a:t>
            </a:r>
          </a:p>
          <a:p>
            <a:pPr marL="548640" lvl="1" indent="-274320" eaLnBrk="1" fontAlgn="auto" hangingPunct="1">
              <a:lnSpc>
                <a:spcPct val="80000"/>
              </a:lnSpc>
              <a:spcAft>
                <a:spcPts val="0"/>
              </a:spcAft>
              <a:buFont typeface="Wingdings"/>
              <a:buChar char=""/>
              <a:defRPr/>
            </a:pPr>
            <a:endParaRPr lang="cs-CZ" b="1" dirty="0">
              <a:latin typeface="Cambria" pitchFamily="18" charset="0"/>
            </a:endParaRPr>
          </a:p>
          <a:p>
            <a:pPr marL="548640" lvl="1" indent="-274320" eaLnBrk="1" fontAlgn="auto" hangingPunct="1">
              <a:lnSpc>
                <a:spcPct val="80000"/>
              </a:lnSpc>
              <a:spcAft>
                <a:spcPts val="0"/>
              </a:spcAft>
              <a:buFont typeface="Wingdings"/>
              <a:buChar char=""/>
              <a:defRPr/>
            </a:pPr>
            <a:endParaRPr lang="cs-CZ" b="1" dirty="0">
              <a:latin typeface="Cambria" pitchFamily="18" charset="0"/>
            </a:endParaRPr>
          </a:p>
          <a:p>
            <a:pPr marL="548640" lvl="1" indent="-274320" eaLnBrk="1" fontAlgn="auto" hangingPunct="1">
              <a:lnSpc>
                <a:spcPct val="80000"/>
              </a:lnSpc>
              <a:spcAft>
                <a:spcPts val="0"/>
              </a:spcAft>
              <a:buFont typeface="Wingdings"/>
              <a:buChar char=""/>
              <a:defRPr/>
            </a:pPr>
            <a:endParaRPr lang="cs-CZ" b="1" dirty="0">
              <a:solidFill>
                <a:srgbClr val="33CC33"/>
              </a:solidFill>
              <a:latin typeface="Cambria" pitchFamily="18" charset="0"/>
            </a:endParaRPr>
          </a:p>
          <a:p>
            <a:pPr marL="548640" lvl="1" indent="-274320" eaLnBrk="1" fontAlgn="auto" hangingPunct="1">
              <a:lnSpc>
                <a:spcPct val="80000"/>
              </a:lnSpc>
              <a:spcAft>
                <a:spcPts val="0"/>
              </a:spcAft>
              <a:buFont typeface="Wingdings"/>
              <a:buChar char=""/>
              <a:defRPr/>
            </a:pPr>
            <a:r>
              <a:rPr lang="cs-CZ" b="1" dirty="0">
                <a:solidFill>
                  <a:srgbClr val="33CC33"/>
                </a:solidFill>
                <a:latin typeface="Cambria" pitchFamily="18" charset="0"/>
              </a:rPr>
              <a:t>variantní řešení:</a:t>
            </a:r>
          </a:p>
          <a:p>
            <a:pPr marL="548640" lvl="1" indent="-274320" eaLnBrk="1" fontAlgn="auto" hangingPunct="1">
              <a:lnSpc>
                <a:spcPct val="80000"/>
              </a:lnSpc>
              <a:spcAft>
                <a:spcPts val="0"/>
              </a:spcAft>
              <a:buFont typeface="Wingdings"/>
              <a:buChar char=""/>
              <a:defRPr/>
            </a:pPr>
            <a:endParaRPr lang="cs-CZ" b="1" dirty="0">
              <a:solidFill>
                <a:srgbClr val="33CC33"/>
              </a:solidFill>
              <a:latin typeface="Cambria" pitchFamily="18" charset="0"/>
            </a:endParaRPr>
          </a:p>
          <a:p>
            <a:pPr marL="822960" lvl="2" eaLnBrk="1" fontAlgn="auto" hangingPunct="1">
              <a:lnSpc>
                <a:spcPct val="80000"/>
              </a:lnSpc>
              <a:spcAft>
                <a:spcPts val="0"/>
              </a:spcAft>
              <a:buClr>
                <a:schemeClr val="accent3"/>
              </a:buClr>
              <a:buFont typeface="Wingdings 2"/>
              <a:buChar char=""/>
              <a:defRPr/>
            </a:pPr>
            <a:r>
              <a:rPr lang="cs-CZ" sz="2800" b="1" u="sng" dirty="0">
                <a:solidFill>
                  <a:srgbClr val="33CC33"/>
                </a:solidFill>
                <a:latin typeface="Cambria" pitchFamily="18" charset="0"/>
              </a:rPr>
              <a:t>Obsahuje-li posuzovaný návrh </a:t>
            </a:r>
            <a:r>
              <a:rPr lang="cs-CZ" sz="2800" b="1" u="sng" dirty="0">
                <a:solidFill>
                  <a:srgbClr val="FF0000"/>
                </a:solidFill>
                <a:latin typeface="Cambria" pitchFamily="18" charset="0"/>
              </a:rPr>
              <a:t>varianty řešení</a:t>
            </a:r>
            <a:r>
              <a:rPr lang="cs-CZ" sz="2800" b="1" u="sng" dirty="0">
                <a:solidFill>
                  <a:srgbClr val="33CC33"/>
                </a:solidFill>
                <a:latin typeface="Cambria" pitchFamily="18" charset="0"/>
              </a:rPr>
              <a:t>, </a:t>
            </a:r>
            <a:r>
              <a:rPr lang="cs-CZ" sz="2800" b="1" u="sng" dirty="0">
                <a:solidFill>
                  <a:srgbClr val="C00000"/>
                </a:solidFill>
                <a:latin typeface="Cambria" pitchFamily="18" charset="0"/>
              </a:rPr>
              <a:t>dotčený orgán posuzuje každou variantu</a:t>
            </a:r>
            <a:r>
              <a:rPr lang="cs-CZ" sz="2800" b="1" u="sng" dirty="0">
                <a:solidFill>
                  <a:srgbClr val="33CC33"/>
                </a:solidFill>
                <a:latin typeface="Cambria" pitchFamily="18" charset="0"/>
              </a:rPr>
              <a:t> </a:t>
            </a:r>
            <a:r>
              <a:rPr lang="cs-CZ" sz="2800" b="1" u="sng" dirty="0">
                <a:solidFill>
                  <a:srgbClr val="003A1A"/>
                </a:solidFill>
                <a:latin typeface="Cambria" pitchFamily="18" charset="0"/>
              </a:rPr>
              <a:t>samostatně </a:t>
            </a:r>
          </a:p>
          <a:p>
            <a:pPr marL="822960" lvl="2" eaLnBrk="1" fontAlgn="auto" hangingPunct="1">
              <a:lnSpc>
                <a:spcPct val="80000"/>
              </a:lnSpc>
              <a:spcAft>
                <a:spcPts val="0"/>
              </a:spcAft>
              <a:buClr>
                <a:schemeClr val="accent3"/>
              </a:buClr>
              <a:buFont typeface="Wingdings 2"/>
              <a:buChar char=""/>
              <a:defRPr/>
            </a:pPr>
            <a:endParaRPr lang="cs-CZ" sz="2800" b="1" u="sng" dirty="0">
              <a:solidFill>
                <a:srgbClr val="33CC33"/>
              </a:solidFill>
              <a:latin typeface="Cambria" pitchFamily="18" charset="0"/>
            </a:endParaRPr>
          </a:p>
        </p:txBody>
      </p:sp>
      <p:pic>
        <p:nvPicPr>
          <p:cNvPr id="6"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normAutofit/>
          </a:bodyPr>
          <a:lstStyle/>
          <a:p>
            <a:r>
              <a:rPr lang="cs-CZ" sz="2800" b="1" dirty="0">
                <a:latin typeface="Cambria" pitchFamily="18" charset="0"/>
              </a:rPr>
              <a:t>Obsah závazného stanoviska/stanoviska</a:t>
            </a:r>
          </a:p>
        </p:txBody>
      </p:sp>
      <p:sp>
        <p:nvSpPr>
          <p:cNvPr id="3" name="Zástupný symbol pro obsah 2"/>
          <p:cNvSpPr>
            <a:spLocks noGrp="1"/>
          </p:cNvSpPr>
          <p:nvPr>
            <p:ph idx="1"/>
          </p:nvPr>
        </p:nvSpPr>
        <p:spPr>
          <a:xfrm>
            <a:off x="457200" y="1268760"/>
            <a:ext cx="8229600" cy="4857403"/>
          </a:xfrm>
        </p:spPr>
        <p:txBody>
          <a:bodyPr>
            <a:normAutofit fontScale="92500" lnSpcReduction="10000"/>
          </a:bodyPr>
          <a:lstStyle/>
          <a:p>
            <a:r>
              <a:rPr lang="cs-CZ" sz="2000" b="1" dirty="0">
                <a:solidFill>
                  <a:srgbClr val="00B050"/>
                </a:solidFill>
                <a:latin typeface="Cambria" pitchFamily="18" charset="0"/>
              </a:rPr>
              <a:t>Obsah závazného stanoviska (§ 149/2 SPŘ – po novele zák. č. 225/2017 Sb.)</a:t>
            </a:r>
          </a:p>
          <a:p>
            <a:pPr lvl="1"/>
            <a:r>
              <a:rPr lang="cs-CZ" sz="2000" b="1" dirty="0">
                <a:latin typeface="Cambria" pitchFamily="18" charset="0"/>
              </a:rPr>
              <a:t> závazná část a odůvodnění. </a:t>
            </a:r>
          </a:p>
          <a:p>
            <a:pPr lvl="1"/>
            <a:r>
              <a:rPr lang="cs-CZ" sz="2000" dirty="0">
                <a:latin typeface="Cambria" pitchFamily="18" charset="0"/>
              </a:rPr>
              <a:t> </a:t>
            </a:r>
            <a:r>
              <a:rPr lang="cs-CZ" sz="2000" b="1" dirty="0">
                <a:latin typeface="Cambria" pitchFamily="18" charset="0"/>
              </a:rPr>
              <a:t>závazná část</a:t>
            </a:r>
            <a:r>
              <a:rPr lang="cs-CZ" sz="2000" dirty="0">
                <a:latin typeface="Cambria" pitchFamily="18" charset="0"/>
              </a:rPr>
              <a:t>: dotčený orgán uvede </a:t>
            </a:r>
          </a:p>
          <a:p>
            <a:pPr lvl="2"/>
            <a:r>
              <a:rPr lang="cs-CZ" sz="2000" dirty="0">
                <a:latin typeface="Cambria" pitchFamily="18" charset="0"/>
              </a:rPr>
              <a:t>řešení otázky, která je předmětem závazného stanoviska, </a:t>
            </a:r>
          </a:p>
          <a:p>
            <a:pPr lvl="2"/>
            <a:r>
              <a:rPr lang="cs-CZ" sz="2000" dirty="0">
                <a:latin typeface="Cambria" pitchFamily="18" charset="0"/>
              </a:rPr>
              <a:t>ustanovení zákona, které zmocňuje k jeho vydání a další ustanovení právních předpisů, na kterých je obsah závazné části založen. </a:t>
            </a:r>
          </a:p>
          <a:p>
            <a:pPr lvl="1"/>
            <a:r>
              <a:rPr lang="cs-CZ" sz="2000" b="1" dirty="0">
                <a:latin typeface="Cambria" pitchFamily="18" charset="0"/>
              </a:rPr>
              <a:t>Odůvodněn</a:t>
            </a:r>
            <a:r>
              <a:rPr lang="cs-CZ" sz="2000" dirty="0">
                <a:latin typeface="Cambria" pitchFamily="18" charset="0"/>
              </a:rPr>
              <a:t>í: dotčený orgán uvede: </a:t>
            </a:r>
          </a:p>
          <a:p>
            <a:pPr lvl="2"/>
            <a:r>
              <a:rPr lang="cs-CZ" sz="2000" dirty="0">
                <a:latin typeface="Cambria" pitchFamily="18" charset="0"/>
              </a:rPr>
              <a:t>důvody, o které se opírá obsah závazné části závazného stanoviska, </a:t>
            </a:r>
          </a:p>
          <a:p>
            <a:pPr lvl="2"/>
            <a:r>
              <a:rPr lang="cs-CZ" sz="2000" dirty="0">
                <a:latin typeface="Cambria" pitchFamily="18" charset="0"/>
              </a:rPr>
              <a:t>podklady pro jeho vydání a úvahy, kterými se řídil při jejich hodnocení a při výkladu právních předpisů, na kterých je obsah závazné části založen.</a:t>
            </a:r>
          </a:p>
          <a:p>
            <a:endParaRPr lang="cs-CZ" sz="2000" b="1" dirty="0">
              <a:solidFill>
                <a:srgbClr val="00B050"/>
              </a:solidFill>
              <a:latin typeface="Cambria" pitchFamily="18" charset="0"/>
            </a:endParaRPr>
          </a:p>
          <a:p>
            <a:r>
              <a:rPr lang="cs-CZ" sz="2000" b="1" dirty="0">
                <a:solidFill>
                  <a:srgbClr val="00B050"/>
                </a:solidFill>
                <a:latin typeface="Cambria" pitchFamily="18" charset="0"/>
              </a:rPr>
              <a:t>Obsah stanoviska:</a:t>
            </a:r>
          </a:p>
          <a:p>
            <a:pPr lvl="1"/>
            <a:r>
              <a:rPr lang="cs-CZ" sz="2000" dirty="0">
                <a:latin typeface="Cambria" pitchFamily="18" charset="0"/>
              </a:rPr>
              <a:t>§ 4/2 </a:t>
            </a:r>
            <a:r>
              <a:rPr lang="cs-CZ" sz="2000" dirty="0" err="1">
                <a:latin typeface="Cambria" pitchFamily="18" charset="0"/>
              </a:rPr>
              <a:t>StZ</a:t>
            </a:r>
            <a:r>
              <a:rPr lang="cs-CZ" sz="2000" dirty="0">
                <a:latin typeface="Cambria" pitchFamily="18" charset="0"/>
              </a:rPr>
              <a:t>: pro obsah stanoviska se použije obsah § 149/2 SPŽ obdobně  </a:t>
            </a:r>
          </a:p>
        </p:txBody>
      </p:sp>
      <p:pic>
        <p:nvPicPr>
          <p:cNvPr id="7"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2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p:cNvSpPr>
            <a:spLocks noGrp="1"/>
          </p:cNvSpPr>
          <p:nvPr>
            <p:ph type="title"/>
          </p:nvPr>
        </p:nvSpPr>
        <p:spPr>
          <a:xfrm>
            <a:off x="461008" y="188640"/>
            <a:ext cx="8229600" cy="1143000"/>
          </a:xfrm>
        </p:spPr>
        <p:txBody>
          <a:bodyPr>
            <a:normAutofit/>
          </a:bodyPr>
          <a:lstStyle/>
          <a:p>
            <a:pPr eaLnBrk="1" hangingPunct="1"/>
            <a:r>
              <a:rPr lang="cs-CZ" altLang="cs-CZ" sz="3200" b="1" dirty="0">
                <a:solidFill>
                  <a:srgbClr val="86856F"/>
                </a:solidFill>
                <a:latin typeface="Cambria" pitchFamily="18" charset="0"/>
              </a:rPr>
              <a:t>Veřejnost a dotčená veřejnost</a:t>
            </a:r>
          </a:p>
        </p:txBody>
      </p:sp>
      <p:sp>
        <p:nvSpPr>
          <p:cNvPr id="26628" name="Zástupný symbol pro obsah 2"/>
          <p:cNvSpPr>
            <a:spLocks noGrp="1"/>
          </p:cNvSpPr>
          <p:nvPr>
            <p:ph idx="1"/>
          </p:nvPr>
        </p:nvSpPr>
        <p:spPr>
          <a:xfrm>
            <a:off x="323528" y="1196752"/>
            <a:ext cx="8504560" cy="5472608"/>
          </a:xfrm>
        </p:spPr>
        <p:txBody>
          <a:bodyPr>
            <a:noAutofit/>
          </a:bodyPr>
          <a:lstStyle/>
          <a:p>
            <a:pPr eaLnBrk="1" hangingPunct="1"/>
            <a:r>
              <a:rPr lang="cs-CZ" altLang="cs-CZ" sz="1600" dirty="0">
                <a:latin typeface="Cambria" pitchFamily="18" charset="0"/>
              </a:rPr>
              <a:t>Zapojení veřejnosti se liší podle toho, o jaký proces se jedná, určité požadavky vychází již z mezinárodního a unijního práva, takže u velkých záměrů není možné veřejnost vyloučit</a:t>
            </a:r>
            <a:r>
              <a:rPr lang="cs-CZ" altLang="cs-CZ" sz="1600" dirty="0">
                <a:solidFill>
                  <a:schemeClr val="tx1"/>
                </a:solidFill>
                <a:latin typeface="Cambria" pitchFamily="18" charset="0"/>
              </a:rPr>
              <a:t>,</a:t>
            </a:r>
          </a:p>
          <a:p>
            <a:pPr eaLnBrk="1" hangingPunct="1"/>
            <a:r>
              <a:rPr lang="cs-CZ" altLang="cs-CZ" sz="1600" b="1" dirty="0">
                <a:solidFill>
                  <a:srgbClr val="C00000"/>
                </a:solidFill>
                <a:latin typeface="Cambria" pitchFamily="18" charset="0"/>
              </a:rPr>
              <a:t>Veřejnost:</a:t>
            </a:r>
          </a:p>
          <a:p>
            <a:pPr lvl="1" eaLnBrk="1" hangingPunct="1"/>
            <a:r>
              <a:rPr lang="cs-CZ" altLang="cs-CZ" sz="1600" b="1" dirty="0">
                <a:latin typeface="Cambria" pitchFamily="18" charset="0"/>
              </a:rPr>
              <a:t>pojmy používané ve </a:t>
            </a:r>
            <a:r>
              <a:rPr lang="cs-CZ" altLang="cs-CZ" sz="1600" b="1" dirty="0" err="1">
                <a:latin typeface="Cambria" pitchFamily="18" charset="0"/>
              </a:rPr>
              <a:t>StZ</a:t>
            </a:r>
            <a:r>
              <a:rPr lang="cs-CZ" altLang="cs-CZ" sz="1600" b="1" dirty="0">
                <a:latin typeface="Cambria" pitchFamily="18" charset="0"/>
              </a:rPr>
              <a:t>:</a:t>
            </a:r>
          </a:p>
          <a:p>
            <a:pPr lvl="2" eaLnBrk="1" hangingPunct="1"/>
            <a:r>
              <a:rPr lang="cs-CZ" altLang="cs-CZ" sz="1600" b="1" dirty="0">
                <a:solidFill>
                  <a:srgbClr val="00B050"/>
                </a:solidFill>
                <a:latin typeface="Cambria" pitchFamily="18" charset="0"/>
              </a:rPr>
              <a:t>každý“</a:t>
            </a:r>
          </a:p>
          <a:p>
            <a:pPr lvl="2" eaLnBrk="1" hangingPunct="1"/>
            <a:r>
              <a:rPr lang="cs-CZ" altLang="cs-CZ" sz="1600" b="1" dirty="0">
                <a:solidFill>
                  <a:srgbClr val="00B050"/>
                </a:solidFill>
                <a:latin typeface="Cambria" pitchFamily="18" charset="0"/>
              </a:rPr>
              <a:t>„veřejnost</a:t>
            </a:r>
            <a:r>
              <a:rPr lang="cs-CZ" altLang="cs-CZ" sz="1600" dirty="0">
                <a:latin typeface="Cambria" pitchFamily="18" charset="0"/>
              </a:rPr>
              <a:t>“ </a:t>
            </a:r>
          </a:p>
          <a:p>
            <a:pPr lvl="2"/>
            <a:r>
              <a:rPr lang="cs-CZ" altLang="cs-CZ" sz="1600" dirty="0">
                <a:latin typeface="Cambria" pitchFamily="18" charset="0"/>
              </a:rPr>
              <a:t>Účastníci řízení - dotčené osoby (zejm. sousedé) – viz např. § 85: </a:t>
            </a:r>
          </a:p>
          <a:p>
            <a:pPr lvl="2">
              <a:buNone/>
            </a:pPr>
            <a:r>
              <a:rPr lang="cs-CZ" altLang="cs-CZ" sz="1600" dirty="0">
                <a:latin typeface="Cambria" pitchFamily="18" charset="0"/>
              </a:rPr>
              <a:t>	</a:t>
            </a:r>
            <a:r>
              <a:rPr lang="cs-CZ" altLang="cs-CZ" sz="1600" i="1" dirty="0">
                <a:latin typeface="Cambria" pitchFamily="18" charset="0"/>
              </a:rPr>
              <a:t>a) vlastník pozemku nebo stavby, na kterých má být požadovaný záměr uskutečněn, není-li sám žadatelem, nebo ten, kdo má jiné věcné právo k tomuto pozemku nebo stavbě,</a:t>
            </a:r>
          </a:p>
          <a:p>
            <a:pPr lvl="2">
              <a:buNone/>
            </a:pPr>
            <a:r>
              <a:rPr lang="cs-CZ" altLang="cs-CZ" sz="1600" i="1" dirty="0">
                <a:latin typeface="Cambria" pitchFamily="18" charset="0"/>
              </a:rPr>
              <a:t>	b) osoby, jejichž vlastnické nebo jiné věcné právo k sousedním stavbám anebo sousedním pozemkům nebo stavbám na nich může být územním rozhodnutím přímo dotčeno.</a:t>
            </a:r>
          </a:p>
          <a:p>
            <a:pPr lvl="2">
              <a:buNone/>
            </a:pPr>
            <a:r>
              <a:rPr lang="cs-CZ" altLang="cs-CZ" sz="1600" dirty="0">
                <a:latin typeface="Cambria" pitchFamily="18" charset="0"/>
              </a:rPr>
              <a:t>+ ekologické spolky se stávají účastníky podle zákona o posuzování vlivů na životní prostředí, pokud záměr vyžaduje EIA a spolek splní podmínku existence alespoň 3 let nebo 200 podporujících osob</a:t>
            </a:r>
          </a:p>
          <a:p>
            <a:pPr lvl="2">
              <a:buNone/>
            </a:pPr>
            <a:endParaRPr lang="cs-CZ" altLang="cs-CZ" sz="1600" dirty="0">
              <a:latin typeface="Cambria" pitchFamily="18" charset="0"/>
            </a:endParaRPr>
          </a:p>
        </p:txBody>
      </p:sp>
      <p:pic>
        <p:nvPicPr>
          <p:cNvPr id="6"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50825" y="228600"/>
            <a:ext cx="8585200" cy="896938"/>
          </a:xfrm>
        </p:spPr>
        <p:txBody>
          <a:bodyPr>
            <a:normAutofit fontScale="90000"/>
          </a:bodyPr>
          <a:lstStyle/>
          <a:p>
            <a:pPr eaLnBrk="1" hangingPunct="1"/>
            <a:r>
              <a:rPr lang="cs-CZ" altLang="cs-CZ" sz="2400" b="1" dirty="0">
                <a:latin typeface="Cambria" pitchFamily="18" charset="0"/>
              </a:rPr>
              <a:t>Zástupce veřejnosti </a:t>
            </a:r>
            <a:br>
              <a:rPr lang="cs-CZ" altLang="cs-CZ" sz="2400" b="1" dirty="0">
                <a:latin typeface="Cambria" pitchFamily="18" charset="0"/>
              </a:rPr>
            </a:br>
            <a:r>
              <a:rPr lang="cs-CZ" altLang="cs-CZ" sz="2400" b="1" dirty="0">
                <a:latin typeface="Cambria" pitchFamily="18" charset="0"/>
              </a:rPr>
              <a:t> specifický subjekt ve vztahu k územně plánovací dokumentaci  </a:t>
            </a:r>
          </a:p>
        </p:txBody>
      </p:sp>
      <p:sp>
        <p:nvSpPr>
          <p:cNvPr id="28676" name="Rectangle 3"/>
          <p:cNvSpPr>
            <a:spLocks noGrp="1" noChangeArrowheads="1"/>
          </p:cNvSpPr>
          <p:nvPr>
            <p:ph idx="1"/>
          </p:nvPr>
        </p:nvSpPr>
        <p:spPr>
          <a:xfrm>
            <a:off x="179388" y="1268413"/>
            <a:ext cx="8580437" cy="5289550"/>
          </a:xfrm>
        </p:spPr>
        <p:txBody>
          <a:bodyPr/>
          <a:lstStyle/>
          <a:p>
            <a:pPr eaLnBrk="1" hangingPunct="1">
              <a:lnSpc>
                <a:spcPct val="90000"/>
              </a:lnSpc>
            </a:pPr>
            <a:endParaRPr lang="cs-CZ" altLang="cs-CZ" sz="2000" b="1" dirty="0">
              <a:latin typeface="Cambria" pitchFamily="18" charset="0"/>
            </a:endParaRPr>
          </a:p>
          <a:p>
            <a:pPr eaLnBrk="1" hangingPunct="1">
              <a:lnSpc>
                <a:spcPct val="90000"/>
              </a:lnSpc>
            </a:pPr>
            <a:r>
              <a:rPr lang="cs-CZ" altLang="cs-CZ" sz="2000" b="1" dirty="0">
                <a:latin typeface="Cambria" pitchFamily="18" charset="0"/>
              </a:rPr>
              <a:t>Územní plánování</a:t>
            </a:r>
          </a:p>
          <a:p>
            <a:pPr lvl="1" eaLnBrk="1" hangingPunct="1">
              <a:lnSpc>
                <a:spcPct val="90000"/>
              </a:lnSpc>
            </a:pPr>
            <a:r>
              <a:rPr lang="cs-CZ" altLang="cs-CZ" sz="2000" b="1" dirty="0">
                <a:solidFill>
                  <a:srgbClr val="00B050"/>
                </a:solidFill>
                <a:latin typeface="Cambria" pitchFamily="18" charset="0"/>
              </a:rPr>
              <a:t>může zastupovat veřejnost </a:t>
            </a:r>
            <a:r>
              <a:rPr lang="cs-CZ" altLang="cs-CZ" sz="2000" b="1" dirty="0">
                <a:latin typeface="Cambria" pitchFamily="18" charset="0"/>
              </a:rPr>
              <a:t>při pořizování  </a:t>
            </a:r>
            <a:r>
              <a:rPr lang="cs-CZ" altLang="cs-CZ" sz="2000" b="1" u="sng" dirty="0">
                <a:solidFill>
                  <a:srgbClr val="00B050"/>
                </a:solidFill>
                <a:latin typeface="Cambria" pitchFamily="18" charset="0"/>
              </a:rPr>
              <a:t>územně plánovací dokumentace  </a:t>
            </a:r>
          </a:p>
          <a:p>
            <a:pPr lvl="1" eaLnBrk="1" hangingPunct="1">
              <a:lnSpc>
                <a:spcPct val="90000"/>
              </a:lnSpc>
            </a:pPr>
            <a:endParaRPr lang="cs-CZ" altLang="cs-CZ" sz="1500" b="1" dirty="0">
              <a:latin typeface="Cambria" pitchFamily="18" charset="0"/>
            </a:endParaRPr>
          </a:p>
          <a:p>
            <a:pPr lvl="1" eaLnBrk="1" hangingPunct="1">
              <a:lnSpc>
                <a:spcPct val="90000"/>
              </a:lnSpc>
            </a:pPr>
            <a:r>
              <a:rPr lang="cs-CZ" altLang="cs-CZ" sz="1500" b="1" dirty="0">
                <a:latin typeface="Cambria" pitchFamily="18" charset="0"/>
              </a:rPr>
              <a:t>zástupcem veřejnosti může být</a:t>
            </a:r>
          </a:p>
          <a:p>
            <a:pPr lvl="2" eaLnBrk="1" hangingPunct="1">
              <a:lnSpc>
                <a:spcPct val="90000"/>
              </a:lnSpc>
            </a:pPr>
            <a:r>
              <a:rPr lang="cs-CZ" altLang="cs-CZ" sz="1800" b="1" dirty="0">
                <a:latin typeface="Cambria" pitchFamily="18" charset="0"/>
              </a:rPr>
              <a:t>Zmocnění se dokládá </a:t>
            </a:r>
            <a:r>
              <a:rPr lang="cs-CZ" altLang="cs-CZ" sz="1800" b="1" dirty="0">
                <a:solidFill>
                  <a:srgbClr val="FF9933"/>
                </a:solidFill>
                <a:latin typeface="Cambria" pitchFamily="18" charset="0"/>
              </a:rPr>
              <a:t>seznamem občanů obce nebo kraje</a:t>
            </a:r>
            <a:r>
              <a:rPr lang="cs-CZ" altLang="cs-CZ" sz="1800" b="1" dirty="0">
                <a:latin typeface="Cambria" pitchFamily="18" charset="0"/>
              </a:rPr>
              <a:t>, kteří uplatňují věcně shodnou připomínku a podpisovou listinou, která splňuje zákonné náležitosti a dále  prohlášení, že jmenovaného zástupce veřejnosti </a:t>
            </a:r>
            <a:r>
              <a:rPr lang="cs-CZ" altLang="cs-CZ" sz="1800" b="1" dirty="0">
                <a:solidFill>
                  <a:srgbClr val="FF9933"/>
                </a:solidFill>
                <a:latin typeface="Cambria" pitchFamily="18" charset="0"/>
              </a:rPr>
              <a:t>zmocňují k podání </a:t>
            </a:r>
            <a:r>
              <a:rPr lang="cs-CZ" altLang="cs-CZ" sz="1800" b="1" u="sng" dirty="0">
                <a:solidFill>
                  <a:srgbClr val="FF9933"/>
                </a:solidFill>
                <a:latin typeface="Cambria" pitchFamily="18" charset="0"/>
              </a:rPr>
              <a:t>námitky na základě věcně shodné připomínky</a:t>
            </a:r>
            <a:r>
              <a:rPr lang="cs-CZ" altLang="cs-CZ" sz="1800" b="1" dirty="0">
                <a:latin typeface="Cambria" pitchFamily="18" charset="0"/>
              </a:rPr>
              <a:t> a k jejímu projednání podle stavebního zákona. Zmocnění obsahuje dále prohlášení zástupce veřejnosti.</a:t>
            </a:r>
          </a:p>
          <a:p>
            <a:pPr eaLnBrk="1" hangingPunct="1">
              <a:lnSpc>
                <a:spcPct val="90000"/>
              </a:lnSpc>
            </a:pPr>
            <a:endParaRPr lang="cs-CZ" altLang="cs-CZ" sz="2000" b="1" dirty="0">
              <a:latin typeface="Cambria" pitchFamily="18" charset="0"/>
            </a:endParaRPr>
          </a:p>
          <a:p>
            <a:pPr eaLnBrk="1" hangingPunct="1">
              <a:lnSpc>
                <a:spcPct val="90000"/>
              </a:lnSpc>
            </a:pPr>
            <a:r>
              <a:rPr lang="cs-CZ" altLang="cs-CZ" sz="2000" b="1" dirty="0">
                <a:latin typeface="Cambria" pitchFamily="18" charset="0"/>
              </a:rPr>
              <a:t>Žalobní legitimace ve vztahu k soudní kontrole</a:t>
            </a:r>
          </a:p>
          <a:p>
            <a:pPr lvl="1" eaLnBrk="1" hangingPunct="1">
              <a:lnSpc>
                <a:spcPct val="90000"/>
              </a:lnSpc>
            </a:pPr>
            <a:r>
              <a:rPr lang="cs-CZ" altLang="cs-CZ" sz="2000" i="1" dirty="0">
                <a:latin typeface="Cambria" pitchFamily="18" charset="0"/>
              </a:rPr>
              <a:t>soudy dovozují, že zástupce veřejnosti je aktivně legitimován ve vztahu k soudnímu přezkumu územně plánovací dokumentace</a:t>
            </a:r>
          </a:p>
        </p:txBody>
      </p:sp>
      <p:pic>
        <p:nvPicPr>
          <p:cNvPr id="6"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cs-CZ" altLang="cs-CZ" sz="3200" b="1" dirty="0">
                <a:latin typeface="Cambria" pitchFamily="18" charset="0"/>
              </a:rPr>
              <a:t>Územní plánování</a:t>
            </a:r>
          </a:p>
        </p:txBody>
      </p:sp>
      <p:sp>
        <p:nvSpPr>
          <p:cNvPr id="31748" name="Rectangle 3"/>
          <p:cNvSpPr>
            <a:spLocks noGrp="1" noChangeArrowheads="1"/>
          </p:cNvSpPr>
          <p:nvPr>
            <p:ph idx="1"/>
          </p:nvPr>
        </p:nvSpPr>
        <p:spPr/>
        <p:txBody>
          <a:bodyPr>
            <a:normAutofit/>
          </a:bodyPr>
          <a:lstStyle/>
          <a:p>
            <a:pPr eaLnBrk="1" hangingPunct="1">
              <a:lnSpc>
                <a:spcPct val="80000"/>
              </a:lnSpc>
            </a:pPr>
            <a:r>
              <a:rPr lang="cs-CZ" altLang="cs-CZ" sz="1800" b="1" dirty="0">
                <a:latin typeface="Cambria" pitchFamily="18" charset="0"/>
              </a:rPr>
              <a:t>souhrn opatření, směřujících k </a:t>
            </a:r>
            <a:r>
              <a:rPr lang="cs-CZ" altLang="cs-CZ" sz="1800" b="1" u="sng" dirty="0">
                <a:latin typeface="Cambria" pitchFamily="18" charset="0"/>
              </a:rPr>
              <a:t>vytváření předpokladů pro udržitelný rozvoj území </a:t>
            </a:r>
          </a:p>
          <a:p>
            <a:pPr lvl="1" eaLnBrk="1" hangingPunct="1">
              <a:lnSpc>
                <a:spcPct val="80000"/>
              </a:lnSpc>
            </a:pPr>
            <a:r>
              <a:rPr lang="cs-CZ" altLang="cs-CZ" sz="1800" b="1" dirty="0">
                <a:latin typeface="Cambria" pitchFamily="18" charset="0"/>
              </a:rPr>
              <a:t>v rámci něho   </a:t>
            </a:r>
            <a:r>
              <a:rPr lang="cs-CZ" altLang="cs-CZ" sz="1800" b="1" dirty="0">
                <a:solidFill>
                  <a:srgbClr val="00B050"/>
                </a:solidFill>
                <a:latin typeface="Cambria" pitchFamily="18" charset="0"/>
              </a:rPr>
              <a:t>environmentální  pilíř (posuzování vlivů na ŽP</a:t>
            </a:r>
            <a:r>
              <a:rPr lang="cs-CZ" altLang="cs-CZ" sz="1800" dirty="0">
                <a:latin typeface="Cambria" pitchFamily="18" charset="0"/>
              </a:rPr>
              <a:t>)</a:t>
            </a:r>
          </a:p>
          <a:p>
            <a:pPr lvl="1" eaLnBrk="1" hangingPunct="1">
              <a:lnSpc>
                <a:spcPct val="80000"/>
              </a:lnSpc>
            </a:pPr>
            <a:endParaRPr lang="cs-CZ" altLang="cs-CZ" sz="1800" b="1" dirty="0">
              <a:latin typeface="Cambria" pitchFamily="18" charset="0"/>
            </a:endParaRPr>
          </a:p>
          <a:p>
            <a:pPr eaLnBrk="1" hangingPunct="1">
              <a:lnSpc>
                <a:spcPct val="80000"/>
              </a:lnSpc>
            </a:pPr>
            <a:endParaRPr lang="cs-CZ" altLang="cs-CZ" sz="1800" b="1" dirty="0">
              <a:latin typeface="Cambria" pitchFamily="18" charset="0"/>
            </a:endParaRPr>
          </a:p>
          <a:p>
            <a:pPr eaLnBrk="1" hangingPunct="1">
              <a:lnSpc>
                <a:spcPct val="80000"/>
              </a:lnSpc>
            </a:pPr>
            <a:r>
              <a:rPr lang="cs-CZ" altLang="cs-CZ" sz="2000" b="1" u="sng" dirty="0">
                <a:solidFill>
                  <a:srgbClr val="FF9933"/>
                </a:solidFill>
                <a:latin typeface="Cambria" pitchFamily="18" charset="0"/>
              </a:rPr>
              <a:t>cíle a úkoly územního plánování</a:t>
            </a:r>
          </a:p>
          <a:p>
            <a:pPr lvl="1" eaLnBrk="1" hangingPunct="1">
              <a:lnSpc>
                <a:spcPct val="80000"/>
              </a:lnSpc>
            </a:pPr>
            <a:r>
              <a:rPr lang="cs-CZ" altLang="cs-CZ" sz="1800" b="1" dirty="0">
                <a:solidFill>
                  <a:srgbClr val="002060"/>
                </a:solidFill>
                <a:latin typeface="Cambria" pitchFamily="18" charset="0"/>
              </a:rPr>
              <a:t>koordinované vytváření předpokladů pro výstavbu a udržitelný rozvoj území</a:t>
            </a:r>
          </a:p>
          <a:p>
            <a:pPr lvl="1" eaLnBrk="1" hangingPunct="1">
              <a:lnSpc>
                <a:spcPct val="80000"/>
              </a:lnSpc>
            </a:pPr>
            <a:r>
              <a:rPr lang="cs-CZ" altLang="cs-CZ" sz="1800" b="1" dirty="0">
                <a:solidFill>
                  <a:srgbClr val="002060"/>
                </a:solidFill>
                <a:latin typeface="Cambria" pitchFamily="18" charset="0"/>
              </a:rPr>
              <a:t>docílení souladu veřejných a soukromých</a:t>
            </a:r>
            <a:r>
              <a:rPr lang="cs-CZ" altLang="cs-CZ" sz="2000" b="1" dirty="0">
                <a:solidFill>
                  <a:srgbClr val="002060"/>
                </a:solidFill>
                <a:latin typeface="Cambria" pitchFamily="18" charset="0"/>
              </a:rPr>
              <a:t> zájmů na rozvoji území</a:t>
            </a:r>
          </a:p>
          <a:p>
            <a:pPr lvl="1" eaLnBrk="1" hangingPunct="1">
              <a:lnSpc>
                <a:spcPct val="80000"/>
              </a:lnSpc>
            </a:pPr>
            <a:r>
              <a:rPr lang="cs-CZ" altLang="cs-CZ" sz="1800" b="1" dirty="0">
                <a:solidFill>
                  <a:srgbClr val="002060"/>
                </a:solidFill>
                <a:latin typeface="Cambria" pitchFamily="18" charset="0"/>
              </a:rPr>
              <a:t>určení podmínek pro využívání zastavěného území</a:t>
            </a:r>
          </a:p>
          <a:p>
            <a:pPr lvl="1" eaLnBrk="1" hangingPunct="1">
              <a:lnSpc>
                <a:spcPct val="80000"/>
              </a:lnSpc>
            </a:pPr>
            <a:r>
              <a:rPr lang="cs-CZ" altLang="cs-CZ" sz="1800" b="1" dirty="0">
                <a:solidFill>
                  <a:srgbClr val="002060"/>
                </a:solidFill>
                <a:latin typeface="Cambria" pitchFamily="18" charset="0"/>
              </a:rPr>
              <a:t>ochrana nezastavěného  území a nezastavitelných pozemků</a:t>
            </a:r>
          </a:p>
          <a:p>
            <a:pPr lvl="1" eaLnBrk="1" hangingPunct="1">
              <a:lnSpc>
                <a:spcPct val="80000"/>
              </a:lnSpc>
            </a:pPr>
            <a:r>
              <a:rPr lang="cs-CZ" altLang="cs-CZ" sz="1800" b="1" dirty="0">
                <a:solidFill>
                  <a:srgbClr val="002060"/>
                </a:solidFill>
                <a:latin typeface="Cambria" pitchFamily="18" charset="0"/>
              </a:rPr>
              <a:t>vymezení zastavitelných ploch </a:t>
            </a:r>
          </a:p>
          <a:p>
            <a:pPr lvl="1" eaLnBrk="1" hangingPunct="1">
              <a:lnSpc>
                <a:spcPct val="80000"/>
              </a:lnSpc>
            </a:pPr>
            <a:r>
              <a:rPr lang="cs-CZ" altLang="cs-CZ" sz="1800" b="1" u="sng" dirty="0">
                <a:solidFill>
                  <a:srgbClr val="00B050"/>
                </a:solidFill>
                <a:latin typeface="Cambria" pitchFamily="18" charset="0"/>
              </a:rPr>
              <a:t>vyhodnocování vlivů politiky územního rozvoje, zásad územního rozvoje , územního plánu na udržitelný rozvoj území  </a:t>
            </a:r>
          </a:p>
          <a:p>
            <a:pPr lvl="2" eaLnBrk="1" hangingPunct="1">
              <a:lnSpc>
                <a:spcPct val="80000"/>
              </a:lnSpc>
            </a:pPr>
            <a:r>
              <a:rPr lang="cs-CZ" altLang="cs-CZ" sz="1600" b="1" dirty="0">
                <a:solidFill>
                  <a:srgbClr val="00B050"/>
                </a:solidFill>
                <a:latin typeface="Cambria" pitchFamily="18" charset="0"/>
              </a:rPr>
              <a:t>environmentální  pilíř(posuzování vlivů na ŽP</a:t>
            </a:r>
            <a:r>
              <a:rPr lang="cs-CZ" altLang="cs-CZ" sz="1600" dirty="0">
                <a:latin typeface="Cambria" pitchFamily="18" charset="0"/>
              </a:rPr>
              <a:t>)</a:t>
            </a:r>
          </a:p>
          <a:p>
            <a:pPr lvl="3" eaLnBrk="1" hangingPunct="1">
              <a:lnSpc>
                <a:spcPct val="80000"/>
              </a:lnSpc>
            </a:pPr>
            <a:r>
              <a:rPr lang="cs-CZ" altLang="cs-CZ" sz="1600" dirty="0">
                <a:latin typeface="Cambria" pitchFamily="18" charset="0"/>
              </a:rPr>
              <a:t>tj. integrace posouzení vlivů na ŽP</a:t>
            </a:r>
          </a:p>
          <a:p>
            <a:pPr lvl="1" eaLnBrk="1" hangingPunct="1">
              <a:lnSpc>
                <a:spcPct val="80000"/>
              </a:lnSpc>
            </a:pPr>
            <a:endParaRPr lang="cs-CZ" altLang="cs-CZ" sz="1800" b="1" dirty="0">
              <a:latin typeface="Cambria" pitchFamily="18" charset="0"/>
            </a:endParaRPr>
          </a:p>
          <a:p>
            <a:pPr lvl="1" eaLnBrk="1" hangingPunct="1">
              <a:lnSpc>
                <a:spcPct val="80000"/>
              </a:lnSpc>
            </a:pPr>
            <a:endParaRPr lang="cs-CZ" altLang="cs-CZ" sz="1800" b="1" u="sng" dirty="0">
              <a:solidFill>
                <a:srgbClr val="00B050"/>
              </a:solidFill>
              <a:latin typeface="Cambria" pitchFamily="18" charset="0"/>
            </a:endParaRPr>
          </a:p>
        </p:txBody>
      </p:sp>
      <p:pic>
        <p:nvPicPr>
          <p:cNvPr id="6"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p:txBody>
          <a:bodyPr>
            <a:normAutofit/>
          </a:bodyPr>
          <a:lstStyle/>
          <a:p>
            <a:pPr eaLnBrk="1" fontAlgn="auto" hangingPunct="1">
              <a:spcAft>
                <a:spcPts val="0"/>
              </a:spcAft>
              <a:defRPr/>
            </a:pPr>
            <a:r>
              <a:rPr lang="cs-CZ" altLang="cs-CZ" sz="2800" b="1" dirty="0">
                <a:latin typeface="Cambria" pitchFamily="18" charset="0"/>
              </a:rPr>
              <a:t>Nástroje územního plánování</a:t>
            </a:r>
            <a:br>
              <a:rPr lang="cs-CZ" altLang="cs-CZ" sz="2800" b="1" dirty="0">
                <a:latin typeface="Cambria" pitchFamily="18" charset="0"/>
              </a:rPr>
            </a:br>
            <a:r>
              <a:rPr lang="cs-CZ" altLang="cs-CZ" sz="2800" b="1" i="1" dirty="0">
                <a:latin typeface="Cambria" pitchFamily="18" charset="0"/>
              </a:rPr>
              <a:t>přehled</a:t>
            </a:r>
            <a:endParaRPr lang="cs-CZ" altLang="cs-CZ" sz="2800" b="1" dirty="0">
              <a:latin typeface="Cambria" pitchFamily="18" charset="0"/>
            </a:endParaRPr>
          </a:p>
        </p:txBody>
      </p:sp>
      <p:sp>
        <p:nvSpPr>
          <p:cNvPr id="32772" name="Zástupný symbol pro obsah 2"/>
          <p:cNvSpPr>
            <a:spLocks noGrp="1"/>
          </p:cNvSpPr>
          <p:nvPr>
            <p:ph idx="1"/>
          </p:nvPr>
        </p:nvSpPr>
        <p:spPr/>
        <p:txBody>
          <a:bodyPr>
            <a:normAutofit lnSpcReduction="10000"/>
          </a:bodyPr>
          <a:lstStyle/>
          <a:p>
            <a:pPr eaLnBrk="1" hangingPunct="1">
              <a:lnSpc>
                <a:spcPct val="80000"/>
              </a:lnSpc>
            </a:pPr>
            <a:r>
              <a:rPr lang="cs-CZ" altLang="cs-CZ" sz="2000" b="1" u="sng" dirty="0">
                <a:solidFill>
                  <a:srgbClr val="00B050"/>
                </a:solidFill>
                <a:latin typeface="Cambria" pitchFamily="18" charset="0"/>
              </a:rPr>
              <a:t>nástroje územního plánování v užším smyslu:</a:t>
            </a:r>
          </a:p>
          <a:p>
            <a:pPr lvl="1" eaLnBrk="1" hangingPunct="1">
              <a:lnSpc>
                <a:spcPct val="80000"/>
              </a:lnSpc>
            </a:pPr>
            <a:r>
              <a:rPr lang="cs-CZ" altLang="cs-CZ" sz="1800" b="1" dirty="0">
                <a:latin typeface="Cambria" pitchFamily="18" charset="0"/>
              </a:rPr>
              <a:t>územně plánovací podklady</a:t>
            </a:r>
          </a:p>
          <a:p>
            <a:pPr lvl="2" eaLnBrk="1" hangingPunct="1">
              <a:lnSpc>
                <a:spcPct val="80000"/>
              </a:lnSpc>
            </a:pPr>
            <a:r>
              <a:rPr lang="cs-CZ" altLang="cs-CZ" sz="1800" b="1" dirty="0">
                <a:latin typeface="Cambria" pitchFamily="18" charset="0"/>
              </a:rPr>
              <a:t>územně analytické podklady</a:t>
            </a:r>
          </a:p>
          <a:p>
            <a:pPr lvl="2" eaLnBrk="1" hangingPunct="1">
              <a:lnSpc>
                <a:spcPct val="80000"/>
              </a:lnSpc>
            </a:pPr>
            <a:r>
              <a:rPr lang="cs-CZ" altLang="cs-CZ" sz="1800" b="1" dirty="0">
                <a:latin typeface="Cambria" pitchFamily="18" charset="0"/>
              </a:rPr>
              <a:t>územní studie</a:t>
            </a:r>
          </a:p>
          <a:p>
            <a:pPr lvl="1" eaLnBrk="1" hangingPunct="1">
              <a:lnSpc>
                <a:spcPct val="80000"/>
              </a:lnSpc>
            </a:pPr>
            <a:r>
              <a:rPr lang="cs-CZ" altLang="cs-CZ" sz="1800" b="1" dirty="0">
                <a:latin typeface="Cambria" pitchFamily="18" charset="0"/>
              </a:rPr>
              <a:t>politika územního rozvoje</a:t>
            </a:r>
          </a:p>
          <a:p>
            <a:pPr lvl="1" eaLnBrk="1" hangingPunct="1">
              <a:lnSpc>
                <a:spcPct val="80000"/>
              </a:lnSpc>
            </a:pPr>
            <a:r>
              <a:rPr lang="cs-CZ" altLang="cs-CZ" sz="1800" b="1" dirty="0">
                <a:latin typeface="Cambria" pitchFamily="18" charset="0"/>
              </a:rPr>
              <a:t>územně plánovací dokumentace</a:t>
            </a:r>
          </a:p>
          <a:p>
            <a:pPr lvl="2" eaLnBrk="1" hangingPunct="1">
              <a:lnSpc>
                <a:spcPct val="80000"/>
              </a:lnSpc>
            </a:pPr>
            <a:r>
              <a:rPr lang="cs-CZ" altLang="cs-CZ" sz="1800" b="1" dirty="0">
                <a:latin typeface="Cambria" pitchFamily="18" charset="0"/>
              </a:rPr>
              <a:t>územní rozvojový plán</a:t>
            </a:r>
          </a:p>
          <a:p>
            <a:pPr lvl="2" eaLnBrk="1" hangingPunct="1">
              <a:lnSpc>
                <a:spcPct val="80000"/>
              </a:lnSpc>
            </a:pPr>
            <a:r>
              <a:rPr lang="cs-CZ" altLang="cs-CZ" sz="1800" b="1" dirty="0">
                <a:latin typeface="Cambria" pitchFamily="18" charset="0"/>
              </a:rPr>
              <a:t>zásady územního rozvoje</a:t>
            </a:r>
          </a:p>
          <a:p>
            <a:pPr lvl="2" eaLnBrk="1" hangingPunct="1">
              <a:lnSpc>
                <a:spcPct val="80000"/>
              </a:lnSpc>
            </a:pPr>
            <a:r>
              <a:rPr lang="cs-CZ" altLang="cs-CZ" sz="1800" b="1" dirty="0">
                <a:latin typeface="Cambria" pitchFamily="18" charset="0"/>
              </a:rPr>
              <a:t>územní plán</a:t>
            </a:r>
          </a:p>
          <a:p>
            <a:pPr lvl="2" eaLnBrk="1" hangingPunct="1">
              <a:lnSpc>
                <a:spcPct val="80000"/>
              </a:lnSpc>
            </a:pPr>
            <a:r>
              <a:rPr lang="cs-CZ" altLang="cs-CZ" sz="1800" b="1" dirty="0">
                <a:latin typeface="Cambria" pitchFamily="18" charset="0"/>
              </a:rPr>
              <a:t>regulační plán</a:t>
            </a:r>
          </a:p>
          <a:p>
            <a:pPr lvl="1" eaLnBrk="1" hangingPunct="1">
              <a:lnSpc>
                <a:spcPct val="80000"/>
              </a:lnSpc>
            </a:pPr>
            <a:r>
              <a:rPr lang="cs-CZ" altLang="cs-CZ" sz="1800" b="1" dirty="0">
                <a:latin typeface="Cambria" pitchFamily="18" charset="0"/>
              </a:rPr>
              <a:t>vymezení zastavěného území</a:t>
            </a:r>
          </a:p>
          <a:p>
            <a:pPr lvl="1" eaLnBrk="1" hangingPunct="1">
              <a:lnSpc>
                <a:spcPct val="80000"/>
              </a:lnSpc>
            </a:pPr>
            <a:r>
              <a:rPr lang="cs-CZ" altLang="cs-CZ" sz="1800" b="1" dirty="0">
                <a:latin typeface="Cambria" pitchFamily="18" charset="0"/>
              </a:rPr>
              <a:t>územní opatření</a:t>
            </a:r>
          </a:p>
          <a:p>
            <a:pPr lvl="2" eaLnBrk="1" hangingPunct="1">
              <a:lnSpc>
                <a:spcPct val="80000"/>
              </a:lnSpc>
            </a:pPr>
            <a:r>
              <a:rPr lang="cs-CZ" altLang="cs-CZ" sz="1800" b="1" dirty="0">
                <a:latin typeface="Cambria" pitchFamily="18" charset="0"/>
              </a:rPr>
              <a:t>územní opatření o stavební uzávěře</a:t>
            </a:r>
          </a:p>
          <a:p>
            <a:pPr lvl="2" eaLnBrk="1" hangingPunct="1">
              <a:lnSpc>
                <a:spcPct val="80000"/>
              </a:lnSpc>
            </a:pPr>
            <a:r>
              <a:rPr lang="cs-CZ" altLang="cs-CZ" sz="1800" b="1" dirty="0">
                <a:latin typeface="Cambria" pitchFamily="18" charset="0"/>
              </a:rPr>
              <a:t>územní opatření o asanaci území</a:t>
            </a:r>
          </a:p>
          <a:p>
            <a:pPr eaLnBrk="1" hangingPunct="1">
              <a:lnSpc>
                <a:spcPct val="80000"/>
              </a:lnSpc>
            </a:pPr>
            <a:r>
              <a:rPr lang="cs-CZ" altLang="cs-CZ" sz="2000" b="1" u="sng" dirty="0">
                <a:solidFill>
                  <a:srgbClr val="00B050"/>
                </a:solidFill>
                <a:latin typeface="Cambria" pitchFamily="18" charset="0"/>
              </a:rPr>
              <a:t>nástroje územního plánování v širším smyslu</a:t>
            </a:r>
          </a:p>
          <a:p>
            <a:pPr lvl="1" eaLnBrk="1" hangingPunct="1">
              <a:lnSpc>
                <a:spcPct val="80000"/>
              </a:lnSpc>
            </a:pPr>
            <a:r>
              <a:rPr lang="cs-CZ" altLang="cs-CZ" sz="1800" b="1" dirty="0">
                <a:latin typeface="Cambria" pitchFamily="18" charset="0"/>
              </a:rPr>
              <a:t>nástroje výše uvedené včetně problematiky územních rozhodnutí a územních souhlasů(viz dále tzv. „územní rozhodování“))</a:t>
            </a:r>
          </a:p>
          <a:p>
            <a:pPr eaLnBrk="1" hangingPunct="1"/>
            <a:endParaRPr lang="cs-CZ" altLang="cs-CZ" dirty="0">
              <a:latin typeface="Cambria"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p:cNvSpPr>
            <a:spLocks noGrp="1"/>
          </p:cNvSpPr>
          <p:nvPr>
            <p:ph type="title"/>
          </p:nvPr>
        </p:nvSpPr>
        <p:spPr/>
        <p:txBody>
          <a:bodyPr/>
          <a:lstStyle/>
          <a:p>
            <a:pPr eaLnBrk="1" hangingPunct="1"/>
            <a:r>
              <a:rPr lang="cs-CZ" altLang="cs-CZ" sz="3600" dirty="0">
                <a:latin typeface="Cambria" pitchFamily="18" charset="0"/>
              </a:rPr>
              <a:t>Územně plánovací informace</a:t>
            </a:r>
            <a:endParaRPr lang="cs-CZ" altLang="cs-CZ" dirty="0">
              <a:latin typeface="Cambria" pitchFamily="18" charset="0"/>
            </a:endParaRPr>
          </a:p>
        </p:txBody>
      </p:sp>
      <p:sp>
        <p:nvSpPr>
          <p:cNvPr id="3" name="Zástupný symbol pro obsah 2"/>
          <p:cNvSpPr>
            <a:spLocks noGrp="1"/>
          </p:cNvSpPr>
          <p:nvPr>
            <p:ph idx="1"/>
          </p:nvPr>
        </p:nvSpPr>
        <p:spPr>
          <a:xfrm>
            <a:off x="467544" y="1412776"/>
            <a:ext cx="8229600" cy="4525963"/>
          </a:xfrm>
        </p:spPr>
        <p:txBody>
          <a:bodyPr>
            <a:noAutofit/>
          </a:bodyPr>
          <a:lstStyle/>
          <a:p>
            <a:pPr marL="274320" indent="-274320" eaLnBrk="1" fontAlgn="auto" hangingPunct="1">
              <a:spcAft>
                <a:spcPts val="0"/>
              </a:spcAft>
              <a:buFont typeface="Wingdings 2"/>
              <a:buChar char=""/>
              <a:defRPr/>
            </a:pPr>
            <a:r>
              <a:rPr lang="cs-CZ" sz="1400" b="1" dirty="0">
                <a:latin typeface="Cambria" pitchFamily="18" charset="0"/>
              </a:rPr>
              <a:t>§ 21 </a:t>
            </a:r>
            <a:r>
              <a:rPr lang="cs-CZ" sz="1400" b="1" dirty="0" err="1">
                <a:latin typeface="Cambria" pitchFamily="18" charset="0"/>
              </a:rPr>
              <a:t>StZ</a:t>
            </a:r>
            <a:endParaRPr lang="cs-CZ" sz="1400" b="1" dirty="0">
              <a:latin typeface="Cambria" pitchFamily="18" charset="0"/>
            </a:endParaRPr>
          </a:p>
          <a:p>
            <a:pPr marL="274320" indent="-274320" eaLnBrk="1" fontAlgn="auto" hangingPunct="1">
              <a:spcAft>
                <a:spcPts val="0"/>
              </a:spcAft>
              <a:buFont typeface="Wingdings 2"/>
              <a:buChar char=""/>
              <a:defRPr/>
            </a:pPr>
            <a:r>
              <a:rPr lang="cs-CZ" sz="1600" b="1" dirty="0">
                <a:solidFill>
                  <a:srgbClr val="00B050"/>
                </a:solidFill>
                <a:latin typeface="Cambria" pitchFamily="18" charset="0"/>
              </a:rPr>
              <a:t>charakter předběžné informace podle správního řádu</a:t>
            </a:r>
          </a:p>
          <a:p>
            <a:pPr marL="274320" indent="-274320" eaLnBrk="1" fontAlgn="auto" hangingPunct="1">
              <a:spcAft>
                <a:spcPts val="0"/>
              </a:spcAft>
              <a:buFont typeface="Wingdings 2"/>
              <a:buChar char=""/>
              <a:defRPr/>
            </a:pPr>
            <a:r>
              <a:rPr lang="cs-CZ" sz="1600" b="1" dirty="0">
                <a:solidFill>
                  <a:srgbClr val="00B050"/>
                </a:solidFill>
                <a:latin typeface="Cambria" pitchFamily="18" charset="0"/>
              </a:rPr>
              <a:t>Významný nástroj k zjištění kvalifikované informace o území</a:t>
            </a:r>
          </a:p>
          <a:p>
            <a:pPr marL="274320" indent="-274320" eaLnBrk="1" fontAlgn="auto" hangingPunct="1">
              <a:spcAft>
                <a:spcPts val="0"/>
              </a:spcAft>
              <a:buFont typeface="Wingdings 2"/>
              <a:buChar char=""/>
              <a:defRPr/>
            </a:pPr>
            <a:r>
              <a:rPr lang="cs-CZ" sz="1600" b="1" dirty="0">
                <a:latin typeface="Cambria" pitchFamily="18" charset="0"/>
              </a:rPr>
              <a:t>poskytuje krajský úřad, úřad územního plánování, obecní úřad pověřený pro výkon pořizovatele  a stavební úřad</a:t>
            </a:r>
          </a:p>
          <a:p>
            <a:pPr marL="274320" indent="-274320" eaLnBrk="1" fontAlgn="auto" hangingPunct="1">
              <a:spcAft>
                <a:spcPts val="0"/>
              </a:spcAft>
              <a:buFont typeface="Wingdings 2"/>
              <a:buChar char=""/>
              <a:defRPr/>
            </a:pPr>
            <a:r>
              <a:rPr lang="cs-CZ" sz="1600" b="1" dirty="0">
                <a:latin typeface="Cambria" pitchFamily="18" charset="0"/>
              </a:rPr>
              <a:t>územně plánovací informace o:</a:t>
            </a:r>
          </a:p>
          <a:p>
            <a:pPr marL="548640" lvl="1" indent="-274320" eaLnBrk="1" fontAlgn="auto" hangingPunct="1">
              <a:spcAft>
                <a:spcPts val="0"/>
              </a:spcAft>
              <a:buFont typeface="Wingdings"/>
              <a:buChar char=""/>
              <a:defRPr/>
            </a:pPr>
            <a:r>
              <a:rPr lang="cs-CZ" sz="1800" b="1" i="1" dirty="0">
                <a:solidFill>
                  <a:srgbClr val="00B050"/>
                </a:solidFill>
                <a:latin typeface="Cambria" pitchFamily="18" charset="0"/>
              </a:rPr>
              <a:t>podmínkách využívání území a změn jeho </a:t>
            </a:r>
            <a:r>
              <a:rPr lang="cs-CZ" sz="1800" b="1" i="1" dirty="0">
                <a:solidFill>
                  <a:schemeClr val="accent3"/>
                </a:solidFill>
                <a:latin typeface="Cambria" pitchFamily="18" charset="0"/>
              </a:rPr>
              <a:t>využití</a:t>
            </a:r>
            <a:r>
              <a:rPr lang="cs-CZ" sz="1800" b="1" i="1" dirty="0">
                <a:latin typeface="Cambria" pitchFamily="18" charset="0"/>
              </a:rPr>
              <a:t>, zejména na základě územně plánovacích podkladů a územně plánovací dokumentace</a:t>
            </a:r>
          </a:p>
          <a:p>
            <a:pPr marL="548640" lvl="1" indent="-274320" eaLnBrk="1" fontAlgn="auto" hangingPunct="1">
              <a:spcAft>
                <a:spcPts val="0"/>
              </a:spcAft>
              <a:buFont typeface="Wingdings"/>
              <a:buChar char=""/>
              <a:defRPr/>
            </a:pPr>
            <a:r>
              <a:rPr lang="cs-CZ" sz="1800" b="1" i="1" dirty="0">
                <a:solidFill>
                  <a:srgbClr val="00B050"/>
                </a:solidFill>
                <a:latin typeface="Cambria" pitchFamily="18" charset="0"/>
              </a:rPr>
              <a:t>podmínkách vydání regulačního plánu, územního rozhodnutí</a:t>
            </a:r>
            <a:r>
              <a:rPr lang="cs-CZ" sz="1800" b="1" i="1" dirty="0">
                <a:latin typeface="Cambria" pitchFamily="18" charset="0"/>
              </a:rPr>
              <a:t>, včetně seznamu dotčených orgánů</a:t>
            </a:r>
          </a:p>
          <a:p>
            <a:pPr marL="548640" lvl="1" indent="-274320" eaLnBrk="1" fontAlgn="auto" hangingPunct="1">
              <a:spcAft>
                <a:spcPts val="0"/>
              </a:spcAft>
              <a:buFont typeface="Wingdings"/>
              <a:buChar char=""/>
              <a:defRPr/>
            </a:pPr>
            <a:r>
              <a:rPr lang="cs-CZ" sz="1800" b="1" i="1" dirty="0">
                <a:latin typeface="Cambria" pitchFamily="18" charset="0"/>
              </a:rPr>
              <a:t>podmínkách </a:t>
            </a:r>
            <a:r>
              <a:rPr lang="cs-CZ" sz="1800" b="1" i="1" dirty="0">
                <a:solidFill>
                  <a:srgbClr val="00B050"/>
                </a:solidFill>
                <a:latin typeface="Cambria" pitchFamily="18" charset="0"/>
              </a:rPr>
              <a:t>vydání územního souhlasu </a:t>
            </a:r>
            <a:r>
              <a:rPr lang="cs-CZ" sz="1800" b="1" i="1" dirty="0">
                <a:latin typeface="Cambria" pitchFamily="18" charset="0"/>
              </a:rPr>
              <a:t>v případech, </a:t>
            </a:r>
            <a:r>
              <a:rPr lang="cs-CZ" sz="1800" b="1" i="1" dirty="0">
                <a:solidFill>
                  <a:srgbClr val="00B050"/>
                </a:solidFill>
                <a:latin typeface="Cambria" pitchFamily="18" charset="0"/>
              </a:rPr>
              <a:t>kdy je možno jím nahradit územní rozhodnutí</a:t>
            </a:r>
            <a:r>
              <a:rPr lang="cs-CZ" sz="1800" b="1" dirty="0">
                <a:solidFill>
                  <a:srgbClr val="00B050"/>
                </a:solidFill>
                <a:latin typeface="Cambria" pitchFamily="18" charset="0"/>
              </a:rPr>
              <a:t>, včetně dotčených orgánů</a:t>
            </a:r>
          </a:p>
          <a:p>
            <a:pPr marL="274320" indent="-274320" eaLnBrk="1" fontAlgn="auto" hangingPunct="1">
              <a:spcAft>
                <a:spcPts val="0"/>
              </a:spcAft>
              <a:buFont typeface="Wingdings 2"/>
              <a:buChar char=""/>
              <a:defRPr/>
            </a:pPr>
            <a:endParaRPr lang="cs-CZ" sz="1800" b="1" dirty="0">
              <a:latin typeface="Cambria" pitchFamily="18" charset="0"/>
            </a:endParaRPr>
          </a:p>
          <a:p>
            <a:pPr marL="274320" indent="-274320" eaLnBrk="1" fontAlgn="auto" hangingPunct="1">
              <a:spcAft>
                <a:spcPts val="0"/>
              </a:spcAft>
              <a:buFont typeface="Wingdings 2"/>
              <a:buChar char=""/>
              <a:defRPr/>
            </a:pPr>
            <a:r>
              <a:rPr lang="cs-CZ" sz="1600" b="1" dirty="0">
                <a:latin typeface="Cambria" pitchFamily="18" charset="0"/>
              </a:rPr>
              <a:t>územně plánovací informace se poskytuje </a:t>
            </a:r>
            <a:r>
              <a:rPr lang="cs-CZ" sz="1600" b="1" dirty="0">
                <a:solidFill>
                  <a:srgbClr val="FF3300"/>
                </a:solidFill>
                <a:latin typeface="Cambria" pitchFamily="18" charset="0"/>
              </a:rPr>
              <a:t>na žádost</a:t>
            </a:r>
          </a:p>
          <a:p>
            <a:pPr marL="274320" indent="-274320" eaLnBrk="1" fontAlgn="auto" hangingPunct="1">
              <a:spcAft>
                <a:spcPts val="0"/>
              </a:spcAft>
              <a:buFont typeface="Wingdings 2"/>
              <a:buChar char=""/>
              <a:defRPr/>
            </a:pPr>
            <a:r>
              <a:rPr lang="cs-CZ" sz="1600" b="1" dirty="0">
                <a:latin typeface="Cambria" pitchFamily="18" charset="0"/>
              </a:rPr>
              <a:t>žadatel musí uvést </a:t>
            </a:r>
            <a:r>
              <a:rPr lang="cs-CZ" sz="1600" b="1" dirty="0">
                <a:solidFill>
                  <a:srgbClr val="FF3300"/>
                </a:solidFill>
                <a:latin typeface="Cambria" pitchFamily="18" charset="0"/>
              </a:rPr>
              <a:t>konkrétní požadavky </a:t>
            </a:r>
            <a:r>
              <a:rPr lang="cs-CZ" sz="1600" b="1" dirty="0">
                <a:latin typeface="Cambria" pitchFamily="18" charset="0"/>
              </a:rPr>
              <a:t>na informaci</a:t>
            </a:r>
          </a:p>
          <a:p>
            <a:pPr marL="274320" indent="-274320" eaLnBrk="1" fontAlgn="auto" hangingPunct="1">
              <a:spcAft>
                <a:spcPts val="0"/>
              </a:spcAft>
              <a:buFont typeface="Wingdings 2"/>
              <a:buChar char=""/>
              <a:defRPr/>
            </a:pPr>
            <a:r>
              <a:rPr lang="cs-CZ" sz="1600" b="1" dirty="0">
                <a:latin typeface="Cambria" pitchFamily="18" charset="0"/>
              </a:rPr>
              <a:t>Poskytnutá územně plánovací informace má </a:t>
            </a:r>
            <a:r>
              <a:rPr lang="cs-CZ" sz="1600" b="1" dirty="0">
                <a:solidFill>
                  <a:srgbClr val="FF3300"/>
                </a:solidFill>
                <a:latin typeface="Cambria" pitchFamily="18" charset="0"/>
              </a:rPr>
              <a:t>časově omezenou dobu platnosti</a:t>
            </a:r>
            <a:r>
              <a:rPr lang="cs-CZ" sz="1600" b="1" dirty="0">
                <a:latin typeface="Cambria" pitchFamily="18" charset="0"/>
              </a:rPr>
              <a:t> – platí 1 rok ode dne jejího vydání, pokud v této lhůtě orgán, který ji vydal, žadateli nesdělí, že došlo ke změně podmínek, za kterých byla vydána</a:t>
            </a:r>
          </a:p>
          <a:p>
            <a:pPr marL="548640" lvl="1" indent="-274320" eaLnBrk="1" fontAlgn="auto" hangingPunct="1">
              <a:spcAft>
                <a:spcPts val="0"/>
              </a:spcAft>
              <a:buFont typeface="Wingdings"/>
              <a:buChar char=""/>
              <a:defRPr/>
            </a:pPr>
            <a:endParaRPr lang="cs-CZ" sz="1200" b="1" dirty="0">
              <a:latin typeface="Cambria" pitchFamily="18" charset="0"/>
            </a:endParaRPr>
          </a:p>
          <a:p>
            <a:pPr marL="548640" lvl="1" indent="-274320" eaLnBrk="1" fontAlgn="auto" hangingPunct="1">
              <a:spcAft>
                <a:spcPts val="0"/>
              </a:spcAft>
              <a:buFont typeface="Wingdings"/>
              <a:buChar char=""/>
              <a:defRPr/>
            </a:pPr>
            <a:endParaRPr lang="cs-CZ" sz="1200" b="1" dirty="0">
              <a:latin typeface="Cambria" pitchFamily="18" charset="0"/>
            </a:endParaRPr>
          </a:p>
          <a:p>
            <a:pPr marL="274320" indent="-274320" eaLnBrk="1" fontAlgn="auto" hangingPunct="1">
              <a:spcAft>
                <a:spcPts val="0"/>
              </a:spcAft>
              <a:buFont typeface="Wingdings 2"/>
              <a:buChar char=""/>
              <a:defRPr/>
            </a:pPr>
            <a:endParaRPr lang="cs-CZ" sz="1600" b="1" dirty="0">
              <a:latin typeface="Cambria" pitchFamily="18" charset="0"/>
            </a:endParaRPr>
          </a:p>
          <a:p>
            <a:pPr marL="274320" indent="-274320" eaLnBrk="1" fontAlgn="auto" hangingPunct="1">
              <a:spcAft>
                <a:spcPts val="0"/>
              </a:spcAft>
              <a:buFont typeface="Wingdings 2"/>
              <a:buChar char=""/>
              <a:defRPr/>
            </a:pPr>
            <a:endParaRPr lang="cs-CZ" dirty="0">
              <a:latin typeface="Cambria"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defRPr/>
            </a:pPr>
            <a:r>
              <a:rPr lang="cs-CZ" dirty="0"/>
              <a:t>POLITIKA ÚZEMNÍHO ROZVOJE – ROZVOJOVÉ OBLASTI A PLOCHY</a:t>
            </a:r>
          </a:p>
        </p:txBody>
      </p:sp>
      <p:sp>
        <p:nvSpPr>
          <p:cNvPr id="36867" name="Zástupný symbol pro zápatí 3"/>
          <p:cNvSpPr>
            <a:spLocks noGrp="1"/>
          </p:cNvSpPr>
          <p:nvPr>
            <p:ph type="ftr" sz="quarter" idx="4294967295"/>
          </p:nvPr>
        </p:nvSpPr>
        <p:spPr bwMode="auto">
          <a:xfrm>
            <a:off x="8534400" y="5734050"/>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cs-CZ" altLang="cs-CZ" sz="1400" b="1">
                <a:solidFill>
                  <a:srgbClr val="FFFFFF"/>
                </a:solidFill>
              </a:rPr>
              <a:t>Ivana Průchová</a:t>
            </a:r>
          </a:p>
        </p:txBody>
      </p:sp>
      <p:grpSp>
        <p:nvGrpSpPr>
          <p:cNvPr id="3" name="Group 4"/>
          <p:cNvGrpSpPr>
            <a:grpSpLocks noChangeAspect="1"/>
          </p:cNvGrpSpPr>
          <p:nvPr/>
        </p:nvGrpSpPr>
        <p:grpSpPr bwMode="auto">
          <a:xfrm rot="5400000">
            <a:off x="1457325" y="568326"/>
            <a:ext cx="5019675" cy="7861300"/>
            <a:chOff x="1746" y="981"/>
            <a:chExt cx="2227" cy="3487"/>
          </a:xfrm>
        </p:grpSpPr>
        <p:sp>
          <p:nvSpPr>
            <p:cNvPr id="36869" name="AutoShape 3"/>
            <p:cNvSpPr>
              <a:spLocks noChangeAspect="1" noChangeArrowheads="1" noTextEdit="1"/>
            </p:cNvSpPr>
            <p:nvPr/>
          </p:nvSpPr>
          <p:spPr bwMode="auto">
            <a:xfrm>
              <a:off x="1746" y="981"/>
              <a:ext cx="1853" cy="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pic>
          <p:nvPicPr>
            <p:cNvPr id="3687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6" y="981"/>
              <a:ext cx="2227" cy="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61421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62063"/>
            <a:ext cx="8229600" cy="1143000"/>
          </a:xfrm>
        </p:spPr>
        <p:txBody>
          <a:bodyPr>
            <a:noAutofit/>
          </a:bodyPr>
          <a:lstStyle/>
          <a:p>
            <a:r>
              <a:rPr lang="cs-CZ" altLang="cs-CZ" sz="2400" b="1" dirty="0">
                <a:solidFill>
                  <a:srgbClr val="9F7A70"/>
                </a:solidFill>
                <a:latin typeface="Cambria" panose="02040503050406030204" pitchFamily="18" charset="0"/>
                <a:ea typeface="Cambria" panose="02040503050406030204" pitchFamily="18" charset="0"/>
              </a:rPr>
              <a:t>Ochrana životního prostředí v procesech podle stavebního zákona: Cíle a východiska</a:t>
            </a:r>
          </a:p>
        </p:txBody>
      </p:sp>
      <p:sp>
        <p:nvSpPr>
          <p:cNvPr id="14339" name="Zástupný symbol pro zápatí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99987F"/>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90AC97"/>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FFAD1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FFAD1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FFAD1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FFAD1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FFAD1C"/>
              </a:buClr>
              <a:buChar char="•"/>
              <a:defRPr>
                <a:solidFill>
                  <a:schemeClr val="tx1"/>
                </a:solidFill>
                <a:latin typeface="Georgia" pitchFamily="18" charset="0"/>
              </a:defRPr>
            </a:lvl9pPr>
          </a:lstStyle>
          <a:p>
            <a:pPr eaLnBrk="1" hangingPunct="1">
              <a:spcBef>
                <a:spcPct val="0"/>
              </a:spcBef>
              <a:buClrTx/>
              <a:buSzTx/>
              <a:buFontTx/>
              <a:buNone/>
              <a:defRPr/>
            </a:pPr>
            <a:r>
              <a:rPr lang="cs-CZ" altLang="cs-CZ" sz="1200">
                <a:solidFill>
                  <a:srgbClr val="FFFFFF"/>
                </a:solidFill>
                <a:latin typeface="Verdana" pitchFamily="34" charset="0"/>
              </a:rPr>
              <a:t>Ivana Průchová</a:t>
            </a:r>
          </a:p>
        </p:txBody>
      </p:sp>
      <p:pic>
        <p:nvPicPr>
          <p:cNvPr id="6"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Zástupný symbol pro obsah 2"/>
          <p:cNvSpPr>
            <a:spLocks noGrp="1"/>
          </p:cNvSpPr>
          <p:nvPr/>
        </p:nvSpPr>
        <p:spPr>
          <a:xfrm>
            <a:off x="251520" y="1696017"/>
            <a:ext cx="8229600" cy="51212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cs-CZ" sz="2500" b="1" u="sng" dirty="0"/>
              <a:t>Výchozí schéma</a:t>
            </a:r>
          </a:p>
        </p:txBody>
      </p:sp>
      <p:sp>
        <p:nvSpPr>
          <p:cNvPr id="13" name="AutoShape 50"/>
          <p:cNvSpPr>
            <a:spLocks noChangeShapeType="1"/>
          </p:cNvSpPr>
          <p:nvPr/>
        </p:nvSpPr>
        <p:spPr bwMode="auto">
          <a:xfrm>
            <a:off x="7228038" y="3539591"/>
            <a:ext cx="0" cy="663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b="1"/>
          </a:p>
        </p:txBody>
      </p:sp>
      <p:sp>
        <p:nvSpPr>
          <p:cNvPr id="14" name="Rectangle 46"/>
          <p:cNvSpPr>
            <a:spLocks noChangeArrowheads="1"/>
          </p:cNvSpPr>
          <p:nvPr/>
        </p:nvSpPr>
        <p:spPr bwMode="auto">
          <a:xfrm>
            <a:off x="6239151" y="4435608"/>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15" name="Rectangle 44"/>
          <p:cNvSpPr>
            <a:spLocks noChangeArrowheads="1"/>
          </p:cNvSpPr>
          <p:nvPr/>
        </p:nvSpPr>
        <p:spPr bwMode="auto">
          <a:xfrm>
            <a:off x="6304098" y="5676247"/>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16" name="Přímá spojnice se šipkou 15"/>
          <p:cNvCxnSpPr/>
          <p:nvPr/>
        </p:nvCxnSpPr>
        <p:spPr>
          <a:xfrm>
            <a:off x="7228038" y="5051816"/>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33"/>
          <p:cNvSpPr>
            <a:spLocks noChangeArrowheads="1"/>
          </p:cNvSpPr>
          <p:nvPr/>
        </p:nvSpPr>
        <p:spPr bwMode="auto">
          <a:xfrm>
            <a:off x="6053615" y="2485287"/>
            <a:ext cx="2348845"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nástroje územního plánování</a:t>
            </a:r>
            <a:endParaRPr lang="cs-CZ" altLang="cs-CZ" sz="2000" b="1" dirty="0"/>
          </a:p>
        </p:txBody>
      </p:sp>
      <p:sp>
        <p:nvSpPr>
          <p:cNvPr id="18" name="Obdélník 17"/>
          <p:cNvSpPr/>
          <p:nvPr/>
        </p:nvSpPr>
        <p:spPr>
          <a:xfrm>
            <a:off x="261656" y="1466312"/>
            <a:ext cx="5596287" cy="5078313"/>
          </a:xfrm>
          <a:prstGeom prst="rect">
            <a:avLst/>
          </a:prstGeom>
        </p:spPr>
        <p:txBody>
          <a:bodyPr wrap="square">
            <a:spAutoFit/>
          </a:bodyPr>
          <a:lstStyle/>
          <a:p>
            <a:pPr algn="ctr"/>
            <a:r>
              <a:rPr lang="cs-CZ" sz="2000" b="1" u="sng" dirty="0"/>
              <a:t>§ 1 stavebního zákona</a:t>
            </a:r>
          </a:p>
          <a:p>
            <a:pPr marL="285750" indent="-285750">
              <a:buFont typeface="Arial" panose="020B0604020202020204" pitchFamily="34" charset="0"/>
              <a:buChar char="•"/>
            </a:pPr>
            <a:r>
              <a:rPr lang="cs-CZ" sz="1600" dirty="0"/>
              <a:t>Cíle a úkoly územního plánování, soustava orgánů územního plánování, nástroje územního plánování, vyhodnocování vlivů na udržitelný rozvoj území, rozhodování v území, možnosti sloučení postupů podle tohoto zákona s postupy posuzování vlivů záměrů na životní prostředí, podmínky pro výstavbu, rozvoj území a pro přípravu veřejné infrastruktury, evidenci územně plánovací činnosti a kvalifikační požadavky pro územně plánovací činnost.</a:t>
            </a:r>
          </a:p>
          <a:p>
            <a:pPr marL="285750" indent="-285750">
              <a:buFont typeface="Arial" panose="020B0604020202020204" pitchFamily="34" charset="0"/>
              <a:buChar char="•"/>
            </a:pPr>
            <a:endParaRPr lang="cs-CZ" sz="1600" dirty="0"/>
          </a:p>
          <a:p>
            <a:pPr marL="285750" indent="-285750">
              <a:buFont typeface="Arial" panose="020B0604020202020204" pitchFamily="34" charset="0"/>
              <a:buChar char="•"/>
            </a:pPr>
            <a:r>
              <a:rPr lang="cs-CZ" sz="1600" dirty="0"/>
              <a:t>Povolování staveb a jejich změn, terénních úprav a zařízení, užívaní a odstraňování staveb, dohled a zvláštní pravomoci stavebních úřadů, postavení a oprávnění autorizovaných inspektorů, soustavu stavebních úřadů, povinnosti a odpovědnost osob při přípravě a provádění staveb.</a:t>
            </a:r>
          </a:p>
          <a:p>
            <a:pPr marL="285750" indent="-285750">
              <a:buFont typeface="Arial" panose="020B0604020202020204" pitchFamily="34" charset="0"/>
              <a:buChar char="•"/>
            </a:pPr>
            <a:endParaRPr lang="cs-CZ" sz="1600" dirty="0"/>
          </a:p>
          <a:p>
            <a:pPr marL="285750" indent="-285750">
              <a:buFont typeface="Arial" panose="020B0604020202020204" pitchFamily="34" charset="0"/>
              <a:buChar char="•"/>
            </a:pPr>
            <a:r>
              <a:rPr lang="cs-CZ" sz="1600" dirty="0"/>
              <a:t>Podmínky pro projektovou činnost a provádění staveb, obecné požadavky na výstavbu, účely vyvlastnění, vstupy na pozemky a do staveb, ochranu veřejných zájmů a některé další věci související s předmětem této právní úpravy.</a:t>
            </a:r>
          </a:p>
        </p:txBody>
      </p:sp>
    </p:spTree>
    <p:extLst>
      <p:ext uri="{BB962C8B-B14F-4D97-AF65-F5344CB8AC3E}">
        <p14:creationId xmlns:p14="http://schemas.microsoft.com/office/powerpoint/2010/main" val="2357207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68560" y="260648"/>
            <a:ext cx="8686800" cy="727075"/>
          </a:xfrm>
        </p:spPr>
        <p:txBody>
          <a:bodyPr/>
          <a:lstStyle/>
          <a:p>
            <a:pPr eaLnBrk="1" hangingPunct="1"/>
            <a:r>
              <a:rPr lang="cs-CZ" altLang="cs-CZ" sz="4000" b="1" dirty="0">
                <a:solidFill>
                  <a:srgbClr val="9F7A70"/>
                </a:solidFill>
                <a:latin typeface="Cambria" pitchFamily="18" charset="0"/>
              </a:rPr>
              <a:t>Politika územního rozvoje</a:t>
            </a:r>
          </a:p>
        </p:txBody>
      </p:sp>
      <p:sp>
        <p:nvSpPr>
          <p:cNvPr id="68611" name="Rectangle 3"/>
          <p:cNvSpPr>
            <a:spLocks noGrp="1" noChangeArrowheads="1"/>
          </p:cNvSpPr>
          <p:nvPr>
            <p:ph idx="1"/>
          </p:nvPr>
        </p:nvSpPr>
        <p:spPr>
          <a:xfrm>
            <a:off x="323850" y="1341438"/>
            <a:ext cx="8482013" cy="5040312"/>
          </a:xfrm>
        </p:spPr>
        <p:txBody>
          <a:bodyPr>
            <a:normAutofit fontScale="92500" lnSpcReduction="10000"/>
          </a:bodyPr>
          <a:lstStyle/>
          <a:p>
            <a:pPr marL="274320" indent="-274320" eaLnBrk="1" fontAlgn="auto" hangingPunct="1">
              <a:lnSpc>
                <a:spcPct val="90000"/>
              </a:lnSpc>
              <a:spcAft>
                <a:spcPts val="0"/>
              </a:spcAft>
              <a:buFont typeface="Wingdings 2"/>
              <a:buChar char=""/>
              <a:defRPr/>
            </a:pPr>
            <a:r>
              <a:rPr lang="cs-CZ" sz="1600" dirty="0">
                <a:latin typeface="Cambria" pitchFamily="18" charset="0"/>
              </a:rPr>
              <a:t>Politika územního rozvoje </a:t>
            </a:r>
          </a:p>
          <a:p>
            <a:pPr marL="548640" lvl="1" indent="-274320" eaLnBrk="1" fontAlgn="auto" hangingPunct="1">
              <a:spcAft>
                <a:spcPts val="0"/>
              </a:spcAft>
              <a:buFont typeface="Wingdings"/>
              <a:buChar char=""/>
              <a:defRPr/>
            </a:pPr>
            <a:r>
              <a:rPr lang="cs-CZ" altLang="cs-CZ" sz="1600" dirty="0">
                <a:latin typeface="Cambria" pitchFamily="18" charset="0"/>
              </a:rPr>
              <a:t>Sdělení č. 272/2009 Sb., </a:t>
            </a:r>
          </a:p>
          <a:p>
            <a:pPr marL="548640" lvl="1" indent="-274320" eaLnBrk="1" fontAlgn="auto" hangingPunct="1">
              <a:spcAft>
                <a:spcPts val="0"/>
              </a:spcAft>
              <a:buFont typeface="Wingdings"/>
              <a:buChar char=""/>
              <a:defRPr/>
            </a:pPr>
            <a:r>
              <a:rPr lang="cs-CZ" altLang="cs-CZ" sz="1600" dirty="0">
                <a:latin typeface="Cambria" pitchFamily="18" charset="0"/>
              </a:rPr>
              <a:t>aktualizace PÚR - 2015</a:t>
            </a:r>
          </a:p>
          <a:p>
            <a:pPr marL="274320" indent="-274320" eaLnBrk="1" fontAlgn="auto" hangingPunct="1">
              <a:lnSpc>
                <a:spcPct val="90000"/>
              </a:lnSpc>
              <a:spcAft>
                <a:spcPts val="0"/>
              </a:spcAft>
              <a:buFont typeface="Wingdings 2"/>
              <a:buChar char=""/>
              <a:defRPr/>
            </a:pPr>
            <a:endParaRPr lang="cs-CZ" sz="1600" dirty="0">
              <a:latin typeface="Cambria" pitchFamily="18" charset="0"/>
            </a:endParaRPr>
          </a:p>
          <a:p>
            <a:pPr marL="548640" lvl="1" indent="-274320" eaLnBrk="1" fontAlgn="auto" hangingPunct="1">
              <a:lnSpc>
                <a:spcPct val="90000"/>
              </a:lnSpc>
              <a:spcAft>
                <a:spcPts val="0"/>
              </a:spcAft>
              <a:buFont typeface="Wingdings"/>
              <a:buChar char=""/>
              <a:defRPr/>
            </a:pPr>
            <a:r>
              <a:rPr lang="cs-CZ" sz="1600" b="1" dirty="0">
                <a:latin typeface="Cambria" pitchFamily="18" charset="0"/>
              </a:rPr>
              <a:t>nástroj rozvoje území celé ČR</a:t>
            </a:r>
          </a:p>
          <a:p>
            <a:pPr marL="548640" lvl="1" indent="-274320" eaLnBrk="1" fontAlgn="auto" hangingPunct="1">
              <a:lnSpc>
                <a:spcPct val="90000"/>
              </a:lnSpc>
              <a:spcAft>
                <a:spcPts val="0"/>
              </a:spcAft>
              <a:buFont typeface="Wingdings"/>
              <a:buChar char=""/>
              <a:defRPr/>
            </a:pPr>
            <a:r>
              <a:rPr lang="cs-CZ" sz="1600" dirty="0">
                <a:latin typeface="Cambria" pitchFamily="18" charset="0"/>
              </a:rPr>
              <a:t>Obsah:</a:t>
            </a:r>
          </a:p>
          <a:p>
            <a:pPr marL="822960" lvl="2" eaLnBrk="1" fontAlgn="auto" hangingPunct="1">
              <a:spcAft>
                <a:spcPts val="0"/>
              </a:spcAft>
              <a:buClr>
                <a:schemeClr val="accent3"/>
              </a:buClr>
              <a:buFont typeface="Wingdings 2"/>
              <a:buChar char=""/>
              <a:defRPr/>
            </a:pPr>
            <a:r>
              <a:rPr lang="cs-CZ" sz="1600" dirty="0">
                <a:latin typeface="Cambria" pitchFamily="18" charset="0"/>
              </a:rPr>
              <a:t>Stanovení </a:t>
            </a:r>
            <a:r>
              <a:rPr lang="cs-CZ" sz="1600" b="1" dirty="0">
                <a:solidFill>
                  <a:srgbClr val="FF9933"/>
                </a:solidFill>
                <a:latin typeface="Cambria" pitchFamily="18" charset="0"/>
              </a:rPr>
              <a:t>republikových priorit ÚP</a:t>
            </a:r>
            <a:r>
              <a:rPr lang="cs-CZ" sz="1600" b="1" dirty="0">
                <a:latin typeface="Cambria" pitchFamily="18" charset="0"/>
              </a:rPr>
              <a:t> </a:t>
            </a:r>
            <a:r>
              <a:rPr lang="cs-CZ" sz="1600" dirty="0">
                <a:latin typeface="Cambria" pitchFamily="18" charset="0"/>
              </a:rPr>
              <a:t>pro zajištění udržitelného rozvoje</a:t>
            </a:r>
          </a:p>
          <a:p>
            <a:pPr marL="822960" lvl="2" eaLnBrk="1" fontAlgn="auto" hangingPunct="1">
              <a:spcAft>
                <a:spcPts val="0"/>
              </a:spcAft>
              <a:buClr>
                <a:schemeClr val="accent3"/>
              </a:buClr>
              <a:buFont typeface="Wingdings 2"/>
              <a:buChar char=""/>
              <a:defRPr/>
            </a:pPr>
            <a:r>
              <a:rPr lang="cs-CZ" sz="1600" dirty="0">
                <a:latin typeface="Cambria" pitchFamily="18" charset="0"/>
              </a:rPr>
              <a:t>Vymezení </a:t>
            </a:r>
            <a:r>
              <a:rPr lang="cs-CZ" sz="1600" b="1" dirty="0">
                <a:solidFill>
                  <a:srgbClr val="FF9933"/>
                </a:solidFill>
                <a:latin typeface="Cambria" pitchFamily="18" charset="0"/>
              </a:rPr>
              <a:t>oblastí se zvýšenými požadavky</a:t>
            </a:r>
            <a:r>
              <a:rPr lang="cs-CZ" sz="1600" b="1" dirty="0">
                <a:latin typeface="Cambria" pitchFamily="18" charset="0"/>
              </a:rPr>
              <a:t> </a:t>
            </a:r>
            <a:r>
              <a:rPr lang="cs-CZ" sz="1600" dirty="0">
                <a:latin typeface="Cambria" pitchFamily="18" charset="0"/>
              </a:rPr>
              <a:t>na změny v území</a:t>
            </a:r>
          </a:p>
          <a:p>
            <a:pPr marL="822960" lvl="2" eaLnBrk="1" fontAlgn="auto" hangingPunct="1">
              <a:spcAft>
                <a:spcPts val="0"/>
              </a:spcAft>
              <a:buClr>
                <a:schemeClr val="accent3"/>
              </a:buClr>
              <a:buFont typeface="Wingdings 2"/>
              <a:buChar char=""/>
              <a:defRPr/>
            </a:pPr>
            <a:r>
              <a:rPr lang="cs-CZ" sz="1600" dirty="0">
                <a:latin typeface="Cambria" pitchFamily="18" charset="0"/>
              </a:rPr>
              <a:t>Vymezení oblastí </a:t>
            </a:r>
            <a:r>
              <a:rPr lang="cs-CZ" sz="1600" b="1" dirty="0">
                <a:solidFill>
                  <a:srgbClr val="FF9933"/>
                </a:solidFill>
                <a:latin typeface="Cambria" pitchFamily="18" charset="0"/>
              </a:rPr>
              <a:t>se specifickými hodnotami</a:t>
            </a:r>
          </a:p>
          <a:p>
            <a:pPr marL="822960" lvl="2" eaLnBrk="1" fontAlgn="auto" hangingPunct="1">
              <a:spcAft>
                <a:spcPts val="0"/>
              </a:spcAft>
              <a:buClr>
                <a:schemeClr val="accent3"/>
              </a:buClr>
              <a:buFont typeface="Wingdings 2"/>
              <a:buChar char=""/>
              <a:defRPr/>
            </a:pPr>
            <a:r>
              <a:rPr lang="cs-CZ" sz="1600" dirty="0">
                <a:latin typeface="Cambria" pitchFamily="18" charset="0"/>
              </a:rPr>
              <a:t>Vymezení </a:t>
            </a:r>
            <a:r>
              <a:rPr lang="cs-CZ" sz="1600" b="1" dirty="0">
                <a:solidFill>
                  <a:srgbClr val="FF9933"/>
                </a:solidFill>
                <a:latin typeface="Cambria" pitchFamily="18" charset="0"/>
              </a:rPr>
              <a:t>ploch koridorů dopravní a technické infrastruktury</a:t>
            </a:r>
            <a:r>
              <a:rPr lang="cs-CZ" sz="1600" b="1" dirty="0">
                <a:latin typeface="Cambria" pitchFamily="18" charset="0"/>
              </a:rPr>
              <a:t> </a:t>
            </a:r>
            <a:r>
              <a:rPr lang="cs-CZ" sz="1600" dirty="0">
                <a:solidFill>
                  <a:srgbClr val="33CC33"/>
                </a:solidFill>
                <a:latin typeface="Cambria" pitchFamily="18" charset="0"/>
              </a:rPr>
              <a:t>mezinárodního</a:t>
            </a:r>
            <a:r>
              <a:rPr lang="cs-CZ" sz="1600" dirty="0">
                <a:latin typeface="Cambria" pitchFamily="18" charset="0"/>
              </a:rPr>
              <a:t> a </a:t>
            </a:r>
            <a:r>
              <a:rPr lang="cs-CZ" sz="1600" dirty="0">
                <a:solidFill>
                  <a:srgbClr val="33CC33"/>
                </a:solidFill>
                <a:latin typeface="Cambria" pitchFamily="18" charset="0"/>
              </a:rPr>
              <a:t>republikovéh</a:t>
            </a:r>
            <a:r>
              <a:rPr lang="cs-CZ" sz="1600" dirty="0">
                <a:latin typeface="Cambria" pitchFamily="18" charset="0"/>
              </a:rPr>
              <a:t>o významu nebo které svým významem </a:t>
            </a:r>
            <a:r>
              <a:rPr lang="cs-CZ" sz="1600" u="sng" dirty="0">
                <a:solidFill>
                  <a:srgbClr val="33CC33"/>
                </a:solidFill>
                <a:latin typeface="Cambria" pitchFamily="18" charset="0"/>
              </a:rPr>
              <a:t>přesahují území jednoho kraje</a:t>
            </a:r>
          </a:p>
          <a:p>
            <a:pPr marL="822960" lvl="2" eaLnBrk="1" fontAlgn="auto" hangingPunct="1">
              <a:spcAft>
                <a:spcPts val="0"/>
              </a:spcAft>
              <a:buClr>
                <a:schemeClr val="accent3"/>
              </a:buClr>
              <a:buFont typeface="Wingdings 2"/>
              <a:buChar char=""/>
              <a:defRPr/>
            </a:pPr>
            <a:r>
              <a:rPr lang="cs-CZ" sz="1600" dirty="0">
                <a:latin typeface="Cambria" pitchFamily="18" charset="0"/>
              </a:rPr>
              <a:t>stanovení možných </a:t>
            </a:r>
            <a:r>
              <a:rPr lang="cs-CZ" sz="1600" b="1" dirty="0">
                <a:solidFill>
                  <a:srgbClr val="FF9933"/>
                </a:solidFill>
                <a:latin typeface="Cambria" pitchFamily="18" charset="0"/>
              </a:rPr>
              <a:t>variant </a:t>
            </a:r>
            <a:r>
              <a:rPr lang="cs-CZ" sz="1600" dirty="0">
                <a:latin typeface="Cambria" pitchFamily="18" charset="0"/>
              </a:rPr>
              <a:t> změn v území</a:t>
            </a:r>
          </a:p>
          <a:p>
            <a:pPr marL="548640" lvl="1" indent="-274320" eaLnBrk="1" fontAlgn="auto" hangingPunct="1">
              <a:spcAft>
                <a:spcPts val="0"/>
              </a:spcAft>
              <a:buFont typeface="Wingdings"/>
              <a:buChar char=""/>
              <a:defRPr/>
            </a:pPr>
            <a:r>
              <a:rPr lang="cs-CZ" sz="1600" dirty="0">
                <a:latin typeface="Cambria" pitchFamily="18" charset="0"/>
              </a:rPr>
              <a:t>součástí politiky územního rozvoje je vyhodnocení vlivů na udržitelný rozvoj a v rámci něho  vlivů na životní prostředí </a:t>
            </a:r>
          </a:p>
          <a:p>
            <a:pPr marL="274320" indent="-274320" eaLnBrk="1" fontAlgn="auto" hangingPunct="1">
              <a:spcAft>
                <a:spcPts val="0"/>
              </a:spcAft>
              <a:buFont typeface="Wingdings 2"/>
              <a:buChar char=""/>
              <a:defRPr/>
            </a:pPr>
            <a:endParaRPr lang="cs-CZ" altLang="cs-CZ" sz="2400" dirty="0">
              <a:solidFill>
                <a:srgbClr val="33CC33"/>
              </a:solidFill>
              <a:latin typeface="Cambria" pitchFamily="18" charset="0"/>
            </a:endParaRPr>
          </a:p>
          <a:p>
            <a:pPr marL="274320" indent="-274320" eaLnBrk="1" fontAlgn="auto" hangingPunct="1">
              <a:spcAft>
                <a:spcPts val="0"/>
              </a:spcAft>
              <a:buFont typeface="Wingdings 2"/>
              <a:buChar char=""/>
              <a:defRPr/>
            </a:pPr>
            <a:r>
              <a:rPr lang="cs-CZ" altLang="cs-CZ" sz="1800" dirty="0">
                <a:solidFill>
                  <a:srgbClr val="33CC33"/>
                </a:solidFill>
                <a:latin typeface="Cambria" pitchFamily="18" charset="0"/>
              </a:rPr>
              <a:t>judikatura k povaze PÚR – není samostatně přezkoumatelná v soudním řízení, protože jde stále „jen“ o politiku</a:t>
            </a:r>
          </a:p>
          <a:p>
            <a:pPr marL="548640" lvl="1" indent="-274320" eaLnBrk="1" fontAlgn="auto" hangingPunct="1">
              <a:spcAft>
                <a:spcPts val="0"/>
              </a:spcAft>
              <a:buFont typeface="Wingdings"/>
              <a:buChar char=""/>
              <a:defRPr/>
            </a:pPr>
            <a:r>
              <a:rPr lang="cs-CZ" altLang="cs-CZ" sz="1800" i="1" dirty="0">
                <a:latin typeface="Cambria" pitchFamily="18" charset="0"/>
              </a:rPr>
              <a:t>usnesení Nejvyššího správního soudu ze dne 18. 11. 2009, čj. 9 </a:t>
            </a:r>
            <a:r>
              <a:rPr lang="cs-CZ" altLang="cs-CZ" sz="1800" i="1" dirty="0" err="1">
                <a:latin typeface="Cambria" pitchFamily="18" charset="0"/>
              </a:rPr>
              <a:t>Ao</a:t>
            </a:r>
            <a:r>
              <a:rPr lang="cs-CZ" altLang="cs-CZ" sz="1800" i="1" dirty="0">
                <a:latin typeface="Cambria" pitchFamily="18" charset="0"/>
              </a:rPr>
              <a:t> 3/2009-59, </a:t>
            </a:r>
            <a:r>
              <a:rPr lang="cs-CZ" altLang="cs-CZ" sz="1800" i="1" dirty="0">
                <a:latin typeface="Cambria" pitchFamily="18" charset="0"/>
                <a:hlinkClick r:id="rId2"/>
              </a:rPr>
              <a:t>www.nssoud.cz</a:t>
            </a:r>
            <a:endParaRPr lang="cs-CZ" altLang="cs-CZ" sz="1800" i="1" dirty="0">
              <a:latin typeface="Cambria" pitchFamily="18" charset="0"/>
            </a:endParaRPr>
          </a:p>
          <a:p>
            <a:pPr marL="548640" lvl="1" indent="-274320" eaLnBrk="1" fontAlgn="auto" hangingPunct="1">
              <a:spcAft>
                <a:spcPts val="0"/>
              </a:spcAft>
              <a:buFont typeface="Wingdings"/>
              <a:buChar char=""/>
              <a:defRPr/>
            </a:pPr>
            <a:endParaRPr lang="cs-CZ" sz="1600" dirty="0">
              <a:latin typeface="Cambria" pitchFamily="18" charset="0"/>
            </a:endParaRPr>
          </a:p>
          <a:p>
            <a:pPr marL="548640" lvl="1" indent="-274320" eaLnBrk="1" fontAlgn="auto" hangingPunct="1">
              <a:lnSpc>
                <a:spcPct val="90000"/>
              </a:lnSpc>
              <a:spcAft>
                <a:spcPts val="0"/>
              </a:spcAft>
              <a:buFont typeface="Wingdings"/>
              <a:buChar char=""/>
              <a:defRPr/>
            </a:pPr>
            <a:endParaRPr lang="cs-CZ" sz="1600" dirty="0">
              <a:latin typeface="Cambria" pitchFamily="18" charset="0"/>
            </a:endParaRPr>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p:cNvSpPr>
            <a:spLocks noGrp="1"/>
          </p:cNvSpPr>
          <p:nvPr>
            <p:ph type="title"/>
          </p:nvPr>
        </p:nvSpPr>
        <p:spPr/>
        <p:txBody>
          <a:bodyPr/>
          <a:lstStyle/>
          <a:p>
            <a:pPr eaLnBrk="1" hangingPunct="1"/>
            <a:r>
              <a:rPr lang="cs-CZ" altLang="cs-CZ" sz="3600" dirty="0">
                <a:latin typeface="Cambria" pitchFamily="18" charset="0"/>
              </a:rPr>
              <a:t>Územní rozvojový plán</a:t>
            </a:r>
            <a:endParaRPr lang="cs-CZ" altLang="cs-CZ" dirty="0">
              <a:latin typeface="Cambria" pitchFamily="18" charset="0"/>
            </a:endParaRPr>
          </a:p>
        </p:txBody>
      </p:sp>
      <p:sp>
        <p:nvSpPr>
          <p:cNvPr id="3" name="Zástupný symbol pro obsah 2"/>
          <p:cNvSpPr>
            <a:spLocks noGrp="1"/>
          </p:cNvSpPr>
          <p:nvPr>
            <p:ph idx="1"/>
          </p:nvPr>
        </p:nvSpPr>
        <p:spPr>
          <a:xfrm>
            <a:off x="467544" y="1412776"/>
            <a:ext cx="8229600" cy="4525963"/>
          </a:xfrm>
        </p:spPr>
        <p:txBody>
          <a:bodyPr>
            <a:noAutofit/>
          </a:bodyPr>
          <a:lstStyle/>
          <a:p>
            <a:pPr marL="274320" indent="-274320" eaLnBrk="1" fontAlgn="auto" hangingPunct="1">
              <a:spcAft>
                <a:spcPts val="0"/>
              </a:spcAft>
              <a:buFont typeface="Wingdings 2"/>
              <a:buChar char=""/>
              <a:defRPr/>
            </a:pPr>
            <a:r>
              <a:rPr lang="cs-CZ" sz="1400" b="1" dirty="0">
                <a:latin typeface="Cambria" pitchFamily="18" charset="0"/>
              </a:rPr>
              <a:t>nový institut územního plánování</a:t>
            </a:r>
          </a:p>
          <a:p>
            <a:pPr marL="274320" indent="-274320" eaLnBrk="1" fontAlgn="auto" hangingPunct="1">
              <a:spcAft>
                <a:spcPts val="0"/>
              </a:spcAft>
              <a:buFont typeface="Wingdings 2"/>
              <a:buChar char=""/>
              <a:defRPr/>
            </a:pPr>
            <a:r>
              <a:rPr lang="cs-CZ" sz="1400" b="1" dirty="0">
                <a:latin typeface="Cambria" pitchFamily="18" charset="0"/>
              </a:rPr>
              <a:t>na rozdíl od politiky územního rozvoje závazný – a přezkoumatelný soudem (příslušný je Nejvyšší správní soud)</a:t>
            </a:r>
          </a:p>
          <a:p>
            <a:pPr marL="274320" indent="-274320" eaLnBrk="1" fontAlgn="auto" hangingPunct="1">
              <a:spcAft>
                <a:spcPts val="0"/>
              </a:spcAft>
              <a:buFont typeface="Wingdings 2"/>
              <a:buChar char=""/>
              <a:defRPr/>
            </a:pPr>
            <a:endParaRPr lang="cs-CZ" sz="1400" b="1" dirty="0">
              <a:latin typeface="Cambria" pitchFamily="18" charset="0"/>
            </a:endParaRPr>
          </a:p>
          <a:p>
            <a:pPr marL="274320" indent="-274320" eaLnBrk="1" fontAlgn="auto" hangingPunct="1">
              <a:spcAft>
                <a:spcPts val="0"/>
              </a:spcAft>
              <a:buFont typeface="Wingdings 2"/>
              <a:buChar char=""/>
              <a:defRPr/>
            </a:pPr>
            <a:r>
              <a:rPr lang="cs-CZ" sz="1600" b="1" dirty="0">
                <a:solidFill>
                  <a:schemeClr val="accent2"/>
                </a:solidFill>
                <a:latin typeface="Cambria" pitchFamily="18" charset="0"/>
              </a:rPr>
              <a:t>Na základě politiky územního rozvoje vydá ministerstvo </a:t>
            </a:r>
            <a:r>
              <a:rPr lang="cs-CZ" sz="1600" b="1" dirty="0">
                <a:latin typeface="Cambria" pitchFamily="18" charset="0"/>
              </a:rPr>
              <a:t>územní rozvojový plán. Současně s návrhem územního rozvojového plánu se zpracovává vyhodnocení vlivů na udržitelný rozvoj území.</a:t>
            </a:r>
          </a:p>
          <a:p>
            <a:pPr marL="274320" indent="-274320" eaLnBrk="1" fontAlgn="auto" hangingPunct="1">
              <a:spcAft>
                <a:spcPts val="0"/>
              </a:spcAft>
              <a:buFont typeface="Wingdings 2"/>
              <a:buChar char=""/>
              <a:defRPr/>
            </a:pPr>
            <a:endParaRPr lang="cs-CZ" sz="1600" b="1" dirty="0">
              <a:latin typeface="Cambria" pitchFamily="18" charset="0"/>
            </a:endParaRPr>
          </a:p>
          <a:p>
            <a:pPr marL="274320" indent="-274320" eaLnBrk="1" fontAlgn="auto" hangingPunct="1">
              <a:spcAft>
                <a:spcPts val="0"/>
              </a:spcAft>
              <a:buFont typeface="Wingdings 2"/>
              <a:buChar char=""/>
              <a:defRPr/>
            </a:pPr>
            <a:r>
              <a:rPr lang="cs-CZ" sz="1600" b="1" dirty="0">
                <a:latin typeface="Cambria" pitchFamily="18" charset="0"/>
              </a:rPr>
              <a:t>Územní rozvojový plán </a:t>
            </a:r>
            <a:r>
              <a:rPr lang="cs-CZ" sz="1600" b="1" dirty="0">
                <a:solidFill>
                  <a:schemeClr val="accent3"/>
                </a:solidFill>
                <a:latin typeface="Cambria" pitchFamily="18" charset="0"/>
              </a:rPr>
              <a:t>je závazný pro pořizování a vydávání zásad územního rozvoje, územních plánů, regulačních plánů a pro rozhodování v území</a:t>
            </a:r>
            <a:r>
              <a:rPr lang="cs-CZ" sz="1600" b="1" dirty="0">
                <a:latin typeface="Cambria" pitchFamily="18" charset="0"/>
              </a:rPr>
              <a:t>.</a:t>
            </a:r>
          </a:p>
          <a:p>
            <a:pPr marL="274320" indent="-274320" eaLnBrk="1" fontAlgn="auto" hangingPunct="1">
              <a:spcAft>
                <a:spcPts val="0"/>
              </a:spcAft>
              <a:buFont typeface="Wingdings 2"/>
              <a:buChar char=""/>
              <a:defRPr/>
            </a:pPr>
            <a:endParaRPr lang="cs-CZ" sz="1600" b="1" dirty="0">
              <a:latin typeface="Cambria" pitchFamily="18" charset="0"/>
            </a:endParaRPr>
          </a:p>
          <a:p>
            <a:pPr marL="274320" indent="-274320" eaLnBrk="1" fontAlgn="auto" hangingPunct="1">
              <a:spcAft>
                <a:spcPts val="0"/>
              </a:spcAft>
              <a:buFont typeface="Wingdings 2"/>
              <a:buChar char=""/>
              <a:defRPr/>
            </a:pPr>
            <a:r>
              <a:rPr lang="cs-CZ" sz="1600" b="1" dirty="0">
                <a:latin typeface="Cambria" pitchFamily="18" charset="0"/>
              </a:rPr>
              <a:t>Územní rozvojový plán se pořizuje </a:t>
            </a:r>
            <a:r>
              <a:rPr lang="cs-CZ" sz="1600" b="1" dirty="0">
                <a:solidFill>
                  <a:schemeClr val="accent4"/>
                </a:solidFill>
                <a:latin typeface="Cambria" pitchFamily="18" charset="0"/>
              </a:rPr>
              <a:t>pro celé území republiky a vydává se formou opatření obecné povahy</a:t>
            </a:r>
            <a:r>
              <a:rPr lang="cs-CZ" sz="1600" b="1" dirty="0">
                <a:latin typeface="Cambria" pitchFamily="18" charset="0"/>
              </a:rPr>
              <a:t>.</a:t>
            </a:r>
          </a:p>
          <a:p>
            <a:pPr marL="274320" indent="-274320" eaLnBrk="1" fontAlgn="auto" hangingPunct="1">
              <a:spcAft>
                <a:spcPts val="0"/>
              </a:spcAft>
              <a:buFont typeface="Wingdings 2"/>
              <a:buChar char=""/>
              <a:defRPr/>
            </a:pPr>
            <a:endParaRPr lang="cs-CZ" sz="1600" b="1" dirty="0">
              <a:latin typeface="Cambria" pitchFamily="18" charset="0"/>
            </a:endParaRPr>
          </a:p>
          <a:p>
            <a:pPr marL="274320" indent="-274320" eaLnBrk="1" fontAlgn="auto" hangingPunct="1">
              <a:spcAft>
                <a:spcPts val="0"/>
              </a:spcAft>
              <a:buFont typeface="Wingdings 2"/>
              <a:buChar char=""/>
              <a:defRPr/>
            </a:pPr>
            <a:r>
              <a:rPr lang="cs-CZ" sz="1600" b="1" dirty="0">
                <a:latin typeface="Cambria" pitchFamily="18" charset="0"/>
              </a:rPr>
              <a:t>Územní rozvojový plán ani vyhodnocení vlivů na udržitelný rozvoj území nesmí obsahovat podrobnosti náležející svým obsahem územnímu plánu, regulačnímu plánu nebo navazujícím rozhodnutím.</a:t>
            </a:r>
          </a:p>
          <a:p>
            <a:pPr marL="548640" lvl="1" indent="-274320" eaLnBrk="1" fontAlgn="auto" hangingPunct="1">
              <a:spcAft>
                <a:spcPts val="0"/>
              </a:spcAft>
              <a:buFont typeface="Wingdings"/>
              <a:buChar char=""/>
              <a:defRPr/>
            </a:pPr>
            <a:endParaRPr lang="cs-CZ" sz="1200" b="1" dirty="0">
              <a:latin typeface="Cambria" pitchFamily="18" charset="0"/>
            </a:endParaRPr>
          </a:p>
          <a:p>
            <a:pPr marL="548640" lvl="1" indent="-274320" eaLnBrk="1" fontAlgn="auto" hangingPunct="1">
              <a:spcAft>
                <a:spcPts val="0"/>
              </a:spcAft>
              <a:buFont typeface="Wingdings"/>
              <a:buChar char=""/>
              <a:defRPr/>
            </a:pPr>
            <a:endParaRPr lang="cs-CZ" sz="1200" b="1" dirty="0">
              <a:latin typeface="Cambria" pitchFamily="18" charset="0"/>
            </a:endParaRPr>
          </a:p>
          <a:p>
            <a:pPr marL="274320" indent="-274320" eaLnBrk="1" fontAlgn="auto" hangingPunct="1">
              <a:spcAft>
                <a:spcPts val="0"/>
              </a:spcAft>
              <a:buFont typeface="Wingdings 2"/>
              <a:buChar char=""/>
              <a:defRPr/>
            </a:pPr>
            <a:endParaRPr lang="cs-CZ" sz="1600" b="1" dirty="0">
              <a:latin typeface="Cambria" pitchFamily="18" charset="0"/>
            </a:endParaRPr>
          </a:p>
          <a:p>
            <a:pPr marL="274320" indent="-274320" eaLnBrk="1" fontAlgn="auto" hangingPunct="1">
              <a:spcAft>
                <a:spcPts val="0"/>
              </a:spcAft>
              <a:buFont typeface="Wingdings 2"/>
              <a:buChar char=""/>
              <a:defRPr/>
            </a:pPr>
            <a:endParaRPr lang="cs-CZ" dirty="0">
              <a:latin typeface="Cambria" pitchFamily="18" charset="0"/>
            </a:endParaRPr>
          </a:p>
        </p:txBody>
      </p:sp>
    </p:spTree>
    <p:extLst>
      <p:ext uri="{BB962C8B-B14F-4D97-AF65-F5344CB8AC3E}">
        <p14:creationId xmlns:p14="http://schemas.microsoft.com/office/powerpoint/2010/main" val="2881845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p:nvPr>
        </p:nvSpPr>
        <p:spPr/>
        <p:txBody>
          <a:bodyPr/>
          <a:lstStyle/>
          <a:p>
            <a:pPr eaLnBrk="1" hangingPunct="1"/>
            <a:r>
              <a:rPr lang="cs-CZ" altLang="cs-CZ" sz="3600" b="1" dirty="0">
                <a:solidFill>
                  <a:srgbClr val="9F7A70"/>
                </a:solidFill>
                <a:latin typeface="Cambria" pitchFamily="18" charset="0"/>
              </a:rPr>
              <a:t>Zásady   územního rozvoje</a:t>
            </a:r>
            <a:endParaRPr lang="cs-CZ" altLang="cs-CZ" b="1" dirty="0">
              <a:solidFill>
                <a:srgbClr val="9F7A70"/>
              </a:solidFill>
              <a:latin typeface="Cambria" pitchFamily="18" charset="0"/>
            </a:endParaRPr>
          </a:p>
        </p:txBody>
      </p:sp>
      <p:sp>
        <p:nvSpPr>
          <p:cNvPr id="39939" name="Zástupný symbol pro obsah 2"/>
          <p:cNvSpPr>
            <a:spLocks noGrp="1"/>
          </p:cNvSpPr>
          <p:nvPr>
            <p:ph idx="1"/>
          </p:nvPr>
        </p:nvSpPr>
        <p:spPr/>
        <p:txBody>
          <a:bodyPr>
            <a:normAutofit/>
          </a:bodyPr>
          <a:lstStyle/>
          <a:p>
            <a:pPr marL="274320" indent="-274320" eaLnBrk="1" fontAlgn="auto" hangingPunct="1">
              <a:lnSpc>
                <a:spcPct val="90000"/>
              </a:lnSpc>
              <a:spcAft>
                <a:spcPts val="0"/>
              </a:spcAft>
              <a:buFont typeface="Wingdings 2"/>
              <a:buChar char=""/>
              <a:defRPr/>
            </a:pPr>
            <a:r>
              <a:rPr lang="cs-CZ" altLang="cs-CZ" sz="2400" dirty="0">
                <a:latin typeface="Cambria" pitchFamily="18" charset="0"/>
              </a:rPr>
              <a:t>pořizují a vydávají se </a:t>
            </a:r>
            <a:r>
              <a:rPr lang="cs-CZ" altLang="cs-CZ" sz="2400" b="1" dirty="0">
                <a:solidFill>
                  <a:srgbClr val="33CC33"/>
                </a:solidFill>
                <a:latin typeface="Cambria" pitchFamily="18" charset="0"/>
              </a:rPr>
              <a:t>pro celé území kraje</a:t>
            </a:r>
          </a:p>
          <a:p>
            <a:pPr marL="274320" indent="-274320" eaLnBrk="1" fontAlgn="auto" hangingPunct="1">
              <a:lnSpc>
                <a:spcPct val="90000"/>
              </a:lnSpc>
              <a:spcAft>
                <a:spcPts val="0"/>
              </a:spcAft>
              <a:buFont typeface="Wingdings 2"/>
              <a:buChar char=""/>
              <a:defRPr/>
            </a:pPr>
            <a:r>
              <a:rPr lang="cs-CZ" altLang="cs-CZ" sz="2400" dirty="0">
                <a:latin typeface="Cambria" pitchFamily="18" charset="0"/>
              </a:rPr>
              <a:t>povinný nástroj </a:t>
            </a:r>
          </a:p>
          <a:p>
            <a:pPr marL="548640" lvl="1" indent="-274320" eaLnBrk="1" fontAlgn="auto" hangingPunct="1">
              <a:lnSpc>
                <a:spcPct val="90000"/>
              </a:lnSpc>
              <a:spcAft>
                <a:spcPts val="0"/>
              </a:spcAft>
              <a:buFont typeface="Wingdings"/>
              <a:buChar char=""/>
              <a:defRPr/>
            </a:pPr>
            <a:r>
              <a:rPr lang="cs-CZ" altLang="cs-CZ" sz="1900" i="1" dirty="0">
                <a:latin typeface="Cambria" pitchFamily="18" charset="0"/>
              </a:rPr>
              <a:t>všechny kraje mají povinnost pro svoje území je pořídit a přijmout do </a:t>
            </a:r>
            <a:r>
              <a:rPr lang="cs-CZ" altLang="cs-CZ" sz="1900" i="1" u="sng" dirty="0">
                <a:latin typeface="Cambria" pitchFamily="18" charset="0"/>
              </a:rPr>
              <a:t>5 </a:t>
            </a:r>
            <a:r>
              <a:rPr lang="cs-CZ" altLang="cs-CZ" sz="1900" i="1" dirty="0">
                <a:latin typeface="Cambria" pitchFamily="18" charset="0"/>
              </a:rPr>
              <a:t>let od nabytí účinnosti stavebního zákona</a:t>
            </a:r>
          </a:p>
          <a:p>
            <a:pPr marL="548640" lvl="1" indent="-274320" eaLnBrk="1" fontAlgn="auto" hangingPunct="1">
              <a:lnSpc>
                <a:spcPct val="90000"/>
              </a:lnSpc>
              <a:spcAft>
                <a:spcPts val="0"/>
              </a:spcAft>
              <a:buFont typeface="Wingdings"/>
              <a:buChar char=""/>
              <a:defRPr/>
            </a:pPr>
            <a:r>
              <a:rPr lang="cs-CZ" altLang="cs-CZ" sz="1900" b="1" i="1" dirty="0">
                <a:solidFill>
                  <a:srgbClr val="33CC33"/>
                </a:solidFill>
                <a:latin typeface="Cambria" pitchFamily="18" charset="0"/>
              </a:rPr>
              <a:t>V současné době mají PÚR všechny kraje</a:t>
            </a:r>
          </a:p>
          <a:p>
            <a:pPr marL="822960" lvl="2" eaLnBrk="1" fontAlgn="auto" hangingPunct="1">
              <a:lnSpc>
                <a:spcPct val="90000"/>
              </a:lnSpc>
              <a:spcAft>
                <a:spcPts val="0"/>
              </a:spcAft>
              <a:buClr>
                <a:schemeClr val="accent3"/>
              </a:buClr>
              <a:buFont typeface="Wingdings 2"/>
              <a:buChar char=""/>
              <a:defRPr/>
            </a:pPr>
            <a:r>
              <a:rPr lang="cs-CZ" altLang="cs-CZ" sz="1700" b="1" i="1" dirty="0">
                <a:solidFill>
                  <a:srgbClr val="00B050"/>
                </a:solidFill>
                <a:latin typeface="Cambria" pitchFamily="18" charset="0"/>
              </a:rPr>
              <a:t>Metodika MŽP – Vyhodnocení vlivů PUR a ZUR na ŽP</a:t>
            </a:r>
          </a:p>
          <a:p>
            <a:pPr marL="1097280" lvl="3" eaLnBrk="1" fontAlgn="auto" hangingPunct="1">
              <a:lnSpc>
                <a:spcPct val="90000"/>
              </a:lnSpc>
              <a:spcAft>
                <a:spcPts val="0"/>
              </a:spcAft>
              <a:buClr>
                <a:schemeClr val="accent4"/>
              </a:buClr>
              <a:buFont typeface="Wingdings"/>
              <a:buChar char=""/>
              <a:defRPr/>
            </a:pPr>
            <a:r>
              <a:rPr lang="cs-CZ" altLang="cs-CZ" sz="1700" b="1" i="1" dirty="0">
                <a:solidFill>
                  <a:srgbClr val="00B050"/>
                </a:solidFill>
                <a:latin typeface="Cambria" pitchFamily="18" charset="0"/>
              </a:rPr>
              <a:t>Věstník MŽP 2/2015</a:t>
            </a:r>
          </a:p>
          <a:p>
            <a:pPr marL="1097280" lvl="3" eaLnBrk="1" fontAlgn="auto" hangingPunct="1">
              <a:lnSpc>
                <a:spcPct val="90000"/>
              </a:lnSpc>
              <a:spcAft>
                <a:spcPts val="0"/>
              </a:spcAft>
              <a:buClr>
                <a:schemeClr val="accent4"/>
              </a:buClr>
              <a:buFont typeface="Wingdings"/>
              <a:buChar char=""/>
              <a:defRPr/>
            </a:pPr>
            <a:endParaRPr lang="cs-CZ" altLang="cs-CZ" sz="1700" b="1" i="1" dirty="0">
              <a:solidFill>
                <a:srgbClr val="00B050"/>
              </a:solidFill>
              <a:latin typeface="Cambria" pitchFamily="18" charset="0"/>
            </a:endParaRPr>
          </a:p>
          <a:p>
            <a:pPr marL="274320" indent="-274320" eaLnBrk="1" fontAlgn="auto" hangingPunct="1">
              <a:lnSpc>
                <a:spcPct val="90000"/>
              </a:lnSpc>
              <a:spcAft>
                <a:spcPts val="0"/>
              </a:spcAft>
              <a:buFont typeface="Wingdings 2"/>
              <a:buChar char=""/>
              <a:defRPr/>
            </a:pPr>
            <a:r>
              <a:rPr lang="cs-CZ" altLang="cs-CZ" sz="2400" dirty="0">
                <a:latin typeface="Cambria" pitchFamily="18" charset="0"/>
              </a:rPr>
              <a:t>aktualizace ZÚR</a:t>
            </a:r>
          </a:p>
          <a:p>
            <a:pPr marL="548640" lvl="1" indent="-274320" eaLnBrk="1" fontAlgn="auto" hangingPunct="1">
              <a:lnSpc>
                <a:spcPct val="90000"/>
              </a:lnSpc>
              <a:spcAft>
                <a:spcPts val="0"/>
              </a:spcAft>
              <a:buFont typeface="Wingdings"/>
              <a:buChar char=""/>
              <a:defRPr/>
            </a:pPr>
            <a:r>
              <a:rPr lang="cs-CZ" altLang="cs-CZ" sz="1900" dirty="0">
                <a:latin typeface="Cambria" pitchFamily="18" charset="0"/>
              </a:rPr>
              <a:t> každé 4 roky</a:t>
            </a:r>
          </a:p>
          <a:p>
            <a:pPr marL="548640" lvl="1" indent="-274320" eaLnBrk="1" fontAlgn="auto" hangingPunct="1">
              <a:lnSpc>
                <a:spcPct val="90000"/>
              </a:lnSpc>
              <a:spcAft>
                <a:spcPts val="0"/>
              </a:spcAft>
              <a:buFont typeface="Wingdings"/>
              <a:buChar char=""/>
              <a:defRPr/>
            </a:pPr>
            <a:endParaRPr lang="cs-CZ" altLang="cs-CZ" sz="1900" dirty="0">
              <a:latin typeface="Cambria" pitchFamily="18" charset="0"/>
            </a:endParaRPr>
          </a:p>
          <a:p>
            <a:pPr marL="274320" indent="-274320" eaLnBrk="1" fontAlgn="auto" hangingPunct="1">
              <a:lnSpc>
                <a:spcPct val="90000"/>
              </a:lnSpc>
              <a:spcAft>
                <a:spcPts val="0"/>
              </a:spcAft>
              <a:buFont typeface="Wingdings 2"/>
              <a:buChar char=""/>
              <a:defRPr/>
            </a:pPr>
            <a:r>
              <a:rPr lang="cs-CZ" altLang="cs-CZ" sz="2400" dirty="0">
                <a:latin typeface="Cambria" pitchFamily="18" charset="0"/>
              </a:rPr>
              <a:t>řízení o zásadách územního rozvoje – je vedeno jako řízení o opatření obecné povahy</a:t>
            </a:r>
          </a:p>
        </p:txBody>
      </p:sp>
      <p:pic>
        <p:nvPicPr>
          <p:cNvPr id="6"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pPr eaLnBrk="1" fontAlgn="auto" hangingPunct="1">
              <a:spcAft>
                <a:spcPts val="0"/>
              </a:spcAft>
              <a:defRPr/>
            </a:pPr>
            <a:r>
              <a:rPr lang="cs-CZ" altLang="cs-CZ" sz="3200" b="1" dirty="0">
                <a:solidFill>
                  <a:srgbClr val="9F7A70"/>
                </a:solidFill>
              </a:rPr>
              <a:t>Územní plán a posuzování vlivů na ŽP (</a:t>
            </a:r>
            <a:r>
              <a:rPr lang="cs-CZ" altLang="cs-CZ" sz="3200" b="1" dirty="0">
                <a:solidFill>
                  <a:srgbClr val="00B050"/>
                </a:solidFill>
              </a:rPr>
              <a:t>SEA)</a:t>
            </a:r>
            <a:br>
              <a:rPr lang="cs-CZ" altLang="cs-CZ" sz="3200" b="1" dirty="0">
                <a:solidFill>
                  <a:srgbClr val="9F7A70"/>
                </a:solidFill>
              </a:rPr>
            </a:br>
            <a:r>
              <a:rPr lang="cs-CZ" altLang="cs-CZ" sz="3200" b="1" dirty="0">
                <a:solidFill>
                  <a:srgbClr val="9F7A70"/>
                </a:solidFill>
              </a:rPr>
              <a:t>Natura 2000</a:t>
            </a:r>
          </a:p>
        </p:txBody>
      </p:sp>
      <p:sp>
        <p:nvSpPr>
          <p:cNvPr id="38916" name="Rectangle 3"/>
          <p:cNvSpPr>
            <a:spLocks noGrp="1" noChangeArrowheads="1"/>
          </p:cNvSpPr>
          <p:nvPr>
            <p:ph idx="1"/>
          </p:nvPr>
        </p:nvSpPr>
        <p:spPr>
          <a:xfrm>
            <a:off x="250825" y="1527175"/>
            <a:ext cx="8555038" cy="5141913"/>
          </a:xfrm>
        </p:spPr>
        <p:txBody>
          <a:bodyPr/>
          <a:lstStyle/>
          <a:p>
            <a:pPr eaLnBrk="1" hangingPunct="1">
              <a:lnSpc>
                <a:spcPct val="90000"/>
              </a:lnSpc>
            </a:pPr>
            <a:r>
              <a:rPr lang="cs-CZ" altLang="cs-CZ" sz="1800" b="1" dirty="0">
                <a:latin typeface="Cambria" pitchFamily="18" charset="0"/>
              </a:rPr>
              <a:t>Stanoví </a:t>
            </a:r>
            <a:r>
              <a:rPr lang="cs-CZ" altLang="cs-CZ" sz="1800" b="1" dirty="0">
                <a:solidFill>
                  <a:srgbClr val="FF9933"/>
                </a:solidFill>
                <a:latin typeface="Cambria" pitchFamily="18" charset="0"/>
              </a:rPr>
              <a:t>základní koncepci rozvoje území obce</a:t>
            </a:r>
          </a:p>
          <a:p>
            <a:pPr eaLnBrk="1" hangingPunct="1"/>
            <a:endParaRPr lang="cs-CZ" altLang="cs-CZ" sz="1800" b="1" dirty="0">
              <a:latin typeface="Cambria" pitchFamily="18" charset="0"/>
            </a:endParaRPr>
          </a:p>
          <a:p>
            <a:pPr eaLnBrk="1" hangingPunct="1"/>
            <a:r>
              <a:rPr lang="cs-CZ" altLang="cs-CZ" sz="1800" dirty="0">
                <a:latin typeface="Cambria" pitchFamily="18" charset="0"/>
              </a:rPr>
              <a:t>Územní plán a posuzování vlivů na životní prostředí – obecně, oblasti Natura 2000</a:t>
            </a:r>
          </a:p>
          <a:p>
            <a:pPr lvl="1" eaLnBrk="1" hangingPunct="1"/>
            <a:r>
              <a:rPr lang="cs-CZ" altLang="cs-CZ" sz="1800" b="1" dirty="0">
                <a:latin typeface="Cambria" pitchFamily="18" charset="0"/>
              </a:rPr>
              <a:t>Územní plán jako koncepce (SEA)</a:t>
            </a:r>
          </a:p>
          <a:p>
            <a:pPr lvl="1" eaLnBrk="1" hangingPunct="1"/>
            <a:r>
              <a:rPr lang="cs-CZ" altLang="cs-CZ" sz="1800" dirty="0">
                <a:latin typeface="Cambria" pitchFamily="18" charset="0"/>
              </a:rPr>
              <a:t>§ 47/3 </a:t>
            </a:r>
            <a:r>
              <a:rPr lang="cs-CZ" altLang="cs-CZ" sz="1800" dirty="0" err="1">
                <a:latin typeface="Cambria" pitchFamily="18" charset="0"/>
              </a:rPr>
              <a:t>StZ</a:t>
            </a:r>
            <a:endParaRPr lang="cs-CZ" altLang="cs-CZ" sz="1800" dirty="0">
              <a:latin typeface="Cambria" pitchFamily="18" charset="0"/>
            </a:endParaRPr>
          </a:p>
          <a:p>
            <a:pPr lvl="1" eaLnBrk="1" hangingPunct="1"/>
            <a:r>
              <a:rPr lang="cs-CZ" altLang="cs-CZ" sz="1800" b="1" dirty="0">
                <a:latin typeface="Cambria" pitchFamily="18" charset="0"/>
              </a:rPr>
              <a:t>Pokud:</a:t>
            </a:r>
          </a:p>
          <a:p>
            <a:pPr lvl="2" eaLnBrk="1" hangingPunct="1"/>
            <a:r>
              <a:rPr lang="cs-CZ" altLang="cs-CZ" sz="1800" b="1" dirty="0">
                <a:latin typeface="Cambria" pitchFamily="18" charset="0"/>
              </a:rPr>
              <a:t>Krajský úřad </a:t>
            </a:r>
            <a:r>
              <a:rPr lang="cs-CZ" altLang="cs-CZ" sz="1800" dirty="0">
                <a:latin typeface="Cambria" pitchFamily="18" charset="0"/>
              </a:rPr>
              <a:t>ve </a:t>
            </a:r>
            <a:r>
              <a:rPr lang="cs-CZ" altLang="cs-CZ" sz="1800" b="1" dirty="0">
                <a:latin typeface="Cambria" pitchFamily="18" charset="0"/>
              </a:rPr>
              <a:t>stanovisku</a:t>
            </a:r>
            <a:r>
              <a:rPr lang="cs-CZ" altLang="cs-CZ" sz="1800" dirty="0">
                <a:latin typeface="Cambria" pitchFamily="18" charset="0"/>
              </a:rPr>
              <a:t> k  návrhu  zadání územního plánu </a:t>
            </a:r>
            <a:r>
              <a:rPr lang="cs-CZ" altLang="cs-CZ" sz="1800" b="1" dirty="0">
                <a:latin typeface="Cambria" pitchFamily="18" charset="0"/>
              </a:rPr>
              <a:t>uvede, zda má být návrh  územního plánu  posuzován z hlediska vlivů na životní prostředí </a:t>
            </a:r>
            <a:r>
              <a:rPr lang="cs-CZ" altLang="cs-CZ" sz="1800" dirty="0">
                <a:latin typeface="Cambria" pitchFamily="18" charset="0"/>
              </a:rPr>
              <a:t>příp.  stanoví podrobnější požadavky dle § 10i zákona č. 100/2001 Sb.</a:t>
            </a:r>
          </a:p>
          <a:p>
            <a:pPr lvl="2" eaLnBrk="1" hangingPunct="1"/>
            <a:r>
              <a:rPr lang="cs-CZ" altLang="cs-CZ" sz="1800" b="1" dirty="0">
                <a:latin typeface="Cambria" pitchFamily="18" charset="0"/>
              </a:rPr>
              <a:t>Orgán ochrany přírody </a:t>
            </a:r>
            <a:r>
              <a:rPr lang="cs-CZ" altLang="cs-CZ" sz="1800" dirty="0">
                <a:latin typeface="Cambria" pitchFamily="18" charset="0"/>
              </a:rPr>
              <a:t>ve </a:t>
            </a:r>
            <a:r>
              <a:rPr lang="cs-CZ" altLang="cs-CZ" sz="1800" b="1" dirty="0">
                <a:latin typeface="Cambria" pitchFamily="18" charset="0"/>
              </a:rPr>
              <a:t>stanovisku  podle § 45i </a:t>
            </a:r>
            <a:r>
              <a:rPr lang="cs-CZ" altLang="cs-CZ" sz="1800" b="1" dirty="0" err="1">
                <a:latin typeface="Cambria" pitchFamily="18" charset="0"/>
              </a:rPr>
              <a:t>ZoPK</a:t>
            </a:r>
            <a:r>
              <a:rPr lang="cs-CZ" altLang="cs-CZ" sz="1800" b="1" dirty="0">
                <a:latin typeface="Cambria" pitchFamily="18" charset="0"/>
              </a:rPr>
              <a:t> nevyloučil významný vliv na evropsky významnou lokalitu a ptačí oblast</a:t>
            </a:r>
          </a:p>
          <a:p>
            <a:pPr eaLnBrk="1" hangingPunct="1"/>
            <a:r>
              <a:rPr lang="cs-CZ" altLang="cs-CZ" sz="1800" b="1" dirty="0">
                <a:solidFill>
                  <a:srgbClr val="00B050"/>
                </a:solidFill>
                <a:latin typeface="Cambria" pitchFamily="18" charset="0"/>
              </a:rPr>
              <a:t>Pořizovatel doplní do návrhu zadání územního plánu požadavek na vyhodnocení vlivů na udržitelný rozvoj území</a:t>
            </a:r>
          </a:p>
          <a:p>
            <a:pPr lvl="2" eaLnBrk="1" hangingPunct="1"/>
            <a:endParaRPr lang="cs-CZ" altLang="cs-CZ" sz="1800" dirty="0">
              <a:latin typeface="Cambria" pitchFamily="18" charset="0"/>
            </a:endParaRPr>
          </a:p>
        </p:txBody>
      </p:sp>
      <p:pic>
        <p:nvPicPr>
          <p:cNvPr id="6"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p:cNvSpPr>
            <a:spLocks noGrp="1"/>
          </p:cNvSpPr>
          <p:nvPr>
            <p:ph type="title"/>
          </p:nvPr>
        </p:nvSpPr>
        <p:spPr/>
        <p:txBody>
          <a:bodyPr/>
          <a:lstStyle/>
          <a:p>
            <a:pPr eaLnBrk="1" hangingPunct="1"/>
            <a:r>
              <a:rPr lang="cs-CZ" altLang="cs-CZ" sz="3600" b="1" dirty="0">
                <a:solidFill>
                  <a:srgbClr val="9F7A70"/>
                </a:solidFill>
              </a:rPr>
              <a:t>Regulační plán</a:t>
            </a:r>
            <a:endParaRPr lang="cs-CZ" altLang="cs-CZ" b="1" dirty="0">
              <a:solidFill>
                <a:srgbClr val="9F7A70"/>
              </a:solidFill>
            </a:endParaRPr>
          </a:p>
        </p:txBody>
      </p:sp>
      <p:sp>
        <p:nvSpPr>
          <p:cNvPr id="40964" name="Zástupný symbol pro obsah 2"/>
          <p:cNvSpPr>
            <a:spLocks noGrp="1"/>
          </p:cNvSpPr>
          <p:nvPr>
            <p:ph idx="1"/>
          </p:nvPr>
        </p:nvSpPr>
        <p:spPr>
          <a:xfrm>
            <a:off x="250825" y="1527175"/>
            <a:ext cx="8555038" cy="4854575"/>
          </a:xfrm>
        </p:spPr>
        <p:txBody>
          <a:bodyPr>
            <a:normAutofit/>
          </a:bodyPr>
          <a:lstStyle/>
          <a:p>
            <a:pPr eaLnBrk="1" hangingPunct="1"/>
            <a:r>
              <a:rPr lang="cs-CZ" altLang="cs-CZ" sz="2400" dirty="0"/>
              <a:t>Stanoví v řešené ploše </a:t>
            </a:r>
            <a:r>
              <a:rPr lang="cs-CZ" altLang="cs-CZ" sz="2400" b="1" dirty="0"/>
              <a:t>podrobnosti pro využití pozemků, pro umístění a prostorové uspořádání staveb, pro ochranu hodnot a charakteru území a pro vytváření příznivého životního prostředí</a:t>
            </a:r>
          </a:p>
          <a:p>
            <a:pPr eaLnBrk="1" hangingPunct="1"/>
            <a:r>
              <a:rPr lang="cs-CZ" altLang="cs-CZ" sz="2400" dirty="0"/>
              <a:t>Zpracovává se</a:t>
            </a:r>
          </a:p>
          <a:p>
            <a:pPr lvl="1" eaLnBrk="1" hangingPunct="1"/>
            <a:r>
              <a:rPr lang="cs-CZ" altLang="cs-CZ" sz="1900" dirty="0"/>
              <a:t>Pro obec, její část</a:t>
            </a:r>
          </a:p>
          <a:p>
            <a:pPr lvl="1" eaLnBrk="1" hangingPunct="1"/>
            <a:r>
              <a:rPr lang="cs-CZ" altLang="cs-CZ" sz="1900" dirty="0"/>
              <a:t>Pro část kraje (pokud to stanoví zásady územního rozvoje)</a:t>
            </a:r>
          </a:p>
          <a:p>
            <a:pPr eaLnBrk="1" hangingPunct="1"/>
            <a:r>
              <a:rPr lang="cs-CZ" altLang="cs-CZ" sz="2400" dirty="0"/>
              <a:t>RP je závazný pro rozhodování v území</a:t>
            </a:r>
          </a:p>
          <a:p>
            <a:pPr eaLnBrk="1" hangingPunct="1"/>
            <a:r>
              <a:rPr lang="cs-CZ" altLang="cs-CZ" sz="2400" dirty="0"/>
              <a:t>RP vydaný krajem je závazný pro ÚP a RP vydávané obcemi</a:t>
            </a:r>
          </a:p>
          <a:p>
            <a:pPr eaLnBrk="1" hangingPunct="1"/>
            <a:r>
              <a:rPr lang="cs-CZ" altLang="cs-CZ" sz="2400" u="sng" dirty="0"/>
              <a:t>RP lze nahradit územní rozhodnutí </a:t>
            </a:r>
            <a:r>
              <a:rPr lang="cs-CZ" altLang="cs-CZ" sz="2400" u="sng" dirty="0">
                <a:solidFill>
                  <a:srgbClr val="00B050"/>
                </a:solidFill>
              </a:rPr>
              <a:t>(! </a:t>
            </a:r>
            <a:r>
              <a:rPr lang="cs-CZ" altLang="cs-CZ" sz="2400" b="1" u="sng" dirty="0">
                <a:solidFill>
                  <a:srgbClr val="00B050"/>
                </a:solidFill>
              </a:rPr>
              <a:t>ne u záměrů EIA – § 61/2 </a:t>
            </a:r>
            <a:r>
              <a:rPr lang="cs-CZ" altLang="cs-CZ" sz="2400" b="1" u="sng" dirty="0" err="1">
                <a:solidFill>
                  <a:srgbClr val="00B050"/>
                </a:solidFill>
              </a:rPr>
              <a:t>StZ</a:t>
            </a:r>
            <a:r>
              <a:rPr lang="cs-CZ" altLang="cs-CZ" sz="2400" b="1" u="sng" dirty="0">
                <a:solidFill>
                  <a:srgbClr val="00B050"/>
                </a:solidFill>
              </a:rPr>
              <a:t> viz dále)</a:t>
            </a:r>
          </a:p>
          <a:p>
            <a:pPr lvl="1" eaLnBrk="1" hangingPunct="1"/>
            <a:r>
              <a:rPr lang="cs-CZ" altLang="cs-CZ" sz="1900" b="1" u="sng" dirty="0">
                <a:solidFill>
                  <a:srgbClr val="C00000"/>
                </a:solidFill>
              </a:rPr>
              <a:t>V RP se stanoví, která územní rozhodnutí nahrazuje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229600" cy="490066"/>
          </a:xfrm>
        </p:spPr>
        <p:txBody>
          <a:bodyPr>
            <a:normAutofit fontScale="90000"/>
          </a:bodyPr>
          <a:lstStyle/>
          <a:p>
            <a:pPr eaLnBrk="1" fontAlgn="auto" hangingPunct="1">
              <a:spcAft>
                <a:spcPts val="0"/>
              </a:spcAft>
              <a:defRPr/>
            </a:pPr>
            <a:br>
              <a:rPr lang="cs-CZ" altLang="cs-CZ" sz="3200" dirty="0">
                <a:solidFill>
                  <a:srgbClr val="9F7A70"/>
                </a:solidFill>
              </a:rPr>
            </a:br>
            <a:br>
              <a:rPr lang="cs-CZ" altLang="cs-CZ" sz="3200" dirty="0">
                <a:solidFill>
                  <a:srgbClr val="9F7A70"/>
                </a:solidFill>
              </a:rPr>
            </a:br>
            <a:br>
              <a:rPr lang="cs-CZ" altLang="cs-CZ" sz="3200" dirty="0">
                <a:solidFill>
                  <a:srgbClr val="9F7A70"/>
                </a:solidFill>
              </a:rPr>
            </a:br>
            <a:br>
              <a:rPr lang="cs-CZ" altLang="cs-CZ" sz="3200" dirty="0">
                <a:solidFill>
                  <a:srgbClr val="9F7A70"/>
                </a:solidFill>
              </a:rPr>
            </a:br>
            <a:r>
              <a:rPr lang="cs-CZ" altLang="cs-CZ" sz="3100" b="1" dirty="0">
                <a:solidFill>
                  <a:srgbClr val="9F7A70"/>
                </a:solidFill>
              </a:rPr>
              <a:t>Územní opatření o stavební uzávěře</a:t>
            </a:r>
            <a:br>
              <a:rPr lang="cs-CZ" altLang="cs-CZ" sz="3100" dirty="0">
                <a:solidFill>
                  <a:srgbClr val="9F7A70"/>
                </a:solidFill>
              </a:rPr>
            </a:br>
            <a:endParaRPr lang="cs-CZ" altLang="cs-CZ" sz="3100" dirty="0">
              <a:solidFill>
                <a:srgbClr val="9F7A70"/>
              </a:solidFill>
            </a:endParaRPr>
          </a:p>
        </p:txBody>
      </p:sp>
      <p:sp>
        <p:nvSpPr>
          <p:cNvPr id="43012" name="Rectangle 3"/>
          <p:cNvSpPr>
            <a:spLocks noGrp="1" noChangeArrowheads="1"/>
          </p:cNvSpPr>
          <p:nvPr>
            <p:ph idx="1"/>
          </p:nvPr>
        </p:nvSpPr>
        <p:spPr/>
        <p:txBody>
          <a:bodyPr>
            <a:normAutofit/>
          </a:bodyPr>
          <a:lstStyle/>
          <a:p>
            <a:pPr eaLnBrk="1" hangingPunct="1"/>
            <a:endParaRPr lang="cs-CZ" altLang="cs-CZ" sz="1800" b="1" dirty="0">
              <a:solidFill>
                <a:srgbClr val="FF9933"/>
              </a:solidFill>
            </a:endParaRPr>
          </a:p>
          <a:p>
            <a:pPr eaLnBrk="1" hangingPunct="1"/>
            <a:r>
              <a:rPr lang="cs-CZ" altLang="cs-CZ" sz="2000" b="1" dirty="0">
                <a:solidFill>
                  <a:srgbClr val="FF9933"/>
                </a:solidFill>
              </a:rPr>
              <a:t>Omezuje</a:t>
            </a:r>
            <a:r>
              <a:rPr lang="cs-CZ" altLang="cs-CZ" sz="2000" b="1" dirty="0"/>
              <a:t> </a:t>
            </a:r>
            <a:r>
              <a:rPr lang="cs-CZ" altLang="cs-CZ" sz="2000" dirty="0"/>
              <a:t>nebo </a:t>
            </a:r>
            <a:r>
              <a:rPr lang="cs-CZ" altLang="cs-CZ" sz="2000" b="1" dirty="0">
                <a:solidFill>
                  <a:srgbClr val="FF9933"/>
                </a:solidFill>
              </a:rPr>
              <a:t>zakazuje </a:t>
            </a:r>
            <a:r>
              <a:rPr lang="cs-CZ" altLang="cs-CZ" sz="2000" b="1" dirty="0"/>
              <a:t>v</a:t>
            </a:r>
            <a:r>
              <a:rPr lang="cs-CZ" altLang="cs-CZ" sz="2000" dirty="0"/>
              <a:t> </a:t>
            </a:r>
            <a:r>
              <a:rPr lang="cs-CZ" altLang="cs-CZ" sz="2000" b="1" u="sng" dirty="0"/>
              <a:t>nezbytném rozsahu</a:t>
            </a:r>
            <a:r>
              <a:rPr lang="cs-CZ" altLang="cs-CZ" sz="2000" dirty="0"/>
              <a:t> </a:t>
            </a:r>
            <a:r>
              <a:rPr lang="cs-CZ" altLang="cs-CZ" sz="2000" b="1" dirty="0">
                <a:solidFill>
                  <a:srgbClr val="00B050"/>
                </a:solidFill>
              </a:rPr>
              <a:t>stavební činnost ve vymezeném území, pokud by mohla ztížit nebo znemožnit budoucí využití území</a:t>
            </a:r>
          </a:p>
          <a:p>
            <a:pPr eaLnBrk="1" hangingPunct="1"/>
            <a:r>
              <a:rPr lang="cs-CZ" altLang="cs-CZ" sz="2000" dirty="0"/>
              <a:t>Územním opatřením o stavební uzávěře nelze omezit nebo zakázat udržovací práce</a:t>
            </a:r>
          </a:p>
          <a:p>
            <a:pPr eaLnBrk="1" hangingPunct="1"/>
            <a:endParaRPr lang="cs-CZ" altLang="cs-CZ" sz="2000" dirty="0"/>
          </a:p>
          <a:p>
            <a:pPr eaLnBrk="1" hangingPunct="1"/>
            <a:endParaRPr lang="cs-CZ" altLang="cs-CZ" sz="2000" dirty="0"/>
          </a:p>
          <a:p>
            <a:pPr eaLnBrk="1" hangingPunct="1"/>
            <a:r>
              <a:rPr lang="cs-CZ" altLang="cs-CZ" sz="2000" dirty="0"/>
              <a:t>Vydává se jako opatření obecné povahy podle správního řádu</a:t>
            </a:r>
          </a:p>
          <a:p>
            <a:pPr eaLnBrk="1" hangingPunct="1"/>
            <a:endParaRPr lang="cs-CZ" altLang="cs-CZ" sz="2000" dirty="0"/>
          </a:p>
          <a:p>
            <a:pPr eaLnBrk="1" hangingPunct="1"/>
            <a:r>
              <a:rPr lang="cs-CZ" altLang="cs-CZ" sz="2000" b="1" dirty="0">
                <a:solidFill>
                  <a:srgbClr val="00B050"/>
                </a:solidFill>
              </a:rPr>
              <a:t>VÝZNAMNÝ NÁSTROJ I VE VZTAHU K OCHRANĚ ŽIVOTNÍHO PROSTŘEDÍ</a:t>
            </a:r>
          </a:p>
        </p:txBody>
      </p:sp>
      <p:sp>
        <p:nvSpPr>
          <p:cNvPr id="43011" name="Zástupný symbol pro zápatí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99987F"/>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90AC97"/>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FFAD1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FFAD1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FFAD1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FFAD1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FFAD1C"/>
              </a:buClr>
              <a:buChar char="•"/>
              <a:defRPr>
                <a:solidFill>
                  <a:schemeClr val="tx1"/>
                </a:solidFill>
                <a:latin typeface="Georgia" pitchFamily="18" charset="0"/>
              </a:defRPr>
            </a:lvl9pPr>
          </a:lstStyle>
          <a:p>
            <a:pPr eaLnBrk="1" hangingPunct="1">
              <a:spcBef>
                <a:spcPct val="0"/>
              </a:spcBef>
              <a:buClrTx/>
              <a:buSzTx/>
              <a:buFontTx/>
              <a:buNone/>
              <a:defRPr/>
            </a:pPr>
            <a:r>
              <a:rPr lang="cs-CZ" altLang="cs-CZ" sz="1200">
                <a:solidFill>
                  <a:srgbClr val="FFFFFF"/>
                </a:solidFill>
                <a:latin typeface="Verdana" pitchFamily="34" charset="0"/>
              </a:rPr>
              <a:t>Ivana Průchová</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cs-CZ" altLang="cs-CZ" sz="3200" b="1" dirty="0">
                <a:solidFill>
                  <a:srgbClr val="9F7A70"/>
                </a:solidFill>
              </a:rPr>
              <a:t>Územní opatření o asanaci území</a:t>
            </a:r>
          </a:p>
        </p:txBody>
      </p:sp>
      <p:sp>
        <p:nvSpPr>
          <p:cNvPr id="46083" name="Rectangle 3"/>
          <p:cNvSpPr>
            <a:spLocks noGrp="1" noChangeArrowheads="1"/>
          </p:cNvSpPr>
          <p:nvPr>
            <p:ph idx="1"/>
          </p:nvPr>
        </p:nvSpPr>
        <p:spPr/>
        <p:txBody>
          <a:bodyPr>
            <a:normAutofit/>
          </a:bodyPr>
          <a:lstStyle/>
          <a:p>
            <a:pPr marL="274320" indent="-274320" eaLnBrk="1" fontAlgn="auto" hangingPunct="1">
              <a:spcAft>
                <a:spcPts val="0"/>
              </a:spcAft>
              <a:buFont typeface="Wingdings 2"/>
              <a:buChar char=""/>
              <a:defRPr/>
            </a:pPr>
            <a:endParaRPr lang="cs-CZ" altLang="cs-CZ" sz="1800"/>
          </a:p>
          <a:p>
            <a:pPr marL="274320" indent="-274320" eaLnBrk="1" fontAlgn="auto" hangingPunct="1">
              <a:spcAft>
                <a:spcPts val="0"/>
              </a:spcAft>
              <a:buFont typeface="Wingdings 2"/>
              <a:buChar char=""/>
              <a:defRPr/>
            </a:pPr>
            <a:r>
              <a:rPr lang="cs-CZ" altLang="cs-CZ" sz="1800"/>
              <a:t>Vydává se na území postiženém </a:t>
            </a:r>
            <a:r>
              <a:rPr lang="cs-CZ" altLang="cs-CZ" sz="1800" b="1">
                <a:solidFill>
                  <a:srgbClr val="00B050"/>
                </a:solidFill>
              </a:rPr>
              <a:t>živelní pohromou </a:t>
            </a:r>
            <a:r>
              <a:rPr lang="cs-CZ" altLang="cs-CZ" sz="1800"/>
              <a:t>nebo </a:t>
            </a:r>
            <a:r>
              <a:rPr lang="cs-CZ" altLang="cs-CZ" sz="1800" b="1">
                <a:solidFill>
                  <a:srgbClr val="00B050"/>
                </a:solidFill>
              </a:rPr>
              <a:t>závažnou havárií</a:t>
            </a:r>
            <a:r>
              <a:rPr lang="cs-CZ" altLang="cs-CZ" sz="1800"/>
              <a:t>, v jejímž důsledku došlo k podstatnému zásahu do využití území a je nezbytné stanovit podmínky pro odstranění dopadů živelní pohromy nebo havárie a pro další využití území</a:t>
            </a:r>
          </a:p>
          <a:p>
            <a:pPr marL="274320" indent="-274320" eaLnBrk="1" fontAlgn="auto" hangingPunct="1">
              <a:spcAft>
                <a:spcPts val="0"/>
              </a:spcAft>
              <a:buFont typeface="Wingdings 2"/>
              <a:buChar char=""/>
              <a:defRPr/>
            </a:pPr>
            <a:r>
              <a:rPr lang="cs-CZ" altLang="cs-CZ" sz="1800"/>
              <a:t>Územní opatření o asanaci území se dále vydává rovněž </a:t>
            </a:r>
            <a:r>
              <a:rPr lang="cs-CZ" altLang="cs-CZ" sz="1800" b="1">
                <a:solidFill>
                  <a:srgbClr val="00B050"/>
                </a:solidFill>
              </a:rPr>
              <a:t>pro zastavěné území, ve kterém jsou závadné stavby, </a:t>
            </a:r>
            <a:r>
              <a:rPr lang="cs-CZ" altLang="cs-CZ" sz="1800"/>
              <a:t>u nichž je ve veřejném zájmu nutné nařídit odstranění závad staveb a úpravy staveb a nařídit opatření k asanaci území</a:t>
            </a:r>
          </a:p>
          <a:p>
            <a:pPr marL="274320" indent="-274320" eaLnBrk="1" fontAlgn="auto" hangingPunct="1">
              <a:spcAft>
                <a:spcPts val="0"/>
              </a:spcAft>
              <a:buFont typeface="Wingdings 2"/>
              <a:buChar char=""/>
              <a:defRPr/>
            </a:pPr>
            <a:endParaRPr lang="cs-CZ" altLang="cs-CZ" sz="1800"/>
          </a:p>
          <a:p>
            <a:pPr marL="274320" indent="-274320" eaLnBrk="1" fontAlgn="auto" hangingPunct="1">
              <a:spcAft>
                <a:spcPts val="0"/>
              </a:spcAft>
              <a:buFont typeface="Wingdings 2"/>
              <a:buChar char=""/>
              <a:defRPr/>
            </a:pPr>
            <a:r>
              <a:rPr lang="cs-CZ" altLang="cs-CZ" sz="1800"/>
              <a:t>Vydává se jako opatření obecné povahy podle správního řádu</a:t>
            </a:r>
          </a:p>
          <a:p>
            <a:pPr marL="274320" indent="-274320" eaLnBrk="1" fontAlgn="auto" hangingPunct="1">
              <a:spcAft>
                <a:spcPts val="0"/>
              </a:spcAft>
              <a:buFont typeface="Wingdings 2"/>
              <a:buChar char=""/>
              <a:defRPr/>
            </a:pPr>
            <a:endParaRPr lang="cs-CZ" altLang="cs-CZ" sz="1800"/>
          </a:p>
          <a:p>
            <a:pPr marL="274320" indent="-274320" eaLnBrk="1" fontAlgn="auto" hangingPunct="1">
              <a:spcAft>
                <a:spcPts val="0"/>
              </a:spcAft>
              <a:buFont typeface="Wingdings 2"/>
              <a:buChar char=""/>
              <a:defRPr/>
            </a:pPr>
            <a:r>
              <a:rPr lang="cs-CZ" altLang="cs-CZ" sz="1800" b="1">
                <a:solidFill>
                  <a:srgbClr val="00B050"/>
                </a:solidFill>
              </a:rPr>
              <a:t>VÝZNAMNÝ NÁSTROJ  VE VZTAHU K OCHRANĚ ŽIVOTNÍHO PROISTŘEDÍ </a:t>
            </a:r>
          </a:p>
          <a:p>
            <a:pPr marL="274320" indent="-274320" eaLnBrk="1" fontAlgn="auto" hangingPunct="1">
              <a:spcAft>
                <a:spcPts val="0"/>
              </a:spcAft>
              <a:buFont typeface="Wingdings 2"/>
              <a:buChar char=""/>
              <a:defRPr/>
            </a:pPr>
            <a:r>
              <a:rPr lang="cs-CZ" altLang="cs-CZ" sz="1800" b="1">
                <a:solidFill>
                  <a:srgbClr val="00B050"/>
                </a:solidFill>
              </a:rPr>
              <a:t>V PRAXI NENÍ ČASTO VYUŽÍVÁN</a:t>
            </a:r>
          </a:p>
          <a:p>
            <a:pPr marL="274320" indent="-274320" eaLnBrk="1" fontAlgn="auto" hangingPunct="1">
              <a:spcAft>
                <a:spcPts val="0"/>
              </a:spcAft>
              <a:buFont typeface="Wingdings 2"/>
              <a:buChar char=""/>
              <a:defRPr/>
            </a:pPr>
            <a:endParaRPr lang="cs-CZ" altLang="cs-CZ" sz="1800"/>
          </a:p>
        </p:txBody>
      </p:sp>
      <p:sp>
        <p:nvSpPr>
          <p:cNvPr id="44035" name="Zástupný symbol pro zápatí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99987F"/>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90AC97"/>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FFAD1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FFAD1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FFAD1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FFAD1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FFAD1C"/>
              </a:buClr>
              <a:buChar char="•"/>
              <a:defRPr>
                <a:solidFill>
                  <a:schemeClr val="tx1"/>
                </a:solidFill>
                <a:latin typeface="Georgia" pitchFamily="18" charset="0"/>
              </a:defRPr>
            </a:lvl9pPr>
          </a:lstStyle>
          <a:p>
            <a:pPr eaLnBrk="1" hangingPunct="1">
              <a:spcBef>
                <a:spcPct val="0"/>
              </a:spcBef>
              <a:buClrTx/>
              <a:buSzTx/>
              <a:buFontTx/>
              <a:buNone/>
              <a:defRPr/>
            </a:pPr>
            <a:r>
              <a:rPr lang="cs-CZ" altLang="cs-CZ" sz="1200">
                <a:solidFill>
                  <a:srgbClr val="FFFFFF"/>
                </a:solidFill>
                <a:latin typeface="Verdana" pitchFamily="34" charset="0"/>
              </a:rPr>
              <a:t>Ivana Průchová</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defRPr/>
            </a:pPr>
            <a:r>
              <a:rPr lang="cs-CZ" dirty="0"/>
              <a:t>Přezkoumání </a:t>
            </a:r>
            <a:r>
              <a:rPr lang="cs-CZ" b="1" dirty="0"/>
              <a:t>opatření obecné povahy </a:t>
            </a:r>
          </a:p>
        </p:txBody>
      </p:sp>
      <p:sp>
        <p:nvSpPr>
          <p:cNvPr id="70661" name="Zástupný symbol pro text 4"/>
          <p:cNvSpPr>
            <a:spLocks noGrp="1"/>
          </p:cNvSpPr>
          <p:nvPr>
            <p:ph type="body" idx="1"/>
          </p:nvPr>
        </p:nvSpPr>
        <p:spPr>
          <a:xfrm>
            <a:off x="457200" y="1417638"/>
            <a:ext cx="3657600" cy="571202"/>
          </a:xfrm>
        </p:spPr>
        <p:txBody>
          <a:bodyPr/>
          <a:lstStyle/>
          <a:p>
            <a:r>
              <a:rPr lang="cs-CZ" altLang="cs-CZ" dirty="0"/>
              <a:t>Správní řád</a:t>
            </a:r>
          </a:p>
        </p:txBody>
      </p:sp>
      <p:sp>
        <p:nvSpPr>
          <p:cNvPr id="70659" name="Zástupný symbol pro obsah 2"/>
          <p:cNvSpPr>
            <a:spLocks noGrp="1"/>
          </p:cNvSpPr>
          <p:nvPr>
            <p:ph sz="half" idx="2"/>
          </p:nvPr>
        </p:nvSpPr>
        <p:spPr>
          <a:xfrm>
            <a:off x="457200" y="2362200"/>
            <a:ext cx="3657600" cy="4379913"/>
          </a:xfrm>
        </p:spPr>
        <p:txBody>
          <a:bodyPr/>
          <a:lstStyle/>
          <a:p>
            <a:r>
              <a:rPr lang="cs-CZ" altLang="cs-CZ" sz="2000" dirty="0"/>
              <a:t>§ 174/2 SPŘ</a:t>
            </a:r>
          </a:p>
          <a:p>
            <a:pPr lvl="1"/>
            <a:r>
              <a:rPr lang="cs-CZ" altLang="cs-CZ" sz="2400" dirty="0"/>
              <a:t>přezkumné řízení </a:t>
            </a:r>
          </a:p>
          <a:p>
            <a:endParaRPr lang="cs-CZ" altLang="cs-CZ" sz="2800" dirty="0"/>
          </a:p>
          <a:p>
            <a:pPr lvl="1"/>
            <a:r>
              <a:rPr lang="cs-CZ" altLang="cs-CZ" sz="2400" dirty="0"/>
              <a:t>Lhůta:</a:t>
            </a:r>
          </a:p>
          <a:p>
            <a:pPr lvl="2"/>
            <a:r>
              <a:rPr lang="cs-CZ" altLang="cs-CZ" sz="1600" dirty="0"/>
              <a:t>!!! od 1.1.2018    – 1  rok</a:t>
            </a:r>
          </a:p>
          <a:p>
            <a:pPr lvl="2"/>
            <a:r>
              <a:rPr lang="cs-CZ" altLang="cs-CZ" sz="1600" dirty="0"/>
              <a:t>do 31.12.2017 – 3 roky</a:t>
            </a:r>
          </a:p>
          <a:p>
            <a:endParaRPr lang="cs-CZ" altLang="cs-CZ" dirty="0"/>
          </a:p>
          <a:p>
            <a:endParaRPr lang="cs-CZ" altLang="cs-CZ" dirty="0"/>
          </a:p>
        </p:txBody>
      </p:sp>
      <p:sp>
        <p:nvSpPr>
          <p:cNvPr id="70662" name="Zástupný symbol pro text 5"/>
          <p:cNvSpPr>
            <a:spLocks noGrp="1"/>
          </p:cNvSpPr>
          <p:nvPr>
            <p:ph type="body" sz="quarter" idx="3"/>
          </p:nvPr>
        </p:nvSpPr>
        <p:spPr>
          <a:xfrm>
            <a:off x="4343400" y="1570038"/>
            <a:ext cx="3657600" cy="418802"/>
          </a:xfrm>
        </p:spPr>
        <p:txBody>
          <a:bodyPr>
            <a:normAutofit fontScale="92500" lnSpcReduction="10000"/>
          </a:bodyPr>
          <a:lstStyle/>
          <a:p>
            <a:r>
              <a:rPr lang="cs-CZ" altLang="cs-CZ" dirty="0"/>
              <a:t>Soudní řád správní</a:t>
            </a:r>
          </a:p>
        </p:txBody>
      </p:sp>
      <p:sp>
        <p:nvSpPr>
          <p:cNvPr id="70660" name="Zástupný symbol pro obsah 3"/>
          <p:cNvSpPr>
            <a:spLocks noGrp="1"/>
          </p:cNvSpPr>
          <p:nvPr>
            <p:ph sz="quarter" idx="4"/>
          </p:nvPr>
        </p:nvSpPr>
        <p:spPr>
          <a:xfrm>
            <a:off x="4343400" y="1988840"/>
            <a:ext cx="3686175" cy="4753273"/>
          </a:xfrm>
        </p:spPr>
        <p:txBody>
          <a:bodyPr>
            <a:normAutofit/>
          </a:bodyPr>
          <a:lstStyle/>
          <a:p>
            <a:r>
              <a:rPr lang="cs-CZ" altLang="cs-CZ" sz="1600" dirty="0"/>
              <a:t>§ 101a a násl. </a:t>
            </a:r>
            <a:r>
              <a:rPr lang="cs-CZ" altLang="cs-CZ" sz="1600" dirty="0" err="1"/>
              <a:t>s.ř.s</a:t>
            </a:r>
            <a:r>
              <a:rPr lang="cs-CZ" altLang="cs-CZ" sz="1600" dirty="0"/>
              <a:t>.</a:t>
            </a:r>
          </a:p>
          <a:p>
            <a:r>
              <a:rPr lang="cs-CZ" altLang="cs-CZ" sz="1600" dirty="0"/>
              <a:t>návrh na zrušení OOP nebo jeho části ze strany toho, kdo tvrdí, že byl na svých právech opatřením obecné povahy zkrácen</a:t>
            </a:r>
          </a:p>
          <a:p>
            <a:r>
              <a:rPr lang="cs-CZ" altLang="cs-CZ" sz="1600" b="1" dirty="0"/>
              <a:t>Lhůta:</a:t>
            </a:r>
          </a:p>
          <a:p>
            <a:pPr lvl="1"/>
            <a:r>
              <a:rPr lang="cs-CZ" altLang="cs-CZ" sz="1800" b="1" dirty="0"/>
              <a:t>!!! Od 1.1.2018 – 1 rok</a:t>
            </a:r>
          </a:p>
          <a:p>
            <a:pPr lvl="1"/>
            <a:r>
              <a:rPr lang="cs-CZ" altLang="cs-CZ" sz="1200" dirty="0"/>
              <a:t>Návrh lze podat </a:t>
            </a:r>
            <a:r>
              <a:rPr lang="cs-CZ" altLang="cs-CZ" sz="1200" dirty="0">
                <a:solidFill>
                  <a:srgbClr val="0070C0"/>
                </a:solidFill>
              </a:rPr>
              <a:t>do 1 roku ode dne, kdy návrhem napadené opatření obecné povahy nabylo účinnosti.</a:t>
            </a:r>
            <a:r>
              <a:rPr lang="cs-CZ" altLang="cs-CZ" sz="1200" dirty="0"/>
              <a:t> </a:t>
            </a:r>
          </a:p>
          <a:p>
            <a:pPr lvl="1"/>
            <a:r>
              <a:rPr lang="cs-CZ" altLang="cs-CZ" sz="1200" dirty="0">
                <a:solidFill>
                  <a:srgbClr val="C00000"/>
                </a:solidFill>
              </a:rPr>
              <a:t>Zmeškání lhůty pro podání návrhu nelze prominout, a to ani ve vazbě na navazující správní rozhodnutí, opatření nebo jiný úkon nahrazující rozhodnutí.</a:t>
            </a:r>
          </a:p>
          <a:p>
            <a:pPr lvl="1"/>
            <a:endParaRPr lang="cs-CZ" altLang="cs-CZ" sz="1200" dirty="0">
              <a:solidFill>
                <a:srgbClr val="C00000"/>
              </a:solidFill>
            </a:endParaRPr>
          </a:p>
          <a:p>
            <a:pPr lvl="1"/>
            <a:r>
              <a:rPr lang="cs-CZ" altLang="cs-CZ" sz="1400" b="1" i="1" dirty="0"/>
              <a:t>do 31.12.2017:</a:t>
            </a:r>
          </a:p>
          <a:p>
            <a:pPr lvl="1"/>
            <a:r>
              <a:rPr lang="cs-CZ" altLang="cs-CZ" sz="1400" i="1" dirty="0"/>
              <a:t>3 roky </a:t>
            </a:r>
          </a:p>
          <a:p>
            <a:pPr lvl="1"/>
            <a:r>
              <a:rPr lang="cs-CZ" altLang="cs-CZ" sz="1400" i="1" dirty="0"/>
              <a:t>„</a:t>
            </a:r>
            <a:r>
              <a:rPr lang="cs-CZ" altLang="cs-CZ" sz="1400" i="1" dirty="0" err="1"/>
              <a:t>bezlhůtově</a:t>
            </a:r>
            <a:r>
              <a:rPr lang="cs-CZ" altLang="cs-CZ" sz="1400" i="1" dirty="0"/>
              <a:t>“ u tzv. incidenčního přezkumu OOP </a:t>
            </a:r>
          </a:p>
        </p:txBody>
      </p:sp>
      <p:sp>
        <p:nvSpPr>
          <p:cNvPr id="70664" name="Zástupný symbol pro číslo snímku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DFAE63C-EA8A-4705-B209-077AFC2FD6B2}" type="slidenum">
              <a:rPr lang="cs-CZ" altLang="cs-CZ" smtClean="0">
                <a:solidFill>
                  <a:srgbClr val="FFFFFF"/>
                </a:solidFill>
              </a:rPr>
              <a:pPr/>
              <a:t>37</a:t>
            </a:fld>
            <a:endParaRPr lang="cs-CZ" altLang="cs-CZ">
              <a:solidFill>
                <a:srgbClr val="FFFFFF"/>
              </a:solidFill>
            </a:endParaRPr>
          </a:p>
        </p:txBody>
      </p:sp>
    </p:spTree>
    <p:extLst>
      <p:ext uri="{BB962C8B-B14F-4D97-AF65-F5344CB8AC3E}">
        <p14:creationId xmlns:p14="http://schemas.microsoft.com/office/powerpoint/2010/main" val="3131950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p:cNvSpPr>
            <a:spLocks noGrp="1"/>
          </p:cNvSpPr>
          <p:nvPr>
            <p:ph type="title"/>
          </p:nvPr>
        </p:nvSpPr>
        <p:spPr>
          <a:xfrm>
            <a:off x="395536" y="476672"/>
            <a:ext cx="8229600" cy="1143000"/>
          </a:xfrm>
        </p:spPr>
        <p:txBody>
          <a:bodyPr>
            <a:normAutofit/>
          </a:bodyPr>
          <a:lstStyle/>
          <a:p>
            <a:pPr eaLnBrk="1" hangingPunct="1"/>
            <a:r>
              <a:rPr lang="cs-CZ" altLang="cs-CZ" sz="2400" b="1" dirty="0">
                <a:solidFill>
                  <a:schemeClr val="accent2"/>
                </a:solidFill>
                <a:latin typeface="Cambria" pitchFamily="18" charset="0"/>
              </a:rPr>
              <a:t>Řízení a postupy  podle stavebního zákona a ochrana životního prostředí</a:t>
            </a:r>
          </a:p>
        </p:txBody>
      </p:sp>
      <p:sp>
        <p:nvSpPr>
          <p:cNvPr id="3" name="Zástupný symbol pro obsah 2"/>
          <p:cNvSpPr>
            <a:spLocks noGrp="1"/>
          </p:cNvSpPr>
          <p:nvPr>
            <p:ph idx="1"/>
          </p:nvPr>
        </p:nvSpPr>
        <p:spPr>
          <a:xfrm>
            <a:off x="251520" y="1268760"/>
            <a:ext cx="8554343" cy="5589240"/>
          </a:xfrm>
        </p:spPr>
        <p:txBody>
          <a:bodyPr>
            <a:normAutofit/>
          </a:bodyPr>
          <a:lstStyle/>
          <a:p>
            <a:pPr marL="0" indent="0" eaLnBrk="1" fontAlgn="auto" hangingPunct="1">
              <a:spcAft>
                <a:spcPts val="0"/>
              </a:spcAft>
              <a:buFont typeface="Wingdings 2" pitchFamily="18" charset="2"/>
              <a:buNone/>
              <a:defRPr/>
            </a:pPr>
            <a:endParaRPr lang="cs-CZ" sz="1600" dirty="0"/>
          </a:p>
          <a:p>
            <a:pPr marL="0" indent="0" eaLnBrk="1" fontAlgn="auto" hangingPunct="1">
              <a:spcAft>
                <a:spcPts val="0"/>
              </a:spcAft>
              <a:buFont typeface="Wingdings 2" pitchFamily="18" charset="2"/>
              <a:buNone/>
              <a:defRPr/>
            </a:pPr>
            <a:r>
              <a:rPr lang="cs-CZ" sz="1600" b="1" dirty="0"/>
              <a:t> ZÁKLADNÍ VÝCHODISKA:</a:t>
            </a:r>
          </a:p>
          <a:p>
            <a:pPr marL="274320" indent="-274320" eaLnBrk="1" fontAlgn="auto" hangingPunct="1">
              <a:spcAft>
                <a:spcPts val="0"/>
              </a:spcAft>
              <a:buFont typeface="Wingdings 2"/>
              <a:buChar char=""/>
              <a:defRPr/>
            </a:pPr>
            <a:r>
              <a:rPr lang="cs-CZ" sz="1600" b="1" dirty="0">
                <a:solidFill>
                  <a:srgbClr val="00B050"/>
                </a:solidFill>
              </a:rPr>
              <a:t>SOULAD S ÚZEMNÍM PLÁNOVÁNÍM</a:t>
            </a:r>
          </a:p>
          <a:p>
            <a:pPr marL="674370" lvl="1" indent="-274320">
              <a:buFont typeface="Wingdings 2"/>
              <a:buChar char=""/>
              <a:defRPr/>
            </a:pPr>
            <a:r>
              <a:rPr lang="cs-CZ" sz="1800" b="1" dirty="0">
                <a:solidFill>
                  <a:srgbClr val="00B050"/>
                </a:solidFill>
              </a:rPr>
              <a:t>Mj. význam závazného stanoviska orgánu územního plánování § 96b </a:t>
            </a:r>
            <a:r>
              <a:rPr lang="cs-CZ" sz="1800" b="1" dirty="0" err="1">
                <a:solidFill>
                  <a:srgbClr val="00B050"/>
                </a:solidFill>
              </a:rPr>
              <a:t>StZ</a:t>
            </a:r>
            <a:endParaRPr lang="cs-CZ" sz="1800" b="1" dirty="0">
              <a:solidFill>
                <a:srgbClr val="00B050"/>
              </a:solidFill>
            </a:endParaRPr>
          </a:p>
          <a:p>
            <a:pPr marL="274320" indent="-274320" eaLnBrk="1" fontAlgn="auto" hangingPunct="1">
              <a:spcAft>
                <a:spcPts val="0"/>
              </a:spcAft>
              <a:buFont typeface="Wingdings 2"/>
              <a:buChar char=""/>
              <a:defRPr/>
            </a:pPr>
            <a:r>
              <a:rPr lang="cs-CZ" sz="1600" b="1" dirty="0">
                <a:solidFill>
                  <a:srgbClr val="00B050"/>
                </a:solidFill>
              </a:rPr>
              <a:t>Ochrana životního prostředí:  ve všech řízeních ochrana životního prostředí </a:t>
            </a:r>
          </a:p>
          <a:p>
            <a:pPr marL="548640" lvl="1" indent="-274320" eaLnBrk="1" fontAlgn="auto" hangingPunct="1">
              <a:spcAft>
                <a:spcPts val="0"/>
              </a:spcAft>
              <a:buFont typeface="Wingdings"/>
              <a:buChar char=""/>
              <a:defRPr/>
            </a:pPr>
            <a:r>
              <a:rPr lang="cs-CZ" sz="2000" b="1" u="sng" dirty="0">
                <a:solidFill>
                  <a:srgbClr val="00B050"/>
                </a:solidFill>
              </a:rPr>
              <a:t> různá povaha dopadů aktivit v režimu stavebního zákona na životní prostředí ovlivňuje nástroje a subjekty k prosazení zájmu na ochraně životního prostředí </a:t>
            </a:r>
          </a:p>
          <a:p>
            <a:pPr marL="548640" lvl="1" indent="-274320" eaLnBrk="1" fontAlgn="auto" hangingPunct="1">
              <a:spcAft>
                <a:spcPts val="0"/>
              </a:spcAft>
              <a:buFont typeface="Wingdings"/>
              <a:buChar char=""/>
              <a:defRPr/>
            </a:pPr>
            <a:endParaRPr lang="cs-CZ" sz="2000" b="1" u="sng" dirty="0">
              <a:solidFill>
                <a:srgbClr val="00B050"/>
              </a:solidFill>
            </a:endParaRPr>
          </a:p>
          <a:p>
            <a:pPr marL="274320" indent="-274320" eaLnBrk="1" fontAlgn="auto" hangingPunct="1">
              <a:spcAft>
                <a:spcPts val="0"/>
              </a:spcAft>
              <a:buFont typeface="Wingdings 2"/>
              <a:buChar char=""/>
              <a:defRPr/>
            </a:pPr>
            <a:r>
              <a:rPr lang="cs-CZ" sz="2000" b="1" dirty="0">
                <a:solidFill>
                  <a:srgbClr val="C00000"/>
                </a:solidFill>
              </a:rPr>
              <a:t>Individuální správní akty </a:t>
            </a:r>
            <a:r>
              <a:rPr lang="cs-CZ" sz="2000" b="1" dirty="0"/>
              <a:t>- týkají se řešení (rozhodnutí, ev. přípustná náhrada rozhodnutí – zjednodušené formy )–  KONKRÉTNÍ VĚCI/ZÁMĚRU  A KONKRÉTNÍ OSOBY </a:t>
            </a:r>
          </a:p>
          <a:p>
            <a:pPr marL="274320" indent="-274320" eaLnBrk="1" fontAlgn="auto" hangingPunct="1">
              <a:spcAft>
                <a:spcPts val="0"/>
              </a:spcAft>
              <a:buFont typeface="Wingdings 2"/>
              <a:buChar char=""/>
              <a:defRPr/>
            </a:pPr>
            <a:endParaRPr lang="cs-CZ" sz="1600" dirty="0"/>
          </a:p>
          <a:p>
            <a:pPr marL="274320" indent="-274320" eaLnBrk="1" fontAlgn="auto" hangingPunct="1">
              <a:spcAft>
                <a:spcPts val="0"/>
              </a:spcAft>
              <a:buFont typeface="Wingdings 2"/>
              <a:buChar char=""/>
              <a:defRPr/>
            </a:pPr>
            <a:r>
              <a:rPr lang="cs-CZ" sz="2400" dirty="0"/>
              <a:t>Diferenciace </a:t>
            </a:r>
          </a:p>
          <a:p>
            <a:pPr marL="548640" lvl="1" indent="-274320" eaLnBrk="1" fontAlgn="auto" hangingPunct="1">
              <a:spcAft>
                <a:spcPts val="0"/>
              </a:spcAft>
              <a:buFont typeface="Wingdings"/>
              <a:buChar char=""/>
              <a:defRPr/>
            </a:pPr>
            <a:r>
              <a:rPr lang="cs-CZ" sz="1600" b="1" dirty="0"/>
              <a:t>Dle stadia rozhodování</a:t>
            </a:r>
          </a:p>
          <a:p>
            <a:pPr marL="548640" lvl="1" indent="-274320" eaLnBrk="1" fontAlgn="auto" hangingPunct="1">
              <a:spcAft>
                <a:spcPts val="0"/>
              </a:spcAft>
              <a:buFont typeface="Wingdings"/>
              <a:buChar char=""/>
              <a:defRPr/>
            </a:pPr>
            <a:r>
              <a:rPr lang="cs-CZ" sz="1600" b="1" dirty="0"/>
              <a:t>Dle povahy předmětu rozhodování</a:t>
            </a:r>
          </a:p>
          <a:p>
            <a:pPr marL="548640" lvl="1" indent="-274320" eaLnBrk="1" fontAlgn="auto" hangingPunct="1">
              <a:spcAft>
                <a:spcPts val="0"/>
              </a:spcAft>
              <a:buFont typeface="Wingdings"/>
              <a:buChar char=""/>
              <a:defRPr/>
            </a:pPr>
            <a:endParaRPr lang="cs-CZ" sz="1600" b="1" dirty="0"/>
          </a:p>
          <a:p>
            <a:pPr marL="822960" lvl="2" eaLnBrk="1" fontAlgn="auto" hangingPunct="1">
              <a:spcAft>
                <a:spcPts val="0"/>
              </a:spcAft>
              <a:buClr>
                <a:schemeClr val="accent3"/>
              </a:buClr>
              <a:buFont typeface="Wingdings 2"/>
              <a:buChar char=""/>
              <a:defRPr/>
            </a:pPr>
            <a:endParaRPr lang="cs-CZ" sz="1600" b="1" dirty="0">
              <a:solidFill>
                <a:srgbClr val="C00000"/>
              </a:solidFill>
            </a:endParaRPr>
          </a:p>
        </p:txBody>
      </p:sp>
    </p:spTree>
    <p:extLst>
      <p:ext uri="{BB962C8B-B14F-4D97-AF65-F5344CB8AC3E}">
        <p14:creationId xmlns:p14="http://schemas.microsoft.com/office/powerpoint/2010/main" val="3404460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Nadpis 1"/>
          <p:cNvSpPr>
            <a:spLocks noGrp="1"/>
          </p:cNvSpPr>
          <p:nvPr>
            <p:ph type="title"/>
          </p:nvPr>
        </p:nvSpPr>
        <p:spPr>
          <a:xfrm>
            <a:off x="323528" y="404664"/>
            <a:ext cx="8512175" cy="608013"/>
          </a:xfrm>
        </p:spPr>
        <p:txBody>
          <a:bodyPr>
            <a:noAutofit/>
          </a:bodyPr>
          <a:lstStyle/>
          <a:p>
            <a:pPr eaLnBrk="1" hangingPunct="1"/>
            <a:r>
              <a:rPr lang="cs-CZ" altLang="cs-CZ" sz="2400" b="1" dirty="0">
                <a:solidFill>
                  <a:srgbClr val="86856F"/>
                </a:solidFill>
                <a:latin typeface="Cambria" pitchFamily="18" charset="0"/>
              </a:rPr>
              <a:t>Řízení dle stavebního zákona a ochrana životního prostředí -přehled</a:t>
            </a:r>
          </a:p>
        </p:txBody>
      </p:sp>
      <p:sp>
        <p:nvSpPr>
          <p:cNvPr id="49156" name="Zástupný symbol pro obsah 2"/>
          <p:cNvSpPr>
            <a:spLocks noGrp="1"/>
          </p:cNvSpPr>
          <p:nvPr>
            <p:ph idx="1"/>
          </p:nvPr>
        </p:nvSpPr>
        <p:spPr>
          <a:xfrm>
            <a:off x="250825" y="981075"/>
            <a:ext cx="8626475" cy="5761038"/>
          </a:xfrm>
        </p:spPr>
        <p:txBody>
          <a:bodyPr>
            <a:normAutofit fontScale="92500" lnSpcReduction="10000"/>
          </a:bodyPr>
          <a:lstStyle/>
          <a:p>
            <a:pPr eaLnBrk="1" hangingPunct="1"/>
            <a:endParaRPr lang="cs-CZ" altLang="cs-CZ" sz="1400" dirty="0"/>
          </a:p>
          <a:p>
            <a:pPr lvl="1" eaLnBrk="1" hangingPunct="1"/>
            <a:r>
              <a:rPr lang="cs-CZ" altLang="cs-CZ" sz="1800" b="1" dirty="0">
                <a:solidFill>
                  <a:srgbClr val="C00000"/>
                </a:solidFill>
              </a:rPr>
              <a:t>územní rozhodování</a:t>
            </a:r>
          </a:p>
          <a:p>
            <a:pPr lvl="2" eaLnBrk="1" hangingPunct="1">
              <a:lnSpc>
                <a:spcPct val="90000"/>
              </a:lnSpc>
            </a:pPr>
            <a:r>
              <a:rPr lang="cs-CZ" altLang="cs-CZ" sz="1800" b="1" dirty="0"/>
              <a:t>ÚR o umístění stavby nebo zařízení</a:t>
            </a:r>
          </a:p>
          <a:p>
            <a:pPr lvl="2" eaLnBrk="1" hangingPunct="1">
              <a:lnSpc>
                <a:spcPct val="90000"/>
              </a:lnSpc>
            </a:pPr>
            <a:r>
              <a:rPr lang="cs-CZ" altLang="cs-CZ" sz="1800" b="1" dirty="0"/>
              <a:t>ÚR o změně využití území</a:t>
            </a:r>
          </a:p>
          <a:p>
            <a:pPr lvl="2" eaLnBrk="1" hangingPunct="1">
              <a:lnSpc>
                <a:spcPct val="90000"/>
              </a:lnSpc>
            </a:pPr>
            <a:r>
              <a:rPr lang="cs-CZ" altLang="cs-CZ" sz="1800" b="1" dirty="0"/>
              <a:t>ÚR o změně vlivu užívání stavby na území</a:t>
            </a:r>
          </a:p>
          <a:p>
            <a:pPr lvl="2" eaLnBrk="1" hangingPunct="1">
              <a:lnSpc>
                <a:spcPct val="90000"/>
              </a:lnSpc>
            </a:pPr>
            <a:r>
              <a:rPr lang="cs-CZ" altLang="cs-CZ" sz="1800" b="1" dirty="0"/>
              <a:t>ÚR o dělení nebo scelování pozemků</a:t>
            </a:r>
          </a:p>
          <a:p>
            <a:pPr lvl="2" eaLnBrk="1" hangingPunct="1">
              <a:lnSpc>
                <a:spcPct val="90000"/>
              </a:lnSpc>
            </a:pPr>
            <a:r>
              <a:rPr lang="cs-CZ" altLang="cs-CZ" sz="1800" b="1" dirty="0"/>
              <a:t>ÚR o ochranném pásmu</a:t>
            </a:r>
          </a:p>
          <a:p>
            <a:pPr lvl="3" eaLnBrk="1" hangingPunct="1">
              <a:lnSpc>
                <a:spcPct val="90000"/>
              </a:lnSpc>
            </a:pPr>
            <a:r>
              <a:rPr lang="cs-CZ" altLang="cs-CZ" sz="1800" b="1" i="1" dirty="0">
                <a:solidFill>
                  <a:schemeClr val="tx1"/>
                </a:solidFill>
              </a:rPr>
              <a:t>Specifika: umísťování bez ÚS a ÚR, územní souhlas, společný ÚS a ohlášení, zjednodušené územní řízení, veřejnoprávní smlouva, společné územní a stavební řízení,</a:t>
            </a:r>
          </a:p>
          <a:p>
            <a:pPr lvl="1" eaLnBrk="1" hangingPunct="1">
              <a:lnSpc>
                <a:spcPct val="90000"/>
              </a:lnSpc>
            </a:pPr>
            <a:r>
              <a:rPr lang="cs-CZ" altLang="cs-CZ" sz="1800" b="1" dirty="0">
                <a:solidFill>
                  <a:srgbClr val="C00000"/>
                </a:solidFill>
              </a:rPr>
              <a:t> ohlášení a stavební povolení </a:t>
            </a:r>
          </a:p>
          <a:p>
            <a:pPr lvl="2" eaLnBrk="1" hangingPunct="1">
              <a:lnSpc>
                <a:spcPct val="90000"/>
              </a:lnSpc>
            </a:pPr>
            <a:r>
              <a:rPr lang="cs-CZ" altLang="cs-CZ" sz="1800" b="1" i="1" dirty="0"/>
              <a:t>Specifika: Veřejnoprávní smlouva, specifika certifikátu  autorizovaného architekta</a:t>
            </a:r>
          </a:p>
          <a:p>
            <a:pPr lvl="1" eaLnBrk="1" hangingPunct="1"/>
            <a:r>
              <a:rPr lang="cs-CZ" altLang="cs-CZ" sz="1800" b="1" dirty="0">
                <a:solidFill>
                  <a:srgbClr val="C00000"/>
                </a:solidFill>
              </a:rPr>
              <a:t>změna stavby před jejím dokončením</a:t>
            </a:r>
          </a:p>
          <a:p>
            <a:pPr lvl="1" eaLnBrk="1" hangingPunct="1"/>
            <a:r>
              <a:rPr lang="cs-CZ" altLang="cs-CZ" sz="1800" b="1" dirty="0">
                <a:solidFill>
                  <a:srgbClr val="C00000"/>
                </a:solidFill>
              </a:rPr>
              <a:t>předčasné užívání stavby</a:t>
            </a:r>
          </a:p>
          <a:p>
            <a:pPr lvl="1" eaLnBrk="1" hangingPunct="1"/>
            <a:r>
              <a:rPr lang="cs-CZ" altLang="cs-CZ" sz="1800" b="1" dirty="0">
                <a:solidFill>
                  <a:srgbClr val="C00000"/>
                </a:solidFill>
              </a:rPr>
              <a:t>užívání dokončené stavby </a:t>
            </a:r>
            <a:r>
              <a:rPr lang="cs-CZ" altLang="cs-CZ" sz="1800" dirty="0">
                <a:solidFill>
                  <a:schemeClr val="tx1"/>
                </a:solidFill>
              </a:rPr>
              <a:t>na základě</a:t>
            </a:r>
          </a:p>
          <a:p>
            <a:pPr lvl="2" eaLnBrk="1" hangingPunct="1"/>
            <a:r>
              <a:rPr lang="cs-CZ" altLang="cs-CZ" sz="1800" dirty="0"/>
              <a:t>kolaudační souhlas</a:t>
            </a:r>
          </a:p>
          <a:p>
            <a:pPr lvl="2" eaLnBrk="1" hangingPunct="1"/>
            <a:r>
              <a:rPr lang="cs-CZ" altLang="cs-CZ" sz="1800" dirty="0"/>
              <a:t>kolaudační rozhodnutí </a:t>
            </a:r>
          </a:p>
          <a:p>
            <a:pPr lvl="1" eaLnBrk="1" hangingPunct="1"/>
            <a:r>
              <a:rPr lang="cs-CZ" altLang="cs-CZ" sz="1800" b="1" dirty="0">
                <a:solidFill>
                  <a:srgbClr val="C00000"/>
                </a:solidFill>
              </a:rPr>
              <a:t>odstraňování staveb, terénních úprav a zařízení</a:t>
            </a:r>
            <a:r>
              <a:rPr lang="cs-CZ" altLang="cs-CZ" sz="1800" b="1" dirty="0">
                <a:solidFill>
                  <a:schemeClr val="tx1"/>
                </a:solidFill>
              </a:rPr>
              <a:t> </a:t>
            </a:r>
            <a:r>
              <a:rPr lang="cs-CZ" altLang="cs-CZ" sz="1800" dirty="0">
                <a:solidFill>
                  <a:schemeClr val="tx1"/>
                </a:solidFill>
              </a:rPr>
              <a:t>na základě</a:t>
            </a:r>
          </a:p>
          <a:p>
            <a:pPr lvl="2" eaLnBrk="1" hangingPunct="1"/>
            <a:r>
              <a:rPr lang="cs-CZ" altLang="cs-CZ" sz="1800" dirty="0"/>
              <a:t>ohlášení</a:t>
            </a:r>
          </a:p>
          <a:p>
            <a:pPr lvl="2" eaLnBrk="1" hangingPunct="1"/>
            <a:r>
              <a:rPr lang="cs-CZ" altLang="cs-CZ" sz="1800" dirty="0"/>
              <a:t>povolení odstranění na žádost</a:t>
            </a:r>
          </a:p>
          <a:p>
            <a:pPr lvl="2" eaLnBrk="1" hangingPunct="1"/>
            <a:r>
              <a:rPr lang="cs-CZ" altLang="cs-CZ" sz="1800" dirty="0"/>
              <a:t>nařízení z moci úřední</a:t>
            </a:r>
          </a:p>
          <a:p>
            <a:pPr lvl="1" eaLnBrk="1" hangingPunct="1"/>
            <a:endParaRPr lang="cs-CZ" altLang="cs-CZ" sz="1800" i="1" dirty="0">
              <a:solidFill>
                <a:srgbClr val="0000FF"/>
              </a:solidFill>
            </a:endParaRPr>
          </a:p>
        </p:txBody>
      </p:sp>
      <p:sp>
        <p:nvSpPr>
          <p:cNvPr id="49155" name="Zástupný symbol pro zápatí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99987F"/>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90AC97"/>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FFAD1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FFAD1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FFAD1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FFAD1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FFAD1C"/>
              </a:buClr>
              <a:buChar char="•"/>
              <a:defRPr>
                <a:solidFill>
                  <a:schemeClr val="tx1"/>
                </a:solidFill>
                <a:latin typeface="Georgia" pitchFamily="18" charset="0"/>
              </a:defRPr>
            </a:lvl9pPr>
          </a:lstStyle>
          <a:p>
            <a:pPr eaLnBrk="1" hangingPunct="1">
              <a:spcBef>
                <a:spcPct val="0"/>
              </a:spcBef>
              <a:buClrTx/>
              <a:buSzTx/>
              <a:buFontTx/>
              <a:buNone/>
              <a:defRPr/>
            </a:pPr>
            <a:r>
              <a:rPr lang="cs-CZ" altLang="cs-CZ" sz="1200">
                <a:solidFill>
                  <a:srgbClr val="FFFFFF"/>
                </a:solidFill>
                <a:latin typeface="Verdana" pitchFamily="34" charset="0"/>
              </a:rPr>
              <a:t>Ivana Průchová</a:t>
            </a:r>
          </a:p>
        </p:txBody>
      </p:sp>
    </p:spTree>
    <p:extLst>
      <p:ext uri="{BB962C8B-B14F-4D97-AF65-F5344CB8AC3E}">
        <p14:creationId xmlns:p14="http://schemas.microsoft.com/office/powerpoint/2010/main" val="150241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850" y="476250"/>
            <a:ext cx="7539038" cy="688975"/>
          </a:xfrm>
        </p:spPr>
        <p:txBody>
          <a:bodyPr>
            <a:noAutofit/>
          </a:bodyPr>
          <a:lstStyle/>
          <a:p>
            <a:pPr>
              <a:defRPr/>
            </a:pPr>
            <a:r>
              <a:rPr lang="cs-CZ" sz="2800" b="1" dirty="0">
                <a:latin typeface="Cambria" pitchFamily="18" charset="0"/>
              </a:rPr>
              <a:t>Udržitelný rozvoj a stavební zákon</a:t>
            </a:r>
          </a:p>
        </p:txBody>
      </p:sp>
      <p:sp>
        <p:nvSpPr>
          <p:cNvPr id="11267" name="Zástupný symbol pro obsah 2"/>
          <p:cNvSpPr>
            <a:spLocks noGrp="1"/>
          </p:cNvSpPr>
          <p:nvPr>
            <p:ph idx="1"/>
          </p:nvPr>
        </p:nvSpPr>
        <p:spPr>
          <a:xfrm>
            <a:off x="395288" y="1268413"/>
            <a:ext cx="7467600" cy="5162550"/>
          </a:xfrm>
        </p:spPr>
        <p:txBody>
          <a:bodyPr/>
          <a:lstStyle/>
          <a:p>
            <a:pPr>
              <a:buNone/>
            </a:pPr>
            <a:r>
              <a:rPr lang="cs-CZ" altLang="cs-CZ" dirty="0">
                <a:latin typeface="Cambria" pitchFamily="18" charset="0"/>
              </a:rPr>
              <a:t>3 pilíře:</a:t>
            </a:r>
          </a:p>
        </p:txBody>
      </p:sp>
      <p:sp>
        <p:nvSpPr>
          <p:cNvPr id="11268" name="Zástupný symbol pro číslo snímku 3"/>
          <p:cNvSpPr>
            <a:spLocks noGrp="1"/>
          </p:cNvSpPr>
          <p:nvPr>
            <p:ph type="sldNum" sz="quarter" idx="4294967295"/>
          </p:nvPr>
        </p:nvSpPr>
        <p:spPr bwMode="auto">
          <a:xfrm>
            <a:off x="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648F67"/>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rgbClr val="BCCEBD"/>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D4E2D4"/>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D4E2D4"/>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D4E2D4"/>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D4E2D4"/>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D4E2D4"/>
              </a:buClr>
              <a:buSzPct val="68000"/>
              <a:buFont typeface="Wingdings 2" pitchFamily="18" charset="2"/>
              <a:buChar char=""/>
              <a:defRPr sz="1600">
                <a:solidFill>
                  <a:schemeClr val="tx1"/>
                </a:solidFill>
                <a:latin typeface="Century Schoolbook" pitchFamily="18" charset="0"/>
              </a:defRPr>
            </a:lvl9pPr>
          </a:lstStyle>
          <a:p>
            <a:pPr eaLnBrk="1" hangingPunct="1">
              <a:spcBef>
                <a:spcPct val="0"/>
              </a:spcBef>
              <a:buClrTx/>
              <a:buSzTx/>
              <a:buFontTx/>
              <a:buNone/>
            </a:pPr>
            <a:fld id="{9EC2FFA8-063D-46E0-BC59-DB9DEF439A35}" type="slidenum">
              <a:rPr lang="cs-CZ" altLang="cs-CZ" sz="1400" smtClean="0">
                <a:solidFill>
                  <a:srgbClr val="FFFFFF"/>
                </a:solidFill>
                <a:latin typeface="Tahoma" pitchFamily="34" charset="0"/>
              </a:rPr>
              <a:pPr eaLnBrk="1" hangingPunct="1">
                <a:spcBef>
                  <a:spcPct val="0"/>
                </a:spcBef>
                <a:buClrTx/>
                <a:buSzTx/>
                <a:buFontTx/>
                <a:buNone/>
              </a:pPr>
              <a:t>4</a:t>
            </a:fld>
            <a:endParaRPr lang="cs-CZ" altLang="cs-CZ" sz="1400">
              <a:solidFill>
                <a:srgbClr val="FFFFFF"/>
              </a:solidFill>
              <a:latin typeface="Tahoma" pitchFamily="34" charset="0"/>
            </a:endParaRPr>
          </a:p>
        </p:txBody>
      </p:sp>
      <p:sp>
        <p:nvSpPr>
          <p:cNvPr id="7" name="Obdélník 6"/>
          <p:cNvSpPr/>
          <p:nvPr/>
        </p:nvSpPr>
        <p:spPr>
          <a:xfrm>
            <a:off x="687388" y="3155950"/>
            <a:ext cx="2084387" cy="1635125"/>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cs-CZ" dirty="0">
                <a:latin typeface="Cambria" pitchFamily="18" charset="0"/>
              </a:rPr>
              <a:t>hospodářský</a:t>
            </a:r>
          </a:p>
        </p:txBody>
      </p:sp>
      <p:sp>
        <p:nvSpPr>
          <p:cNvPr id="8" name="Obdélník 7"/>
          <p:cNvSpPr/>
          <p:nvPr/>
        </p:nvSpPr>
        <p:spPr>
          <a:xfrm>
            <a:off x="3023393" y="3132326"/>
            <a:ext cx="2016125" cy="16351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cs-CZ" dirty="0">
                <a:latin typeface="+mj-lt"/>
              </a:rPr>
              <a:t>sociální</a:t>
            </a:r>
          </a:p>
        </p:txBody>
      </p:sp>
      <p:sp>
        <p:nvSpPr>
          <p:cNvPr id="9" name="Obdélník 8"/>
          <p:cNvSpPr/>
          <p:nvPr/>
        </p:nvSpPr>
        <p:spPr>
          <a:xfrm>
            <a:off x="5403056" y="3109913"/>
            <a:ext cx="1943100" cy="1635125"/>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cs-CZ" dirty="0">
                <a:latin typeface="+mj-lt"/>
              </a:rPr>
              <a:t>environmentální </a:t>
            </a:r>
          </a:p>
        </p:txBody>
      </p:sp>
      <p:sp>
        <p:nvSpPr>
          <p:cNvPr id="10" name="Obdélník 9"/>
          <p:cNvSpPr/>
          <p:nvPr/>
        </p:nvSpPr>
        <p:spPr>
          <a:xfrm>
            <a:off x="2843213" y="1773238"/>
            <a:ext cx="2376487" cy="9144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cs-CZ" dirty="0">
                <a:latin typeface="Cambria" pitchFamily="18" charset="0"/>
              </a:rPr>
              <a:t>Udržitelný rozvoj</a:t>
            </a:r>
          </a:p>
        </p:txBody>
      </p:sp>
      <p:cxnSp>
        <p:nvCxnSpPr>
          <p:cNvPr id="12" name="Přímá spojnice se šipkou 11"/>
          <p:cNvCxnSpPr/>
          <p:nvPr/>
        </p:nvCxnSpPr>
        <p:spPr>
          <a:xfrm>
            <a:off x="3995936" y="2636912"/>
            <a:ext cx="0" cy="454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flipH="1">
            <a:off x="2646363" y="2655888"/>
            <a:ext cx="1231900" cy="454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a:stCxn id="10" idx="2"/>
          </p:cNvCxnSpPr>
          <p:nvPr/>
        </p:nvCxnSpPr>
        <p:spPr>
          <a:xfrm>
            <a:off x="4031457" y="2687638"/>
            <a:ext cx="1404143" cy="422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6090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73248" y="274638"/>
            <a:ext cx="8213552" cy="556989"/>
          </a:xfrm>
        </p:spPr>
        <p:txBody>
          <a:bodyPr>
            <a:noAutofit/>
          </a:bodyPr>
          <a:lstStyle/>
          <a:p>
            <a:r>
              <a:rPr lang="cs-CZ" sz="2400" dirty="0"/>
              <a:t>VÝZNAM POVAHY ZÁMĚRU pro procesy podle stavebního zákona </a:t>
            </a:r>
          </a:p>
        </p:txBody>
      </p:sp>
      <p:sp>
        <p:nvSpPr>
          <p:cNvPr id="6" name="Obdélník 5"/>
          <p:cNvSpPr/>
          <p:nvPr/>
        </p:nvSpPr>
        <p:spPr>
          <a:xfrm>
            <a:off x="3779912" y="935120"/>
            <a:ext cx="122109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POVAHA ZÁMĚRU</a:t>
            </a:r>
          </a:p>
        </p:txBody>
      </p:sp>
      <p:sp>
        <p:nvSpPr>
          <p:cNvPr id="7" name="Obdélník 6"/>
          <p:cNvSpPr/>
          <p:nvPr/>
        </p:nvSpPr>
        <p:spPr>
          <a:xfrm>
            <a:off x="1825648" y="1689025"/>
            <a:ext cx="157846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rgbClr val="C00000"/>
                </a:solidFill>
              </a:rPr>
              <a:t>ZÁMĚR</a:t>
            </a:r>
          </a:p>
          <a:p>
            <a:pPr algn="ctr"/>
            <a:r>
              <a:rPr lang="cs-CZ" dirty="0">
                <a:solidFill>
                  <a:srgbClr val="C00000"/>
                </a:solidFill>
              </a:rPr>
              <a:t>EIA</a:t>
            </a:r>
          </a:p>
        </p:txBody>
      </p:sp>
      <p:sp>
        <p:nvSpPr>
          <p:cNvPr id="9" name="Obdélník 8"/>
          <p:cNvSpPr/>
          <p:nvPr/>
        </p:nvSpPr>
        <p:spPr>
          <a:xfrm>
            <a:off x="5393608" y="1764778"/>
            <a:ext cx="191469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JINÝ ZÁMĚR</a:t>
            </a:r>
          </a:p>
          <a:p>
            <a:pPr algn="ctr"/>
            <a:endParaRPr lang="cs-CZ" dirty="0"/>
          </a:p>
        </p:txBody>
      </p:sp>
      <p:sp>
        <p:nvSpPr>
          <p:cNvPr id="10" name="Obdélník 9"/>
          <p:cNvSpPr/>
          <p:nvPr/>
        </p:nvSpPr>
        <p:spPr>
          <a:xfrm>
            <a:off x="532792" y="2921097"/>
            <a:ext cx="1626395" cy="638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rgbClr val="002060"/>
                </a:solidFill>
              </a:rPr>
              <a:t>SAMOSTATNÁ EIA</a:t>
            </a:r>
          </a:p>
        </p:txBody>
      </p:sp>
      <p:sp>
        <p:nvSpPr>
          <p:cNvPr id="11" name="Obdélník 10"/>
          <p:cNvSpPr/>
          <p:nvPr/>
        </p:nvSpPr>
        <p:spPr>
          <a:xfrm>
            <a:off x="2555776" y="4365104"/>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2439510" y="3929489"/>
            <a:ext cx="2104162" cy="27370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2060"/>
                </a:solidFill>
              </a:rPr>
              <a:t>„EIA INTEGROVANÁ do PROCESŮ STAVEBNÍHO ZÁKONA“</a:t>
            </a:r>
            <a:r>
              <a:rPr lang="cs-CZ" sz="1600" dirty="0"/>
              <a:t> </a:t>
            </a:r>
          </a:p>
          <a:p>
            <a:pPr algn="ctr"/>
            <a:r>
              <a:rPr lang="cs-CZ" sz="1600" dirty="0"/>
              <a:t>- </a:t>
            </a:r>
            <a:r>
              <a:rPr lang="cs-CZ" sz="1400" dirty="0"/>
              <a:t>Územní řízení  s posouzením vlivů na ŽP</a:t>
            </a:r>
          </a:p>
          <a:p>
            <a:pPr algn="ctr"/>
            <a:r>
              <a:rPr lang="cs-CZ" sz="1400" dirty="0"/>
              <a:t>- Společné územní a stavební řízení s posouzením vlivů na ŽP</a:t>
            </a:r>
          </a:p>
          <a:p>
            <a:pPr algn="ctr"/>
            <a:r>
              <a:rPr lang="cs-CZ" sz="1400" dirty="0"/>
              <a:t>NAVAZUJÍCÍ ŘÍZENÍ </a:t>
            </a:r>
          </a:p>
          <a:p>
            <a:pPr algn="ctr"/>
            <a:r>
              <a:rPr lang="cs-CZ" sz="1400" dirty="0"/>
              <a:t>+ další procesy na časové ose </a:t>
            </a:r>
            <a:r>
              <a:rPr lang="cs-CZ" sz="1400" dirty="0" err="1"/>
              <a:t>StZ</a:t>
            </a:r>
            <a:endParaRPr lang="cs-CZ" sz="1400" dirty="0"/>
          </a:p>
        </p:txBody>
      </p:sp>
      <p:sp>
        <p:nvSpPr>
          <p:cNvPr id="8" name="Obdélník 7"/>
          <p:cNvSpPr/>
          <p:nvPr/>
        </p:nvSpPr>
        <p:spPr>
          <a:xfrm>
            <a:off x="531065" y="3929489"/>
            <a:ext cx="1834580" cy="27919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a:t>Procesy dle </a:t>
            </a:r>
            <a:r>
              <a:rPr lang="cs-CZ" sz="1400" dirty="0" err="1"/>
              <a:t>stz</a:t>
            </a:r>
            <a:r>
              <a:rPr lang="cs-CZ" sz="1400" dirty="0"/>
              <a:t> jako „NAVAZUJÍCÍ ŘÍZENÍ“ na proces EIA </a:t>
            </a:r>
          </a:p>
          <a:p>
            <a:pPr algn="ctr"/>
            <a:r>
              <a:rPr lang="cs-CZ" sz="1400" dirty="0"/>
              <a:t>- územní řízení</a:t>
            </a:r>
          </a:p>
          <a:p>
            <a:pPr marL="285750" indent="-285750" algn="ctr">
              <a:buFontTx/>
              <a:buChar char="-"/>
            </a:pPr>
            <a:r>
              <a:rPr lang="cs-CZ" sz="1400" dirty="0"/>
              <a:t>Společné územní a stavební řízení </a:t>
            </a:r>
          </a:p>
          <a:p>
            <a:pPr marL="285750" indent="-285750" algn="ctr">
              <a:buFontTx/>
              <a:buChar char="-"/>
            </a:pPr>
            <a:endParaRPr lang="cs-CZ" sz="1400" dirty="0"/>
          </a:p>
          <a:p>
            <a:pPr marL="285750" indent="-285750" algn="ctr">
              <a:buFontTx/>
              <a:buChar char="-"/>
            </a:pPr>
            <a:r>
              <a:rPr lang="cs-CZ" sz="1400" dirty="0"/>
              <a:t>+ další procesy na časové ose </a:t>
            </a:r>
            <a:r>
              <a:rPr lang="cs-CZ" sz="1400" dirty="0" err="1"/>
              <a:t>StZ</a:t>
            </a:r>
            <a:r>
              <a:rPr lang="cs-CZ" sz="1400" dirty="0"/>
              <a:t>  </a:t>
            </a:r>
          </a:p>
        </p:txBody>
      </p:sp>
      <p:sp>
        <p:nvSpPr>
          <p:cNvPr id="13" name="Obdélník 12"/>
          <p:cNvSpPr/>
          <p:nvPr/>
        </p:nvSpPr>
        <p:spPr>
          <a:xfrm>
            <a:off x="5653100" y="3839098"/>
            <a:ext cx="1800200" cy="2666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a:t>Procesy dle stavebního zákona- řízení a zjednodušené postupy dle povahy záměru	</a:t>
            </a:r>
            <a:endParaRPr lang="cs-CZ" dirty="0"/>
          </a:p>
        </p:txBody>
      </p:sp>
      <p:cxnSp>
        <p:nvCxnSpPr>
          <p:cNvPr id="17" name="Přímá spojnice se šipkou 16"/>
          <p:cNvCxnSpPr/>
          <p:nvPr/>
        </p:nvCxnSpPr>
        <p:spPr>
          <a:xfrm>
            <a:off x="4690160" y="1774465"/>
            <a:ext cx="779096" cy="3570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p:nvPr/>
        </p:nvCxnSpPr>
        <p:spPr>
          <a:xfrm flipH="1">
            <a:off x="3369356" y="1847548"/>
            <a:ext cx="1021104" cy="369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Přímá spojnice se šipkou 25"/>
          <p:cNvCxnSpPr/>
          <p:nvPr/>
        </p:nvCxnSpPr>
        <p:spPr>
          <a:xfrm flipH="1">
            <a:off x="2100915" y="3051071"/>
            <a:ext cx="477875" cy="371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Přímá spojnice se šipkou 29"/>
          <p:cNvCxnSpPr/>
          <p:nvPr/>
        </p:nvCxnSpPr>
        <p:spPr>
          <a:xfrm flipH="1">
            <a:off x="3311664" y="2902213"/>
            <a:ext cx="576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Přímá spojnice se šipkou 31"/>
          <p:cNvCxnSpPr/>
          <p:nvPr/>
        </p:nvCxnSpPr>
        <p:spPr>
          <a:xfrm>
            <a:off x="2539452" y="3088772"/>
            <a:ext cx="719772" cy="798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Přímá spojnice se šipkou 36"/>
          <p:cNvCxnSpPr/>
          <p:nvPr/>
        </p:nvCxnSpPr>
        <p:spPr>
          <a:xfrm>
            <a:off x="1296803" y="3627496"/>
            <a:ext cx="16947" cy="2828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Přímá spojnice se šipkou 40"/>
          <p:cNvCxnSpPr/>
          <p:nvPr/>
        </p:nvCxnSpPr>
        <p:spPr>
          <a:xfrm>
            <a:off x="6084168" y="2648762"/>
            <a:ext cx="487327" cy="1202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ovéPole 43"/>
          <p:cNvSpPr txBox="1"/>
          <p:nvPr/>
        </p:nvSpPr>
        <p:spPr>
          <a:xfrm flipH="1">
            <a:off x="2153355" y="2648762"/>
            <a:ext cx="1105869" cy="461665"/>
          </a:xfrm>
          <a:prstGeom prst="rect">
            <a:avLst/>
          </a:prstGeom>
          <a:noFill/>
        </p:spPr>
        <p:txBody>
          <a:bodyPr wrap="square" rtlCol="0">
            <a:spAutoFit/>
          </a:bodyPr>
          <a:lstStyle/>
          <a:p>
            <a:r>
              <a:rPr lang="cs-CZ" sz="1200" u="sng" dirty="0"/>
              <a:t>Dle volby žadatele</a:t>
            </a:r>
          </a:p>
        </p:txBody>
      </p:sp>
      <p:cxnSp>
        <p:nvCxnSpPr>
          <p:cNvPr id="21" name="Přímá spojnice se šipkou 20"/>
          <p:cNvCxnSpPr/>
          <p:nvPr/>
        </p:nvCxnSpPr>
        <p:spPr>
          <a:xfrm>
            <a:off x="2529830" y="2286038"/>
            <a:ext cx="170100" cy="4947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9628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2800" b="1" dirty="0">
                <a:latin typeface="Cambria" pitchFamily="18" charset="0"/>
              </a:rPr>
              <a:t>Ochrana životního prostředí/vybraných složek životního prostředí ve vztahu k procesům podle stavebního zákona dle povahy aktu</a:t>
            </a:r>
          </a:p>
        </p:txBody>
      </p:sp>
      <p:sp>
        <p:nvSpPr>
          <p:cNvPr id="3" name="Zástupný symbol pro obsah 2"/>
          <p:cNvSpPr>
            <a:spLocks noGrp="1"/>
          </p:cNvSpPr>
          <p:nvPr>
            <p:ph idx="1"/>
          </p:nvPr>
        </p:nvSpPr>
        <p:spPr>
          <a:xfrm>
            <a:off x="179512" y="1772816"/>
            <a:ext cx="8229600" cy="4708525"/>
          </a:xfrm>
        </p:spPr>
        <p:txBody>
          <a:bodyPr>
            <a:normAutofit lnSpcReduction="10000"/>
          </a:bodyPr>
          <a:lstStyle/>
          <a:p>
            <a:pPr lvl="1">
              <a:buNone/>
            </a:pPr>
            <a:r>
              <a:rPr lang="cs-CZ" sz="1600" b="1" dirty="0">
                <a:solidFill>
                  <a:schemeClr val="accent3"/>
                </a:solidFill>
              </a:rPr>
              <a:t>AKTY </a:t>
            </a:r>
            <a:r>
              <a:rPr lang="cs-CZ" sz="1600" b="1" u="sng" dirty="0">
                <a:solidFill>
                  <a:schemeClr val="accent3"/>
                </a:solidFill>
              </a:rPr>
              <a:t>STAVEBNÍCH ÚŘADŮ </a:t>
            </a:r>
            <a:r>
              <a:rPr lang="cs-CZ" sz="1600" b="1" dirty="0">
                <a:solidFill>
                  <a:schemeClr val="accent3"/>
                </a:solidFill>
              </a:rPr>
              <a:t>PODLE STAVEBNÍHO ZÁKONA </a:t>
            </a:r>
          </a:p>
          <a:p>
            <a:pPr lvl="2"/>
            <a:r>
              <a:rPr lang="cs-CZ" sz="1600" b="1" dirty="0">
                <a:solidFill>
                  <a:srgbClr val="33CC33"/>
                </a:solidFill>
              </a:rPr>
              <a:t>VE VZTAHU K NIM:</a:t>
            </a:r>
          </a:p>
          <a:p>
            <a:pPr lvl="3"/>
            <a:r>
              <a:rPr lang="cs-CZ" sz="1600" b="1" dirty="0">
                <a:solidFill>
                  <a:srgbClr val="33CC33"/>
                </a:solidFill>
              </a:rPr>
              <a:t>ZÁVAZNÁ STANOVISKA DOTČENÝCH ORGÁNŮ</a:t>
            </a:r>
          </a:p>
          <a:p>
            <a:pPr lvl="4"/>
            <a:r>
              <a:rPr lang="cs-CZ" sz="1600" dirty="0"/>
              <a:t>Obecně</a:t>
            </a:r>
          </a:p>
          <a:p>
            <a:pPr lvl="5"/>
            <a:r>
              <a:rPr lang="cs-CZ" sz="1600" dirty="0"/>
              <a:t>Ochrana jednotlivých dotčených zájmů (voda, ovzduší, příroda, ZPF, les…..)</a:t>
            </a:r>
          </a:p>
          <a:p>
            <a:pPr lvl="5"/>
            <a:r>
              <a:rPr lang="cs-CZ" sz="1600" dirty="0"/>
              <a:t>soulad s územním plánováním (§ 96b </a:t>
            </a:r>
            <a:r>
              <a:rPr lang="cs-CZ" sz="1600" dirty="0" err="1"/>
              <a:t>StZ</a:t>
            </a:r>
            <a:r>
              <a:rPr lang="cs-CZ" sz="1600" dirty="0"/>
              <a:t> – závazné stanovisko orgánu územního plánování)</a:t>
            </a:r>
          </a:p>
          <a:p>
            <a:pPr lvl="4"/>
            <a:r>
              <a:rPr lang="cs-CZ" sz="1600" dirty="0"/>
              <a:t>SPECIFIKA </a:t>
            </a:r>
          </a:p>
          <a:p>
            <a:pPr lvl="5"/>
            <a:r>
              <a:rPr lang="cs-CZ" sz="1600" dirty="0"/>
              <a:t>procesy dle </a:t>
            </a:r>
            <a:r>
              <a:rPr lang="cs-CZ" sz="1600" dirty="0" err="1"/>
              <a:t>StZ</a:t>
            </a:r>
            <a:r>
              <a:rPr lang="cs-CZ" sz="1600" dirty="0"/>
              <a:t>  navazující na proces EIA</a:t>
            </a:r>
          </a:p>
          <a:p>
            <a:pPr lvl="5"/>
            <a:r>
              <a:rPr lang="cs-CZ" sz="1600" dirty="0"/>
              <a:t>Procesy dle </a:t>
            </a:r>
            <a:r>
              <a:rPr lang="cs-CZ" sz="1600" dirty="0" err="1"/>
              <a:t>StZ</a:t>
            </a:r>
            <a:r>
              <a:rPr lang="cs-CZ" sz="1600" dirty="0"/>
              <a:t> integrující proces EIA  </a:t>
            </a:r>
          </a:p>
          <a:p>
            <a:pPr lvl="3"/>
            <a:r>
              <a:rPr lang="cs-CZ" sz="1600" b="1" dirty="0">
                <a:solidFill>
                  <a:srgbClr val="33CC33"/>
                </a:solidFill>
              </a:rPr>
              <a:t>SPRÁVNÍ ROZHODNUTÍ (tzv. „řetězení správních rozhodnutí“) JINÝCH ORGÁNŮ</a:t>
            </a:r>
          </a:p>
          <a:p>
            <a:pPr lvl="4"/>
            <a:r>
              <a:rPr lang="cs-CZ" sz="1600" dirty="0"/>
              <a:t>časové hledisko </a:t>
            </a:r>
          </a:p>
          <a:p>
            <a:pPr lvl="5"/>
            <a:r>
              <a:rPr lang="cs-CZ" sz="1600" dirty="0"/>
              <a:t>rozhodnutí přecházející nebo navazující na akt podle stavebního zákona </a:t>
            </a:r>
          </a:p>
          <a:p>
            <a:pPr lvl="4"/>
            <a:r>
              <a:rPr lang="cs-CZ" sz="1600" dirty="0"/>
              <a:t>věcné hledisko</a:t>
            </a:r>
          </a:p>
          <a:p>
            <a:pPr lvl="5"/>
            <a:r>
              <a:rPr lang="cs-CZ" sz="1600" dirty="0"/>
              <a:t>např. IPPC, ovzduší, odpady, les     </a:t>
            </a:r>
          </a:p>
        </p:txBody>
      </p:sp>
    </p:spTree>
    <p:extLst>
      <p:ext uri="{BB962C8B-B14F-4D97-AF65-F5344CB8AC3E}">
        <p14:creationId xmlns:p14="http://schemas.microsoft.com/office/powerpoint/2010/main" val="2458815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750" y="260350"/>
            <a:ext cx="8196263" cy="720725"/>
          </a:xfrm>
        </p:spPr>
        <p:txBody>
          <a:bodyPr rtlCol="0">
            <a:normAutofit fontScale="90000"/>
          </a:bodyPr>
          <a:lstStyle/>
          <a:p>
            <a:pPr fontAlgn="auto">
              <a:spcAft>
                <a:spcPts val="0"/>
              </a:spcAft>
              <a:defRPr/>
            </a:pPr>
            <a:r>
              <a:rPr lang="cs-CZ" b="1" dirty="0">
                <a:solidFill>
                  <a:srgbClr val="003300"/>
                </a:solidFill>
              </a:rPr>
              <a:t>Ochrana ZPF </a:t>
            </a:r>
          </a:p>
        </p:txBody>
      </p:sp>
      <p:sp>
        <p:nvSpPr>
          <p:cNvPr id="3075" name="Zástupný symbol pro obsah 2"/>
          <p:cNvSpPr>
            <a:spLocks noGrp="1"/>
          </p:cNvSpPr>
          <p:nvPr>
            <p:ph idx="1"/>
          </p:nvPr>
        </p:nvSpPr>
        <p:spPr>
          <a:xfrm>
            <a:off x="457200" y="981075"/>
            <a:ext cx="8229600" cy="5145088"/>
          </a:xfrm>
        </p:spPr>
        <p:txBody>
          <a:bodyPr/>
          <a:lstStyle/>
          <a:p>
            <a:r>
              <a:rPr lang="cs-CZ" altLang="cs-CZ" dirty="0"/>
              <a:t>Soulad s územním plánováním </a:t>
            </a:r>
          </a:p>
          <a:p>
            <a:endParaRPr lang="cs-CZ" altLang="cs-CZ" dirty="0"/>
          </a:p>
          <a:p>
            <a:r>
              <a:rPr lang="cs-CZ" altLang="cs-CZ" dirty="0" err="1"/>
              <a:t>Pozn.po</a:t>
            </a:r>
            <a:endParaRPr lang="cs-CZ" altLang="cs-CZ" dirty="0"/>
          </a:p>
        </p:txBody>
      </p:sp>
      <p:sp>
        <p:nvSpPr>
          <p:cNvPr id="4" name="Obdélník 3"/>
          <p:cNvSpPr/>
          <p:nvPr/>
        </p:nvSpPr>
        <p:spPr>
          <a:xfrm>
            <a:off x="407987" y="1700213"/>
            <a:ext cx="1770063" cy="139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b="1" dirty="0">
                <a:solidFill>
                  <a:srgbClr val="003300"/>
                </a:solidFill>
              </a:rPr>
              <a:t>Souhlas s odnětím ze ZPF  = závazné stanovisko</a:t>
            </a:r>
          </a:p>
          <a:p>
            <a:pPr algn="ctr" fontAlgn="auto">
              <a:spcBef>
                <a:spcPts val="0"/>
              </a:spcBef>
              <a:spcAft>
                <a:spcPts val="0"/>
              </a:spcAft>
              <a:defRPr/>
            </a:pPr>
            <a:r>
              <a:rPr lang="cs-CZ" b="1" dirty="0">
                <a:solidFill>
                  <a:srgbClr val="003300"/>
                </a:solidFill>
              </a:rPr>
              <a:t>§ 9 ZOZPF</a:t>
            </a:r>
          </a:p>
        </p:txBody>
      </p:sp>
      <p:sp>
        <p:nvSpPr>
          <p:cNvPr id="5" name="Obdélník 4"/>
          <p:cNvSpPr/>
          <p:nvPr/>
        </p:nvSpPr>
        <p:spPr>
          <a:xfrm>
            <a:off x="3276600" y="1830388"/>
            <a:ext cx="1295400" cy="1130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b="1" dirty="0">
                <a:solidFill>
                  <a:srgbClr val="C00000"/>
                </a:solidFill>
              </a:rPr>
              <a:t>Územní rozhodnutí</a:t>
            </a:r>
          </a:p>
        </p:txBody>
      </p:sp>
      <p:sp>
        <p:nvSpPr>
          <p:cNvPr id="6" name="Obdélník 5"/>
          <p:cNvSpPr/>
          <p:nvPr/>
        </p:nvSpPr>
        <p:spPr>
          <a:xfrm>
            <a:off x="5911850" y="1752600"/>
            <a:ext cx="1270000" cy="1116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b="1" dirty="0">
                <a:solidFill>
                  <a:srgbClr val="C00000"/>
                </a:solidFill>
              </a:rPr>
              <a:t>Stavební povolení</a:t>
            </a:r>
          </a:p>
        </p:txBody>
      </p:sp>
      <p:sp>
        <p:nvSpPr>
          <p:cNvPr id="8" name="Obdélník 7"/>
          <p:cNvSpPr/>
          <p:nvPr/>
        </p:nvSpPr>
        <p:spPr>
          <a:xfrm>
            <a:off x="3276600" y="3751263"/>
            <a:ext cx="1582738" cy="140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b="1" dirty="0">
                <a:solidFill>
                  <a:srgbClr val="003300"/>
                </a:solidFill>
              </a:rPr>
              <a:t>Rozhodnutí </a:t>
            </a:r>
          </a:p>
          <a:p>
            <a:pPr algn="ctr" fontAlgn="auto">
              <a:spcBef>
                <a:spcPts val="0"/>
              </a:spcBef>
              <a:spcAft>
                <a:spcPts val="0"/>
              </a:spcAft>
              <a:defRPr/>
            </a:pPr>
            <a:r>
              <a:rPr lang="cs-CZ" b="1" dirty="0">
                <a:solidFill>
                  <a:srgbClr val="003300"/>
                </a:solidFill>
              </a:rPr>
              <a:t>o</a:t>
            </a:r>
          </a:p>
          <a:p>
            <a:pPr algn="ctr" fontAlgn="auto">
              <a:spcBef>
                <a:spcPts val="0"/>
              </a:spcBef>
              <a:spcAft>
                <a:spcPts val="0"/>
              </a:spcAft>
              <a:defRPr/>
            </a:pPr>
            <a:r>
              <a:rPr lang="cs-CZ" b="1" dirty="0">
                <a:solidFill>
                  <a:srgbClr val="003300"/>
                </a:solidFill>
              </a:rPr>
              <a:t>odvodu</a:t>
            </a:r>
          </a:p>
          <a:p>
            <a:pPr algn="ctr" fontAlgn="auto">
              <a:spcBef>
                <a:spcPts val="0"/>
              </a:spcBef>
              <a:spcAft>
                <a:spcPts val="0"/>
              </a:spcAft>
              <a:defRPr/>
            </a:pPr>
            <a:r>
              <a:rPr lang="cs-CZ" b="1" dirty="0">
                <a:solidFill>
                  <a:srgbClr val="003300"/>
                </a:solidFill>
              </a:rPr>
              <a:t>§ 11 ZOZPF</a:t>
            </a:r>
          </a:p>
        </p:txBody>
      </p:sp>
      <p:sp>
        <p:nvSpPr>
          <p:cNvPr id="9" name="Obdélník 8"/>
          <p:cNvSpPr/>
          <p:nvPr/>
        </p:nvSpPr>
        <p:spPr>
          <a:xfrm>
            <a:off x="5675313" y="3700463"/>
            <a:ext cx="1921023" cy="1457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1400" b="1" dirty="0">
                <a:solidFill>
                  <a:srgbClr val="C00000"/>
                </a:solidFill>
              </a:rPr>
              <a:t>Kolaudační souhlas/kolaudační rozhodnutí</a:t>
            </a:r>
          </a:p>
        </p:txBody>
      </p:sp>
      <p:sp>
        <p:nvSpPr>
          <p:cNvPr id="10" name="Šipka doprava 9"/>
          <p:cNvSpPr/>
          <p:nvPr/>
        </p:nvSpPr>
        <p:spPr>
          <a:xfrm>
            <a:off x="2475714" y="2351835"/>
            <a:ext cx="4318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1" name="Obdélník 10"/>
          <p:cNvSpPr/>
          <p:nvPr/>
        </p:nvSpPr>
        <p:spPr>
          <a:xfrm>
            <a:off x="842963" y="3692525"/>
            <a:ext cx="1712912" cy="1465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b="1" dirty="0"/>
              <a:t>Zahájení realizace záměru</a:t>
            </a:r>
          </a:p>
        </p:txBody>
      </p:sp>
      <p:sp>
        <p:nvSpPr>
          <p:cNvPr id="12" name="Šipka doprava 11"/>
          <p:cNvSpPr/>
          <p:nvPr/>
        </p:nvSpPr>
        <p:spPr>
          <a:xfrm>
            <a:off x="5010150" y="2219325"/>
            <a:ext cx="504825"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3" name="Šipka doprava 12"/>
          <p:cNvSpPr/>
          <p:nvPr/>
        </p:nvSpPr>
        <p:spPr>
          <a:xfrm>
            <a:off x="2622550" y="3889375"/>
            <a:ext cx="468313"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4" name="Šipka doprava 13"/>
          <p:cNvSpPr/>
          <p:nvPr/>
        </p:nvSpPr>
        <p:spPr>
          <a:xfrm>
            <a:off x="5126038" y="3908425"/>
            <a:ext cx="3556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5" name="Šipka doprava 14"/>
          <p:cNvSpPr/>
          <p:nvPr/>
        </p:nvSpPr>
        <p:spPr>
          <a:xfrm>
            <a:off x="7794625" y="2295525"/>
            <a:ext cx="404813"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Tree>
    <p:extLst>
      <p:ext uri="{BB962C8B-B14F-4D97-AF65-F5344CB8AC3E}">
        <p14:creationId xmlns:p14="http://schemas.microsoft.com/office/powerpoint/2010/main" val="27155055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a:xfrm>
            <a:off x="539750" y="260350"/>
            <a:ext cx="8196263" cy="720725"/>
          </a:xfrm>
        </p:spPr>
        <p:txBody>
          <a:bodyPr>
            <a:normAutofit fontScale="90000"/>
          </a:bodyPr>
          <a:lstStyle/>
          <a:p>
            <a:r>
              <a:rPr lang="cs-CZ" altLang="cs-CZ" sz="2800" b="1" dirty="0">
                <a:solidFill>
                  <a:srgbClr val="003300"/>
                </a:solidFill>
              </a:rPr>
              <a:t>Ochrana ZPF (</a:t>
            </a:r>
            <a:r>
              <a:rPr lang="cs-CZ" altLang="cs-CZ" sz="2800" b="1" dirty="0" err="1">
                <a:solidFill>
                  <a:srgbClr val="003300"/>
                </a:solidFill>
              </a:rPr>
              <a:t>ZoZPF</a:t>
            </a:r>
            <a:r>
              <a:rPr lang="cs-CZ" altLang="cs-CZ" sz="2800" b="1" dirty="0">
                <a:solidFill>
                  <a:srgbClr val="003300"/>
                </a:solidFill>
              </a:rPr>
              <a:t>) + zemědělské pozemky jako VKP registrované,  krajinný ráz(ZOPK)</a:t>
            </a:r>
          </a:p>
        </p:txBody>
      </p:sp>
      <p:sp>
        <p:nvSpPr>
          <p:cNvPr id="4099" name="Zástupný symbol pro obsah 2"/>
          <p:cNvSpPr>
            <a:spLocks noGrp="1"/>
          </p:cNvSpPr>
          <p:nvPr>
            <p:ph idx="1"/>
          </p:nvPr>
        </p:nvSpPr>
        <p:spPr>
          <a:xfrm>
            <a:off x="539750" y="908050"/>
            <a:ext cx="8181975" cy="5834063"/>
          </a:xfrm>
        </p:spPr>
        <p:txBody>
          <a:bodyPr/>
          <a:lstStyle/>
          <a:p>
            <a:r>
              <a:rPr lang="cs-CZ" altLang="cs-CZ" sz="2000" b="1" dirty="0"/>
              <a:t>Soulad s územním plánováním                      </a:t>
            </a:r>
          </a:p>
          <a:p>
            <a:endParaRPr lang="cs-CZ" altLang="cs-CZ" dirty="0"/>
          </a:p>
          <a:p>
            <a:r>
              <a:rPr lang="cs-CZ" altLang="cs-CZ" dirty="0" err="1"/>
              <a:t>Pozn.po</a:t>
            </a:r>
            <a:endParaRPr lang="cs-CZ" altLang="cs-CZ" dirty="0"/>
          </a:p>
        </p:txBody>
      </p:sp>
      <p:sp>
        <p:nvSpPr>
          <p:cNvPr id="4" name="Obdélník 3"/>
          <p:cNvSpPr/>
          <p:nvPr/>
        </p:nvSpPr>
        <p:spPr>
          <a:xfrm>
            <a:off x="539750" y="1268413"/>
            <a:ext cx="1720850" cy="1208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1200" b="1" dirty="0">
                <a:solidFill>
                  <a:srgbClr val="003300"/>
                </a:solidFill>
              </a:rPr>
              <a:t>Souhlas s odnětím ze ZPF  = závazné stanovisko</a:t>
            </a:r>
          </a:p>
          <a:p>
            <a:pPr algn="ctr" fontAlgn="auto">
              <a:spcBef>
                <a:spcPts val="0"/>
              </a:spcBef>
              <a:spcAft>
                <a:spcPts val="0"/>
              </a:spcAft>
              <a:defRPr/>
            </a:pPr>
            <a:r>
              <a:rPr lang="cs-CZ" sz="1200" b="1" dirty="0">
                <a:solidFill>
                  <a:srgbClr val="003300"/>
                </a:solidFill>
              </a:rPr>
              <a:t>§ 9 ZOZPF</a:t>
            </a:r>
          </a:p>
        </p:txBody>
      </p:sp>
      <p:sp>
        <p:nvSpPr>
          <p:cNvPr id="5" name="Obdélník 4"/>
          <p:cNvSpPr/>
          <p:nvPr/>
        </p:nvSpPr>
        <p:spPr>
          <a:xfrm>
            <a:off x="3110186" y="2893921"/>
            <a:ext cx="1719262" cy="1130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b="1" dirty="0">
                <a:solidFill>
                  <a:srgbClr val="C00000"/>
                </a:solidFill>
              </a:rPr>
              <a:t>Územní rozhodnutí</a:t>
            </a:r>
          </a:p>
        </p:txBody>
      </p:sp>
      <p:sp>
        <p:nvSpPr>
          <p:cNvPr id="6" name="Obdélník 5"/>
          <p:cNvSpPr/>
          <p:nvPr/>
        </p:nvSpPr>
        <p:spPr>
          <a:xfrm>
            <a:off x="5652120" y="3033627"/>
            <a:ext cx="1927225" cy="1116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b="1" dirty="0">
                <a:solidFill>
                  <a:srgbClr val="C00000"/>
                </a:solidFill>
              </a:rPr>
              <a:t>Stavební povolení</a:t>
            </a:r>
          </a:p>
        </p:txBody>
      </p:sp>
      <p:sp>
        <p:nvSpPr>
          <p:cNvPr id="8" name="Obdélník 7"/>
          <p:cNvSpPr/>
          <p:nvPr/>
        </p:nvSpPr>
        <p:spPr>
          <a:xfrm>
            <a:off x="4939058" y="4961359"/>
            <a:ext cx="1927225" cy="140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b="1" dirty="0">
                <a:solidFill>
                  <a:srgbClr val="003300"/>
                </a:solidFill>
              </a:rPr>
              <a:t>Rozhodnutí </a:t>
            </a:r>
          </a:p>
          <a:p>
            <a:pPr algn="ctr" fontAlgn="auto">
              <a:spcBef>
                <a:spcPts val="0"/>
              </a:spcBef>
              <a:spcAft>
                <a:spcPts val="0"/>
              </a:spcAft>
              <a:defRPr/>
            </a:pPr>
            <a:r>
              <a:rPr lang="cs-CZ" b="1" dirty="0">
                <a:solidFill>
                  <a:srgbClr val="003300"/>
                </a:solidFill>
              </a:rPr>
              <a:t>o</a:t>
            </a:r>
          </a:p>
          <a:p>
            <a:pPr algn="ctr" fontAlgn="auto">
              <a:spcBef>
                <a:spcPts val="0"/>
              </a:spcBef>
              <a:spcAft>
                <a:spcPts val="0"/>
              </a:spcAft>
              <a:defRPr/>
            </a:pPr>
            <a:r>
              <a:rPr lang="cs-CZ" b="1" dirty="0">
                <a:solidFill>
                  <a:srgbClr val="003300"/>
                </a:solidFill>
              </a:rPr>
              <a:t>odvodu</a:t>
            </a:r>
          </a:p>
          <a:p>
            <a:pPr algn="ctr" fontAlgn="auto">
              <a:spcBef>
                <a:spcPts val="0"/>
              </a:spcBef>
              <a:spcAft>
                <a:spcPts val="0"/>
              </a:spcAft>
              <a:defRPr/>
            </a:pPr>
            <a:r>
              <a:rPr lang="cs-CZ" b="1" dirty="0">
                <a:solidFill>
                  <a:srgbClr val="003300"/>
                </a:solidFill>
              </a:rPr>
              <a:t>§ 11 ZOZPF</a:t>
            </a:r>
          </a:p>
        </p:txBody>
      </p:sp>
      <p:sp>
        <p:nvSpPr>
          <p:cNvPr id="9" name="Obdélník 8"/>
          <p:cNvSpPr/>
          <p:nvPr/>
        </p:nvSpPr>
        <p:spPr>
          <a:xfrm>
            <a:off x="7092280" y="4961359"/>
            <a:ext cx="1998997" cy="1311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1600" b="1" dirty="0">
                <a:solidFill>
                  <a:srgbClr val="C00000"/>
                </a:solidFill>
              </a:rPr>
              <a:t>Kolaudační souhlas/kolaudační rozhodnutí </a:t>
            </a:r>
          </a:p>
        </p:txBody>
      </p:sp>
      <p:sp>
        <p:nvSpPr>
          <p:cNvPr id="11" name="Obdélník 10"/>
          <p:cNvSpPr/>
          <p:nvPr/>
        </p:nvSpPr>
        <p:spPr>
          <a:xfrm>
            <a:off x="2925328" y="4907544"/>
            <a:ext cx="1822701" cy="1514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b="1" dirty="0"/>
              <a:t>Zahájení realizace záměru</a:t>
            </a:r>
          </a:p>
        </p:txBody>
      </p:sp>
      <p:sp>
        <p:nvSpPr>
          <p:cNvPr id="12" name="Šipka doprava 11"/>
          <p:cNvSpPr/>
          <p:nvPr/>
        </p:nvSpPr>
        <p:spPr>
          <a:xfrm>
            <a:off x="4933429" y="3111135"/>
            <a:ext cx="504825"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5" name="Šipka doprava 14"/>
          <p:cNvSpPr/>
          <p:nvPr/>
        </p:nvSpPr>
        <p:spPr>
          <a:xfrm>
            <a:off x="4627042" y="5421733"/>
            <a:ext cx="404812"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7" name="Obdélník 6"/>
          <p:cNvSpPr/>
          <p:nvPr/>
        </p:nvSpPr>
        <p:spPr>
          <a:xfrm>
            <a:off x="395287" y="2636912"/>
            <a:ext cx="2395538" cy="14769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1200" b="1" dirty="0">
                <a:solidFill>
                  <a:schemeClr val="accent3"/>
                </a:solidFill>
              </a:rPr>
              <a:t>Souhlas orgány ochrany přírody – zemědělský pozemek jako registrovaný  VKP</a:t>
            </a:r>
          </a:p>
          <a:p>
            <a:pPr algn="ctr" fontAlgn="auto">
              <a:spcBef>
                <a:spcPts val="0"/>
              </a:spcBef>
              <a:spcAft>
                <a:spcPts val="0"/>
              </a:spcAft>
              <a:defRPr/>
            </a:pPr>
            <a:r>
              <a:rPr lang="cs-CZ" sz="1200" b="1" dirty="0">
                <a:solidFill>
                  <a:schemeClr val="accent3"/>
                </a:solidFill>
              </a:rPr>
              <a:t>§ 4/2 ZOPK = závazné stanovisko</a:t>
            </a:r>
          </a:p>
        </p:txBody>
      </p:sp>
      <p:sp>
        <p:nvSpPr>
          <p:cNvPr id="16" name="Obdélník 15"/>
          <p:cNvSpPr/>
          <p:nvPr/>
        </p:nvSpPr>
        <p:spPr>
          <a:xfrm>
            <a:off x="395287" y="4276973"/>
            <a:ext cx="2160489" cy="1340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1200" b="1" dirty="0">
                <a:solidFill>
                  <a:schemeClr val="accent3"/>
                </a:solidFill>
              </a:rPr>
              <a:t>Souhlas orgánu ochrany přírody</a:t>
            </a:r>
          </a:p>
          <a:p>
            <a:pPr algn="ctr" fontAlgn="auto">
              <a:spcBef>
                <a:spcPts val="0"/>
              </a:spcBef>
              <a:spcAft>
                <a:spcPts val="0"/>
              </a:spcAft>
              <a:defRPr/>
            </a:pPr>
            <a:r>
              <a:rPr lang="cs-CZ" sz="1200" b="1" dirty="0">
                <a:solidFill>
                  <a:schemeClr val="accent3"/>
                </a:solidFill>
              </a:rPr>
              <a:t>Zemědělské pozemky  a krajinný ráz</a:t>
            </a:r>
          </a:p>
          <a:p>
            <a:pPr algn="ctr" fontAlgn="auto">
              <a:spcBef>
                <a:spcPts val="0"/>
              </a:spcBef>
              <a:spcAft>
                <a:spcPts val="0"/>
              </a:spcAft>
              <a:defRPr/>
            </a:pPr>
            <a:r>
              <a:rPr lang="cs-CZ" sz="1200" b="1" dirty="0">
                <a:solidFill>
                  <a:schemeClr val="accent3"/>
                </a:solidFill>
              </a:rPr>
              <a:t>§ 12/2 ZOPK = závazné stanovisko</a:t>
            </a:r>
          </a:p>
        </p:txBody>
      </p:sp>
      <p:sp>
        <p:nvSpPr>
          <p:cNvPr id="18" name="Šipka doprava 17"/>
          <p:cNvSpPr/>
          <p:nvPr/>
        </p:nvSpPr>
        <p:spPr>
          <a:xfrm>
            <a:off x="7639695" y="3318331"/>
            <a:ext cx="600075"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cxnSp>
        <p:nvCxnSpPr>
          <p:cNvPr id="3" name="Přímá spojnice se šipkou 2"/>
          <p:cNvCxnSpPr/>
          <p:nvPr/>
        </p:nvCxnSpPr>
        <p:spPr>
          <a:xfrm>
            <a:off x="1658368" y="2368780"/>
            <a:ext cx="1444625" cy="7423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a:stCxn id="7" idx="3"/>
          </p:cNvCxnSpPr>
          <p:nvPr/>
        </p:nvCxnSpPr>
        <p:spPr>
          <a:xfrm flipV="1">
            <a:off x="2790825" y="3353229"/>
            <a:ext cx="269007" cy="221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a:endCxn id="5" idx="1"/>
          </p:cNvCxnSpPr>
          <p:nvPr/>
        </p:nvCxnSpPr>
        <p:spPr>
          <a:xfrm flipV="1">
            <a:off x="2627784" y="3459071"/>
            <a:ext cx="482402" cy="1502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86871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404664"/>
            <a:ext cx="8229600" cy="778098"/>
          </a:xfrm>
        </p:spPr>
        <p:txBody>
          <a:bodyPr>
            <a:normAutofit fontScale="90000"/>
          </a:bodyPr>
          <a:lstStyle/>
          <a:p>
            <a:r>
              <a:rPr lang="cs-CZ" altLang="cs-CZ" sz="2400" dirty="0">
                <a:solidFill>
                  <a:srgbClr val="7B9899"/>
                </a:solidFill>
                <a:latin typeface="Cambria" pitchFamily="18" charset="0"/>
              </a:rPr>
              <a:t>Příklad: Procesy podle stavebního zákona a  kácení trvalých porostů </a:t>
            </a:r>
            <a:endParaRPr lang="cs-CZ" sz="2400" dirty="0">
              <a:latin typeface="Cambria" pitchFamily="18" charset="0"/>
            </a:endParaRPr>
          </a:p>
        </p:txBody>
      </p:sp>
      <p:sp>
        <p:nvSpPr>
          <p:cNvPr id="3" name="Zástupný symbol pro obsah 2"/>
          <p:cNvSpPr>
            <a:spLocks noGrp="1"/>
          </p:cNvSpPr>
          <p:nvPr>
            <p:ph idx="1"/>
          </p:nvPr>
        </p:nvSpPr>
        <p:spPr>
          <a:xfrm>
            <a:off x="323528" y="1340768"/>
            <a:ext cx="8363272" cy="5126559"/>
          </a:xfrm>
        </p:spPr>
        <p:txBody>
          <a:bodyPr>
            <a:noAutofit/>
          </a:bodyPr>
          <a:lstStyle/>
          <a:p>
            <a:r>
              <a:rPr lang="cs-CZ" sz="2000" b="1" u="sng" dirty="0"/>
              <a:t>Dřeviny mimo les (ZOPK – zák. č. 114/1992 Sb.)</a:t>
            </a:r>
          </a:p>
          <a:p>
            <a:r>
              <a:rPr lang="cs-CZ" sz="1800" b="1" dirty="0">
                <a:solidFill>
                  <a:srgbClr val="33CC33"/>
                </a:solidFill>
              </a:rPr>
              <a:t>Ke kácení dřevin pro účely stavebního záměru povolovaného</a:t>
            </a:r>
          </a:p>
          <a:p>
            <a:pPr lvl="1"/>
            <a:r>
              <a:rPr lang="cs-CZ" sz="1800" b="1" dirty="0">
                <a:solidFill>
                  <a:srgbClr val="33CC33"/>
                </a:solidFill>
              </a:rPr>
              <a:t>v územním řízení, </a:t>
            </a:r>
          </a:p>
          <a:p>
            <a:pPr lvl="1"/>
            <a:r>
              <a:rPr lang="cs-CZ" sz="1800" b="1" dirty="0">
                <a:solidFill>
                  <a:srgbClr val="33CC33"/>
                </a:solidFill>
              </a:rPr>
              <a:t>v územním řízení s posouzením vlivů na životní prostředí, </a:t>
            </a:r>
          </a:p>
          <a:p>
            <a:pPr lvl="1"/>
            <a:r>
              <a:rPr lang="cs-CZ" sz="1800" b="1" dirty="0">
                <a:solidFill>
                  <a:srgbClr val="33CC33"/>
                </a:solidFill>
              </a:rPr>
              <a:t>ve společném územním a stavebním řízení nebo </a:t>
            </a:r>
          </a:p>
          <a:p>
            <a:pPr lvl="1"/>
            <a:r>
              <a:rPr lang="cs-CZ" sz="1800" b="1" dirty="0">
                <a:solidFill>
                  <a:srgbClr val="33CC33"/>
                </a:solidFill>
              </a:rPr>
              <a:t>společném územním a stavebním řízení s posouzením vlivů na životní prostředí </a:t>
            </a:r>
          </a:p>
          <a:p>
            <a:pPr lvl="1"/>
            <a:endParaRPr lang="cs-CZ" sz="1800" dirty="0"/>
          </a:p>
          <a:p>
            <a:r>
              <a:rPr lang="cs-CZ" sz="1800" b="1" dirty="0">
                <a:solidFill>
                  <a:srgbClr val="C00000"/>
                </a:solidFill>
              </a:rPr>
              <a:t>je nezbytné </a:t>
            </a:r>
            <a:r>
              <a:rPr lang="cs-CZ" sz="1800" b="1" u="sng" dirty="0">
                <a:solidFill>
                  <a:srgbClr val="C00000"/>
                </a:solidFill>
              </a:rPr>
              <a:t>ZÁVAZNÉ STANOVISKO ORGÁNU OCHRANY PŘÍRODY</a:t>
            </a:r>
            <a:r>
              <a:rPr lang="cs-CZ" sz="1800" b="1" dirty="0">
                <a:solidFill>
                  <a:srgbClr val="C00000"/>
                </a:solidFill>
              </a:rPr>
              <a:t> </a:t>
            </a:r>
          </a:p>
          <a:p>
            <a:r>
              <a:rPr lang="cs-CZ" sz="1800" b="1" dirty="0">
                <a:solidFill>
                  <a:srgbClr val="C00000"/>
                </a:solidFill>
              </a:rPr>
              <a:t> 	</a:t>
            </a:r>
            <a:r>
              <a:rPr lang="cs-CZ" sz="1800" i="1" dirty="0">
                <a:solidFill>
                  <a:srgbClr val="33CC33"/>
                </a:solidFill>
              </a:rPr>
              <a:t>stav před novelou č. 225/2017 Sb.:  vydávalo se povolení ve formě rozhodnutí</a:t>
            </a:r>
          </a:p>
          <a:p>
            <a:r>
              <a:rPr lang="cs-CZ" sz="1800" dirty="0"/>
              <a:t>závazné stanovisko vydává orgán ochrany přírody příslušný k povolení kácení dřevin </a:t>
            </a:r>
          </a:p>
          <a:p>
            <a:r>
              <a:rPr lang="cs-CZ" sz="1800" dirty="0"/>
              <a:t>povolení kácení dřevin, včetně uložení přiměřené náhradní výsadby, je-li v závazném stanovisku orgánu ochrany přírody stanovena, vydává stavební úřad a je součástí výrokové části rozhodnutí v územním řízení, v územním řízení s posouzením vlivů na životní prostředí, ve společném územním a stavebním řízení nebo společném územním a stavebním řízení s posouzením vlivů na životní prostředí. </a:t>
            </a:r>
          </a:p>
        </p:txBody>
      </p:sp>
    </p:spTree>
    <p:extLst>
      <p:ext uri="{BB962C8B-B14F-4D97-AF65-F5344CB8AC3E}">
        <p14:creationId xmlns:p14="http://schemas.microsoft.com/office/powerpoint/2010/main" val="13955443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cs-CZ" altLang="cs-CZ" sz="2000" b="1" dirty="0">
                <a:solidFill>
                  <a:srgbClr val="9F7A70"/>
                </a:solidFill>
                <a:latin typeface="Cambria" pitchFamily="18" charset="0"/>
              </a:rPr>
              <a:t>Speciální ustanovení o </a:t>
            </a:r>
            <a:r>
              <a:rPr lang="cs-CZ" altLang="cs-CZ" sz="2000" b="1" u="sng" dirty="0">
                <a:solidFill>
                  <a:srgbClr val="FF9933"/>
                </a:solidFill>
                <a:latin typeface="Cambria" pitchFamily="18" charset="0"/>
              </a:rPr>
              <a:t>ochraně kulturně cenných předmětů a chráněných částí přírody</a:t>
            </a:r>
            <a:r>
              <a:rPr lang="cs-CZ" altLang="cs-CZ" sz="2000" b="1" dirty="0">
                <a:solidFill>
                  <a:srgbClr val="9F7A70"/>
                </a:solidFill>
                <a:latin typeface="Cambria" pitchFamily="18" charset="0"/>
              </a:rPr>
              <a:t> dle stavebního zákona (§ 176 </a:t>
            </a:r>
            <a:r>
              <a:rPr lang="cs-CZ" altLang="cs-CZ" sz="2000" b="1" dirty="0" err="1">
                <a:solidFill>
                  <a:srgbClr val="9F7A70"/>
                </a:solidFill>
                <a:latin typeface="Cambria" pitchFamily="18" charset="0"/>
              </a:rPr>
              <a:t>StZ</a:t>
            </a:r>
            <a:r>
              <a:rPr lang="cs-CZ" altLang="cs-CZ" sz="2000" b="1" dirty="0">
                <a:solidFill>
                  <a:srgbClr val="9F7A70"/>
                </a:solidFill>
                <a:latin typeface="Cambria" pitchFamily="18" charset="0"/>
              </a:rPr>
              <a:t>)</a:t>
            </a:r>
          </a:p>
        </p:txBody>
      </p:sp>
      <p:sp>
        <p:nvSpPr>
          <p:cNvPr id="67588" name="Rectangle 3"/>
          <p:cNvSpPr>
            <a:spLocks noGrp="1" noChangeArrowheads="1"/>
          </p:cNvSpPr>
          <p:nvPr>
            <p:ph idx="1"/>
          </p:nvPr>
        </p:nvSpPr>
        <p:spPr/>
        <p:txBody>
          <a:bodyPr>
            <a:noAutofit/>
          </a:bodyPr>
          <a:lstStyle/>
          <a:p>
            <a:pPr eaLnBrk="1" hangingPunct="1">
              <a:lnSpc>
                <a:spcPct val="80000"/>
              </a:lnSpc>
            </a:pPr>
            <a:r>
              <a:rPr lang="cs-CZ" altLang="cs-CZ" sz="2000" b="1" dirty="0">
                <a:solidFill>
                  <a:srgbClr val="C00000"/>
                </a:solidFill>
              </a:rPr>
              <a:t>Nález kulturně cenného </a:t>
            </a:r>
            <a:r>
              <a:rPr lang="cs-CZ" altLang="cs-CZ" sz="2000" b="1" dirty="0" err="1">
                <a:solidFill>
                  <a:srgbClr val="C00000"/>
                </a:solidFill>
              </a:rPr>
              <a:t>předmětu,detailu</a:t>
            </a:r>
            <a:r>
              <a:rPr lang="cs-CZ" altLang="cs-CZ" sz="2000" b="1" dirty="0">
                <a:solidFill>
                  <a:srgbClr val="C00000"/>
                </a:solidFill>
              </a:rPr>
              <a:t> stavby, chráněných částí přírody, archeologický nález v průběhu realizace stavby </a:t>
            </a:r>
          </a:p>
          <a:p>
            <a:pPr lvl="1" eaLnBrk="1" hangingPunct="1">
              <a:lnSpc>
                <a:spcPct val="80000"/>
              </a:lnSpc>
            </a:pPr>
            <a:r>
              <a:rPr lang="cs-CZ" altLang="cs-CZ" sz="1800" b="1" u="sng" dirty="0">
                <a:solidFill>
                  <a:srgbClr val="C00000"/>
                </a:solidFill>
              </a:rPr>
              <a:t>Stavebník  </a:t>
            </a:r>
          </a:p>
          <a:p>
            <a:pPr lvl="2" eaLnBrk="1" hangingPunct="1">
              <a:lnSpc>
                <a:spcPct val="80000"/>
              </a:lnSpc>
            </a:pPr>
            <a:r>
              <a:rPr lang="cs-CZ" altLang="cs-CZ" sz="1600" b="1" dirty="0"/>
              <a:t>povinen neprodleně oznámit nález stavebnímu řadu a orgánu státní památkové péče nebo orgánu ochrany přírody</a:t>
            </a:r>
          </a:p>
          <a:p>
            <a:pPr lvl="2" eaLnBrk="1" hangingPunct="1">
              <a:lnSpc>
                <a:spcPct val="80000"/>
              </a:lnSpc>
            </a:pPr>
            <a:r>
              <a:rPr lang="cs-CZ" altLang="cs-CZ" sz="1600" b="1" dirty="0"/>
              <a:t>Učinit nezbytná opatření, aby nález nebyl poškozen nebo zničen</a:t>
            </a:r>
          </a:p>
          <a:p>
            <a:pPr lvl="2" eaLnBrk="1" hangingPunct="1">
              <a:lnSpc>
                <a:spcPct val="80000"/>
              </a:lnSpc>
            </a:pPr>
            <a:r>
              <a:rPr lang="cs-CZ" altLang="cs-CZ" sz="1600" b="1" dirty="0"/>
              <a:t>Práce v terénu přerušit</a:t>
            </a:r>
          </a:p>
          <a:p>
            <a:pPr lvl="2" eaLnBrk="1" hangingPunct="1">
              <a:lnSpc>
                <a:spcPct val="80000"/>
              </a:lnSpc>
            </a:pPr>
            <a:r>
              <a:rPr lang="cs-CZ" altLang="cs-CZ" sz="1600" b="1" dirty="0"/>
              <a:t>Může uplatnit nárok na náhradu nákladů, které mu vznikly</a:t>
            </a:r>
          </a:p>
          <a:p>
            <a:pPr lvl="1" eaLnBrk="1" hangingPunct="1">
              <a:lnSpc>
                <a:spcPct val="80000"/>
              </a:lnSpc>
            </a:pPr>
            <a:r>
              <a:rPr lang="cs-CZ" altLang="cs-CZ" sz="1800" b="1" dirty="0">
                <a:solidFill>
                  <a:srgbClr val="C00000"/>
                </a:solidFill>
              </a:rPr>
              <a:t>Stavební úřad </a:t>
            </a:r>
          </a:p>
          <a:p>
            <a:pPr lvl="2" eaLnBrk="1" hangingPunct="1">
              <a:lnSpc>
                <a:spcPct val="80000"/>
              </a:lnSpc>
            </a:pPr>
            <a:r>
              <a:rPr lang="cs-CZ" altLang="cs-CZ" sz="1600" b="1" dirty="0"/>
              <a:t>v dohodě s dotčeným orgánem stanoví podmínky pro zabezpečení zájmů, případně rozhodně o přerušení prací</a:t>
            </a:r>
          </a:p>
          <a:p>
            <a:pPr lvl="2" eaLnBrk="1" hangingPunct="1">
              <a:lnSpc>
                <a:spcPct val="80000"/>
              </a:lnSpc>
            </a:pPr>
            <a:r>
              <a:rPr lang="cs-CZ" altLang="cs-CZ" sz="1600" b="1" dirty="0"/>
              <a:t>Stavební povolení může být ve veřejném zájmu změněno</a:t>
            </a:r>
          </a:p>
          <a:p>
            <a:pPr lvl="1" eaLnBrk="1" hangingPunct="1">
              <a:lnSpc>
                <a:spcPct val="80000"/>
              </a:lnSpc>
            </a:pPr>
            <a:r>
              <a:rPr lang="cs-CZ" altLang="cs-CZ" sz="1800" b="1" dirty="0">
                <a:solidFill>
                  <a:srgbClr val="C00000"/>
                </a:solidFill>
              </a:rPr>
              <a:t>Dotčené orgány</a:t>
            </a:r>
          </a:p>
          <a:p>
            <a:pPr lvl="2" eaLnBrk="1" hangingPunct="1">
              <a:lnSpc>
                <a:spcPct val="80000"/>
              </a:lnSpc>
            </a:pPr>
            <a:r>
              <a:rPr lang="cs-CZ" altLang="cs-CZ" sz="1600" b="1" dirty="0"/>
              <a:t>Nebezpečí z prodlení, nepostačují výše vedená opatření, možnost stanovit opatření k ochraně a přerušení prací</a:t>
            </a:r>
          </a:p>
          <a:p>
            <a:pPr lvl="2" eaLnBrk="1" hangingPunct="1">
              <a:lnSpc>
                <a:spcPct val="80000"/>
              </a:lnSpc>
            </a:pPr>
            <a:r>
              <a:rPr lang="cs-CZ" altLang="cs-CZ" sz="1600" b="1" dirty="0"/>
              <a:t>Pokračování – až na základě písemného souhlasu </a:t>
            </a:r>
          </a:p>
          <a:p>
            <a:pPr lvl="2" eaLnBrk="1" hangingPunct="1">
              <a:lnSpc>
                <a:spcPct val="80000"/>
              </a:lnSpc>
            </a:pPr>
            <a:r>
              <a:rPr lang="cs-CZ" altLang="cs-CZ" sz="1600" b="1" dirty="0"/>
              <a:t>Kopie rozhodnutí a souhlasu se zasílá stavebnímu úřadu </a:t>
            </a:r>
          </a:p>
          <a:p>
            <a:pPr lvl="1" eaLnBrk="1" hangingPunct="1">
              <a:lnSpc>
                <a:spcPct val="80000"/>
              </a:lnSpc>
            </a:pPr>
            <a:r>
              <a:rPr lang="cs-CZ" altLang="cs-CZ" sz="1800" b="1" dirty="0"/>
              <a:t> </a:t>
            </a:r>
            <a:r>
              <a:rPr lang="cs-CZ" altLang="cs-CZ" sz="1800" b="1" dirty="0">
                <a:solidFill>
                  <a:srgbClr val="C00000"/>
                </a:solidFill>
              </a:rPr>
              <a:t>Ministerstvo kultury</a:t>
            </a:r>
          </a:p>
          <a:p>
            <a:pPr lvl="2" eaLnBrk="1" hangingPunct="1">
              <a:lnSpc>
                <a:spcPct val="80000"/>
              </a:lnSpc>
            </a:pPr>
            <a:r>
              <a:rPr lang="cs-CZ" altLang="cs-CZ" sz="1600" b="1" dirty="0"/>
              <a:t>Může nález prohlásit za kulturní památku</a:t>
            </a:r>
          </a:p>
        </p:txBody>
      </p:sp>
    </p:spTree>
    <p:extLst>
      <p:ext uri="{BB962C8B-B14F-4D97-AF65-F5344CB8AC3E}">
        <p14:creationId xmlns:p14="http://schemas.microsoft.com/office/powerpoint/2010/main" val="25826817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9" name="Shape 119"/>
          <p:cNvSpPr txBox="1"/>
          <p:nvPr/>
        </p:nvSpPr>
        <p:spPr>
          <a:xfrm>
            <a:off x="1475656" y="3068960"/>
            <a:ext cx="7949850" cy="3186774"/>
          </a:xfrm>
          <a:prstGeom prst="rect">
            <a:avLst/>
          </a:prstGeom>
          <a:noFill/>
          <a:ln>
            <a:noFill/>
          </a:ln>
        </p:spPr>
        <p:txBody>
          <a:bodyPr lIns="91425" tIns="91425" rIns="91425" bIns="91425" anchor="t" anchorCtr="0">
            <a:noAutofit/>
          </a:bodyPr>
          <a:lstStyle/>
          <a:p>
            <a:pPr marL="0" lvl="3">
              <a:spcBef>
                <a:spcPts val="600"/>
              </a:spcBef>
            </a:pPr>
            <a:r>
              <a:rPr lang="cs-CZ" sz="2400" b="1" dirty="0">
                <a:latin typeface="Cambria" pitchFamily="18" charset="0"/>
                <a:ea typeface="Roboto Slab" panose="020B0604020202020204" charset="0"/>
                <a:cs typeface="Nixie One"/>
                <a:sym typeface="Nixie One"/>
              </a:rPr>
              <a:t>POSUZOVÁNÍ VLIVŮ NA ŽIVOTNÍ PROSTŘEDÍ</a:t>
            </a:r>
          </a:p>
        </p:txBody>
      </p:sp>
    </p:spTree>
    <p:extLst>
      <p:ext uri="{BB962C8B-B14F-4D97-AF65-F5344CB8AC3E}">
        <p14:creationId xmlns:p14="http://schemas.microsoft.com/office/powerpoint/2010/main" val="38153723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EIA\SEA</a:t>
            </a:r>
          </a:p>
        </p:txBody>
      </p:sp>
      <p:sp>
        <p:nvSpPr>
          <p:cNvPr id="8" name="Rectangle 1030"/>
          <p:cNvSpPr>
            <a:spLocks noChangeArrowheads="1"/>
          </p:cNvSpPr>
          <p:nvPr/>
        </p:nvSpPr>
        <p:spPr bwMode="auto">
          <a:xfrm>
            <a:off x="323528" y="1891052"/>
            <a:ext cx="8424936"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000" b="1" u="sng" dirty="0"/>
              <a:t>EIA</a:t>
            </a:r>
            <a:r>
              <a:rPr lang="cs-CZ" altLang="cs-CZ" sz="2000" dirty="0"/>
              <a:t> (</a:t>
            </a:r>
            <a:r>
              <a:rPr lang="cs-CZ" sz="2000" i="1" dirty="0" err="1"/>
              <a:t>Environmental</a:t>
            </a:r>
            <a:r>
              <a:rPr lang="cs-CZ" sz="2000" i="1" dirty="0"/>
              <a:t> </a:t>
            </a:r>
            <a:r>
              <a:rPr lang="cs-CZ" sz="2000" i="1" dirty="0" err="1"/>
              <a:t>Impact</a:t>
            </a:r>
            <a:r>
              <a:rPr lang="cs-CZ" sz="2000" i="1" dirty="0"/>
              <a:t> </a:t>
            </a:r>
            <a:r>
              <a:rPr lang="cs-CZ" sz="2000" i="1" dirty="0" err="1"/>
              <a:t>Assessment</a:t>
            </a:r>
            <a:r>
              <a:rPr lang="cs-CZ" sz="2000" dirty="0"/>
              <a:t>)</a:t>
            </a:r>
            <a:r>
              <a:rPr lang="cs-CZ" sz="2000" i="1" dirty="0"/>
              <a:t> </a:t>
            </a:r>
            <a:r>
              <a:rPr lang="cs-CZ" altLang="cs-CZ" sz="2000" dirty="0"/>
              <a:t>je </a:t>
            </a:r>
            <a:r>
              <a:rPr lang="cs-CZ" sz="2000" dirty="0"/>
              <a:t>proces, jehož cílem je získat představu o výsledném </a:t>
            </a:r>
            <a:r>
              <a:rPr lang="cs-CZ" sz="2000" b="1" dirty="0">
                <a:solidFill>
                  <a:srgbClr val="FF0000"/>
                </a:solidFill>
              </a:rPr>
              <a:t>vlivu záměru </a:t>
            </a:r>
            <a:r>
              <a:rPr lang="cs-CZ" sz="2000" dirty="0"/>
              <a:t>na životní prostředí a vyhodnocení, zda je z tohoto ohledu vhodné jej realizovat, resp. za jakých podmínek je jeho realizace akceptovatelná</a:t>
            </a:r>
          </a:p>
          <a:p>
            <a:r>
              <a:rPr lang="cs-CZ" altLang="cs-CZ" sz="2000" i="1" dirty="0"/>
              <a:t> - EIA se vztahuje na záměry, které mohou mít vliv na životní prostředí (i příprava záměru, provádění, zkušební provoz, ukončení provozu a případná sanace či rekultivace!). V ČR cca 17.000 záměrů.</a:t>
            </a:r>
          </a:p>
          <a:p>
            <a:endParaRPr lang="en-US" altLang="cs-CZ" sz="2000" i="1" dirty="0"/>
          </a:p>
        </p:txBody>
      </p:sp>
      <p:sp>
        <p:nvSpPr>
          <p:cNvPr id="10" name="Rectangle 3"/>
          <p:cNvSpPr txBox="1">
            <a:spLocks noChangeArrowheads="1"/>
          </p:cNvSpPr>
          <p:nvPr/>
        </p:nvSpPr>
        <p:spPr>
          <a:xfrm>
            <a:off x="323528" y="4386576"/>
            <a:ext cx="8424936" cy="22170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cs-CZ" sz="2000" b="1" u="sng" dirty="0"/>
              <a:t>SEA</a:t>
            </a:r>
            <a:r>
              <a:rPr lang="en-GB" altLang="cs-CZ" sz="2000" dirty="0"/>
              <a:t> </a:t>
            </a:r>
            <a:r>
              <a:rPr lang="cs-CZ" altLang="cs-CZ" sz="2000" dirty="0"/>
              <a:t>(</a:t>
            </a:r>
            <a:r>
              <a:rPr lang="cs-CZ" altLang="cs-CZ" sz="2000" dirty="0" err="1"/>
              <a:t>S</a:t>
            </a:r>
            <a:r>
              <a:rPr lang="cs-CZ" sz="2000" i="1" dirty="0" err="1"/>
              <a:t>trategic</a:t>
            </a:r>
            <a:r>
              <a:rPr lang="cs-CZ" sz="2000" i="1" dirty="0"/>
              <a:t> </a:t>
            </a:r>
            <a:r>
              <a:rPr lang="cs-CZ" sz="2000" i="1" dirty="0" err="1"/>
              <a:t>Environmental</a:t>
            </a:r>
            <a:r>
              <a:rPr lang="cs-CZ" sz="2000" i="1" dirty="0"/>
              <a:t> </a:t>
            </a:r>
            <a:r>
              <a:rPr lang="cs-CZ" sz="2000" i="1" dirty="0" err="1"/>
              <a:t>Assessment</a:t>
            </a:r>
            <a:r>
              <a:rPr lang="cs-CZ" sz="2000" dirty="0"/>
              <a:t>) je </a:t>
            </a:r>
            <a:r>
              <a:rPr lang="en-GB" altLang="cs-CZ" sz="2000" dirty="0"/>
              <a:t> </a:t>
            </a:r>
            <a:r>
              <a:rPr lang="cs-CZ" sz="2000" dirty="0"/>
              <a:t>proces posuzování </a:t>
            </a:r>
            <a:r>
              <a:rPr lang="cs-CZ" sz="2000" b="1" dirty="0">
                <a:solidFill>
                  <a:srgbClr val="FF0000"/>
                </a:solidFill>
              </a:rPr>
              <a:t>vlivu koncepcí </a:t>
            </a:r>
            <a:r>
              <a:rPr lang="cs-CZ" sz="2000" dirty="0"/>
              <a:t>(střednědobých a dlouhodobých politických, hospodářských a dalších plánů a programů) na životní prostředí.</a:t>
            </a:r>
          </a:p>
          <a:p>
            <a:pPr marL="0" indent="0">
              <a:buNone/>
            </a:pPr>
            <a:r>
              <a:rPr lang="cs-CZ" altLang="cs-CZ" sz="2000" i="1" dirty="0"/>
              <a:t>- </a:t>
            </a:r>
            <a:r>
              <a:rPr lang="en-GB" altLang="cs-CZ" sz="2000" i="1" dirty="0"/>
              <a:t>SEA </a:t>
            </a:r>
            <a:r>
              <a:rPr lang="cs-CZ" altLang="cs-CZ" sz="2000" i="1" dirty="0"/>
              <a:t>se vztahuje na koncepce, které vytvářejí rámec pro budoucí realizaci záměrů</a:t>
            </a:r>
            <a:r>
              <a:rPr lang="cs-CZ" sz="2000" i="1" dirty="0"/>
              <a:t>. V ČR cca 8000 ÚP + 500 dalších koncepcí.</a:t>
            </a:r>
            <a:endParaRPr lang="en-GB" altLang="cs-CZ" sz="2000" i="1" dirty="0"/>
          </a:p>
          <a:p>
            <a:pPr marL="0" indent="0">
              <a:buNone/>
            </a:pPr>
            <a:endParaRPr lang="en-GB" altLang="cs-CZ" sz="2000" i="1" dirty="0"/>
          </a:p>
          <a:p>
            <a:endParaRPr lang="en-GB" altLang="cs-CZ" i="1" dirty="0"/>
          </a:p>
        </p:txBody>
      </p:sp>
      <p:sp>
        <p:nvSpPr>
          <p:cNvPr id="7" name="Obdélníkový bublinový popisek 6"/>
          <p:cNvSpPr/>
          <p:nvPr/>
        </p:nvSpPr>
        <p:spPr>
          <a:xfrm>
            <a:off x="3862214" y="289331"/>
            <a:ext cx="4886250" cy="1237529"/>
          </a:xfrm>
          <a:prstGeom prst="wedgeRectCallout">
            <a:avLst>
              <a:gd name="adj1" fmla="val -23414"/>
              <a:gd name="adj2" fmla="val 57362"/>
            </a:avLst>
          </a:prstGeom>
        </p:spPr>
        <p:style>
          <a:lnRef idx="2">
            <a:schemeClr val="accent1"/>
          </a:lnRef>
          <a:fillRef idx="1">
            <a:schemeClr val="lt1"/>
          </a:fillRef>
          <a:effectRef idx="0">
            <a:schemeClr val="accent1"/>
          </a:effectRef>
          <a:fontRef idx="minor">
            <a:schemeClr val="dk1"/>
          </a:fontRef>
        </p:style>
        <p:txBody>
          <a:bodyPr rtlCol="0" anchor="ctr"/>
          <a:lstStyle/>
          <a:p>
            <a:r>
              <a:rPr lang="cs-CZ" sz="1400" dirty="0"/>
              <a:t>Používaná terminologie není příliš šťastná, protože Vám mohou splývat pojmy </a:t>
            </a:r>
            <a:r>
              <a:rPr lang="cs-CZ" sz="1400" i="1" dirty="0"/>
              <a:t>koncepce</a:t>
            </a:r>
            <a:r>
              <a:rPr lang="cs-CZ" sz="1400" dirty="0"/>
              <a:t> a </a:t>
            </a:r>
            <a:r>
              <a:rPr lang="cs-CZ" sz="1400" i="1" dirty="0"/>
              <a:t>záměr</a:t>
            </a:r>
            <a:r>
              <a:rPr lang="cs-CZ" sz="1400" dirty="0"/>
              <a:t>. Snad Vám pomohou ekvivalenty, které se běžně používají v zahraničí. Koncepcí je </a:t>
            </a:r>
            <a:r>
              <a:rPr lang="cs-CZ" sz="1400" b="1" dirty="0"/>
              <a:t>plán nebo program</a:t>
            </a:r>
            <a:r>
              <a:rPr lang="cs-CZ" sz="1400" dirty="0"/>
              <a:t>, tedy rámec pro realizaci určitých projektů (typicky územní plán). Záměr je pak právě tento </a:t>
            </a:r>
            <a:r>
              <a:rPr lang="cs-CZ" sz="1400" b="1" dirty="0"/>
              <a:t>projekt</a:t>
            </a:r>
            <a:r>
              <a:rPr lang="cs-CZ" sz="1400" dirty="0"/>
              <a:t>, tedy již konkrétní  stavba nebo činnost.</a:t>
            </a:r>
            <a:endParaRPr lang="cs-CZ" sz="600" dirty="0"/>
          </a:p>
        </p:txBody>
      </p:sp>
    </p:spTree>
    <p:extLst>
      <p:ext uri="{BB962C8B-B14F-4D97-AF65-F5344CB8AC3E}">
        <p14:creationId xmlns:p14="http://schemas.microsoft.com/office/powerpoint/2010/main" val="31431015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Cíl a účel posuzování vlivů</a:t>
            </a:r>
          </a:p>
        </p:txBody>
      </p:sp>
      <p:sp>
        <p:nvSpPr>
          <p:cNvPr id="8" name="Rectangle 1030"/>
          <p:cNvSpPr>
            <a:spLocks noChangeArrowheads="1"/>
          </p:cNvSpPr>
          <p:nvPr/>
        </p:nvSpPr>
        <p:spPr bwMode="auto">
          <a:xfrm>
            <a:off x="359532" y="1661694"/>
            <a:ext cx="8424936"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cs-CZ" altLang="cs-CZ" sz="2800" b="1" dirty="0"/>
              <a:t>Cíl: </a:t>
            </a:r>
            <a:r>
              <a:rPr lang="cs-CZ" altLang="cs-CZ" sz="2800" dirty="0"/>
              <a:t>Vč</a:t>
            </a:r>
            <a:r>
              <a:rPr lang="cs-CZ" sz="2800" dirty="0"/>
              <a:t>lenit ochranu životního prostředí do rozvojových projektů, programů a politik a politiku ochrany životního prostředí inkorporovat do rozhodovacích procesů v souladu se zásadou prevence, tj. v co nejrannější fázi, kdy je již možné vlivy posoudit a zároveň je rozhodováním ovlivnit.</a:t>
            </a:r>
          </a:p>
          <a:p>
            <a:endParaRPr lang="cs-CZ" sz="2800" dirty="0"/>
          </a:p>
          <a:p>
            <a:pPr algn="just"/>
            <a:r>
              <a:rPr lang="cs-CZ" sz="2800" b="1" dirty="0"/>
              <a:t>Účel: </a:t>
            </a:r>
            <a:r>
              <a:rPr lang="cs-CZ" sz="2800" dirty="0"/>
              <a:t>Získat objektivní odborný podklad pro vydání rozhodnutí podle zvláštních předpisů (stavební zákon, vodní zákon, horní zákon apod.), přispět k trvale udržitelnému rozvoji</a:t>
            </a:r>
            <a:endParaRPr lang="en-US" altLang="cs-CZ" sz="2800" i="1" dirty="0"/>
          </a:p>
        </p:txBody>
      </p:sp>
    </p:spTree>
    <p:extLst>
      <p:ext uri="{BB962C8B-B14F-4D97-AF65-F5344CB8AC3E}">
        <p14:creationId xmlns:p14="http://schemas.microsoft.com/office/powerpoint/2010/main" val="37342256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EIA/SEA</a:t>
            </a:r>
          </a:p>
        </p:txBody>
      </p:sp>
      <p:sp>
        <p:nvSpPr>
          <p:cNvPr id="8" name="AutoShape 6"/>
          <p:cNvSpPr>
            <a:spLocks noChangeArrowheads="1"/>
          </p:cNvSpPr>
          <p:nvPr/>
        </p:nvSpPr>
        <p:spPr bwMode="auto">
          <a:xfrm>
            <a:off x="1078160" y="3129208"/>
            <a:ext cx="7200900" cy="1655762"/>
          </a:xfrm>
          <a:prstGeom prst="roundRect">
            <a:avLst>
              <a:gd name="adj" fmla="val 16667"/>
            </a:avLst>
          </a:prstGeom>
          <a:gradFill rotWithShape="1">
            <a:gsLst>
              <a:gs pos="0">
                <a:srgbClr val="16BA6C">
                  <a:alpha val="82001"/>
                </a:srgbClr>
              </a:gs>
              <a:gs pos="100000">
                <a:schemeClr val="folHlink">
                  <a:alpha val="67998"/>
                </a:schemeClr>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cs-CZ"/>
          </a:p>
        </p:txBody>
      </p:sp>
      <p:sp>
        <p:nvSpPr>
          <p:cNvPr id="9" name="AutoShape 9"/>
          <p:cNvSpPr>
            <a:spLocks noChangeArrowheads="1"/>
          </p:cNvSpPr>
          <p:nvPr/>
        </p:nvSpPr>
        <p:spPr bwMode="auto">
          <a:xfrm>
            <a:off x="3741985" y="5432670"/>
            <a:ext cx="4535487" cy="144463"/>
          </a:xfrm>
          <a:prstGeom prst="leftRightArrow">
            <a:avLst>
              <a:gd name="adj1" fmla="val 50000"/>
              <a:gd name="adj2" fmla="val 627910"/>
            </a:avLst>
          </a:prstGeom>
          <a:gradFill rotWithShape="1">
            <a:gsLst>
              <a:gs pos="0">
                <a:srgbClr val="16BA6C">
                  <a:alpha val="29999"/>
                </a:srgbClr>
              </a:gs>
              <a:gs pos="100000">
                <a:schemeClr val="folHlink">
                  <a:alpha val="65999"/>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 name="AutoShape 10"/>
          <p:cNvSpPr>
            <a:spLocks noChangeArrowheads="1"/>
          </p:cNvSpPr>
          <p:nvPr/>
        </p:nvSpPr>
        <p:spPr bwMode="auto">
          <a:xfrm>
            <a:off x="1005135" y="5073895"/>
            <a:ext cx="4535487" cy="144463"/>
          </a:xfrm>
          <a:prstGeom prst="leftRightArrow">
            <a:avLst>
              <a:gd name="adj1" fmla="val 50000"/>
              <a:gd name="adj2" fmla="val 627910"/>
            </a:avLst>
          </a:prstGeom>
          <a:gradFill rotWithShape="1">
            <a:gsLst>
              <a:gs pos="0">
                <a:srgbClr val="16BA6C">
                  <a:alpha val="82001"/>
                </a:srgbClr>
              </a:gs>
              <a:gs pos="100000">
                <a:schemeClr val="folHlink">
                  <a:alpha val="25998"/>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 name="Text Box 12"/>
          <p:cNvSpPr txBox="1">
            <a:spLocks noChangeArrowheads="1"/>
          </p:cNvSpPr>
          <p:nvPr/>
        </p:nvSpPr>
        <p:spPr bwMode="auto">
          <a:xfrm>
            <a:off x="1581397" y="3345108"/>
            <a:ext cx="610936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dirty="0"/>
              <a:t>						</a:t>
            </a:r>
            <a:r>
              <a:rPr lang="cs-CZ" altLang="cs-CZ" dirty="0"/>
              <a:t>Jak</a:t>
            </a:r>
            <a:endParaRPr lang="en-US" altLang="cs-CZ" dirty="0"/>
          </a:p>
          <a:p>
            <a:r>
              <a:rPr lang="en-US" altLang="cs-CZ" dirty="0"/>
              <a:t>				</a:t>
            </a:r>
            <a:r>
              <a:rPr lang="cs-CZ" altLang="cs-CZ" dirty="0"/>
              <a:t>Kde</a:t>
            </a:r>
            <a:endParaRPr lang="en-US" altLang="cs-CZ" dirty="0"/>
          </a:p>
          <a:p>
            <a:r>
              <a:rPr lang="en-US" altLang="cs-CZ" dirty="0"/>
              <a:t>		</a:t>
            </a:r>
            <a:r>
              <a:rPr lang="cs-CZ" altLang="cs-CZ" dirty="0"/>
              <a:t>Zda</a:t>
            </a:r>
            <a:endParaRPr lang="en-US" altLang="cs-CZ" dirty="0"/>
          </a:p>
          <a:p>
            <a:r>
              <a:rPr lang="cs-CZ" altLang="cs-CZ" dirty="0"/>
              <a:t>Proč</a:t>
            </a:r>
            <a:endParaRPr lang="en-US" altLang="cs-CZ" dirty="0"/>
          </a:p>
        </p:txBody>
      </p:sp>
      <p:sp>
        <p:nvSpPr>
          <p:cNvPr id="12" name="Line 13"/>
          <p:cNvSpPr>
            <a:spLocks noChangeShapeType="1"/>
          </p:cNvSpPr>
          <p:nvPr/>
        </p:nvSpPr>
        <p:spPr bwMode="auto">
          <a:xfrm>
            <a:off x="6118472" y="3129208"/>
            <a:ext cx="1223963"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 name="Line 14"/>
          <p:cNvSpPr>
            <a:spLocks noChangeShapeType="1"/>
          </p:cNvSpPr>
          <p:nvPr/>
        </p:nvSpPr>
        <p:spPr bwMode="auto">
          <a:xfrm>
            <a:off x="2157660" y="3129208"/>
            <a:ext cx="1223962"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 name="Line 15"/>
          <p:cNvSpPr>
            <a:spLocks noChangeShapeType="1"/>
          </p:cNvSpPr>
          <p:nvPr/>
        </p:nvSpPr>
        <p:spPr bwMode="auto">
          <a:xfrm>
            <a:off x="4318247" y="3129208"/>
            <a:ext cx="1223963"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 name="Text Box 16"/>
          <p:cNvSpPr txBox="1">
            <a:spLocks noChangeArrowheads="1"/>
          </p:cNvSpPr>
          <p:nvPr/>
        </p:nvSpPr>
        <p:spPr bwMode="auto">
          <a:xfrm>
            <a:off x="2013197" y="2192583"/>
            <a:ext cx="208262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dirty="0"/>
              <a:t>Plány - Programy</a:t>
            </a:r>
            <a:endParaRPr lang="en-US" altLang="cs-CZ" dirty="0"/>
          </a:p>
        </p:txBody>
      </p:sp>
      <p:sp>
        <p:nvSpPr>
          <p:cNvPr id="16" name="Text Box 17"/>
          <p:cNvSpPr txBox="1">
            <a:spLocks noChangeArrowheads="1"/>
          </p:cNvSpPr>
          <p:nvPr/>
        </p:nvSpPr>
        <p:spPr bwMode="auto">
          <a:xfrm>
            <a:off x="5686672" y="2697408"/>
            <a:ext cx="10054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dirty="0"/>
              <a:t>Záměry</a:t>
            </a:r>
            <a:endParaRPr lang="en-US" altLang="cs-CZ" dirty="0"/>
          </a:p>
        </p:txBody>
      </p:sp>
      <p:sp>
        <p:nvSpPr>
          <p:cNvPr id="17" name="Text Box 18"/>
          <p:cNvSpPr txBox="1">
            <a:spLocks noChangeArrowheads="1"/>
          </p:cNvSpPr>
          <p:nvPr/>
        </p:nvSpPr>
        <p:spPr bwMode="auto">
          <a:xfrm>
            <a:off x="2518022" y="5289795"/>
            <a:ext cx="811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a:solidFill>
                  <a:srgbClr val="006600"/>
                </a:solidFill>
              </a:rPr>
              <a:t>SEA</a:t>
            </a:r>
          </a:p>
        </p:txBody>
      </p:sp>
      <p:pic>
        <p:nvPicPr>
          <p:cNvPr id="22"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19"/>
          <p:cNvSpPr txBox="1">
            <a:spLocks noChangeArrowheads="1"/>
          </p:cNvSpPr>
          <p:nvPr/>
        </p:nvSpPr>
        <p:spPr bwMode="auto">
          <a:xfrm>
            <a:off x="5613647" y="5721595"/>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a:solidFill>
                  <a:srgbClr val="16BA6C"/>
                </a:solidFill>
              </a:rPr>
              <a:t>EIA</a:t>
            </a:r>
          </a:p>
        </p:txBody>
      </p:sp>
      <p:cxnSp>
        <p:nvCxnSpPr>
          <p:cNvPr id="19" name="AutoShape 20"/>
          <p:cNvCxnSpPr>
            <a:cxnSpLocks noChangeShapeType="1"/>
            <a:stCxn id="13" idx="0"/>
            <a:endCxn id="13" idx="1"/>
          </p:cNvCxnSpPr>
          <p:nvPr/>
        </p:nvCxnSpPr>
        <p:spPr bwMode="auto">
          <a:xfrm>
            <a:off x="2157660" y="3129208"/>
            <a:ext cx="1223962" cy="1655762"/>
          </a:xfrm>
          <a:prstGeom prst="straightConnector1">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AutoShape 21"/>
          <p:cNvSpPr>
            <a:spLocks noChangeArrowheads="1"/>
          </p:cNvSpPr>
          <p:nvPr/>
        </p:nvSpPr>
        <p:spPr bwMode="auto">
          <a:xfrm>
            <a:off x="1005135" y="1976683"/>
            <a:ext cx="4535487" cy="144462"/>
          </a:xfrm>
          <a:prstGeom prst="leftRightArrow">
            <a:avLst>
              <a:gd name="adj1" fmla="val 50000"/>
              <a:gd name="adj2" fmla="val 627914"/>
            </a:avLst>
          </a:prstGeom>
          <a:gradFill rotWithShape="1">
            <a:gsLst>
              <a:gs pos="0">
                <a:srgbClr val="16BA6C">
                  <a:alpha val="82001"/>
                </a:srgbClr>
              </a:gs>
              <a:gs pos="100000">
                <a:schemeClr val="folHlink">
                  <a:alpha val="25998"/>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 name="AutoShape 23"/>
          <p:cNvSpPr>
            <a:spLocks noChangeArrowheads="1"/>
          </p:cNvSpPr>
          <p:nvPr/>
        </p:nvSpPr>
        <p:spPr bwMode="auto">
          <a:xfrm>
            <a:off x="3813422" y="2552945"/>
            <a:ext cx="4535488" cy="144463"/>
          </a:xfrm>
          <a:prstGeom prst="leftRightArrow">
            <a:avLst>
              <a:gd name="adj1" fmla="val 50000"/>
              <a:gd name="adj2" fmla="val 627910"/>
            </a:avLst>
          </a:prstGeom>
          <a:gradFill rotWithShape="1">
            <a:gsLst>
              <a:gs pos="0">
                <a:srgbClr val="16BA6C">
                  <a:alpha val="29999"/>
                </a:srgbClr>
              </a:gs>
              <a:gs pos="100000">
                <a:schemeClr val="folHlink">
                  <a:alpha val="65999"/>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3" name="Nadpis 1"/>
          <p:cNvSpPr>
            <a:spLocks noGrp="1"/>
          </p:cNvSpPr>
          <p:nvPr>
            <p:ph type="title"/>
          </p:nvPr>
        </p:nvSpPr>
        <p:spPr>
          <a:xfrm>
            <a:off x="-887165" y="82335"/>
            <a:ext cx="8229600" cy="1143000"/>
          </a:xfrm>
        </p:spPr>
        <p:txBody>
          <a:bodyPr/>
          <a:lstStyle/>
          <a:p>
            <a:r>
              <a:rPr lang="cs-CZ" dirty="0"/>
              <a:t>EIA/SEA</a:t>
            </a:r>
          </a:p>
        </p:txBody>
      </p:sp>
      <p:sp>
        <p:nvSpPr>
          <p:cNvPr id="24" name="Obdélníkový bublinový popisek 23"/>
          <p:cNvSpPr/>
          <p:nvPr/>
        </p:nvSpPr>
        <p:spPr>
          <a:xfrm>
            <a:off x="4930228" y="510193"/>
            <a:ext cx="4118150" cy="1237529"/>
          </a:xfrm>
          <a:prstGeom prst="wedgeRectCallout">
            <a:avLst>
              <a:gd name="adj1" fmla="val -23414"/>
              <a:gd name="adj2" fmla="val 57362"/>
            </a:avLst>
          </a:prstGeom>
        </p:spPr>
        <p:style>
          <a:lnRef idx="2">
            <a:schemeClr val="accent1"/>
          </a:lnRef>
          <a:fillRef idx="1">
            <a:schemeClr val="lt1"/>
          </a:fillRef>
          <a:effectRef idx="0">
            <a:schemeClr val="accent1"/>
          </a:effectRef>
          <a:fontRef idx="minor">
            <a:schemeClr val="dk1"/>
          </a:fontRef>
        </p:style>
        <p:txBody>
          <a:bodyPr rtlCol="0" anchor="ctr"/>
          <a:lstStyle/>
          <a:p>
            <a:r>
              <a:rPr lang="cs-CZ" sz="1400" dirty="0"/>
              <a:t>Proč máme dva různé procesy posuzování vlivů? EIA řeší již konkrétní záměr v území a jeho vliv na okolí. SEA umožňuje již na úrovni plánování posoudit synergické a kumulativní vlivy různých záměrů – což je podstatné pro řešení širších poměrů v území.</a:t>
            </a:r>
            <a:endParaRPr lang="cs-CZ" sz="600" dirty="0"/>
          </a:p>
        </p:txBody>
      </p:sp>
    </p:spTree>
    <p:extLst>
      <p:ext uri="{BB962C8B-B14F-4D97-AF65-F5344CB8AC3E}">
        <p14:creationId xmlns:p14="http://schemas.microsoft.com/office/powerpoint/2010/main" val="2137892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Zástupný symbol pro zápatí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99987F"/>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90AC97"/>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FFAD1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FFAD1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FFAD1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FFAD1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FFAD1C"/>
              </a:buClr>
              <a:buChar char="•"/>
              <a:defRPr>
                <a:solidFill>
                  <a:schemeClr val="tx1"/>
                </a:solidFill>
                <a:latin typeface="Georgia" pitchFamily="18" charset="0"/>
              </a:defRPr>
            </a:lvl9pPr>
          </a:lstStyle>
          <a:p>
            <a:pPr eaLnBrk="1" hangingPunct="1">
              <a:spcBef>
                <a:spcPct val="0"/>
              </a:spcBef>
              <a:buClrTx/>
              <a:buSzTx/>
              <a:buFontTx/>
              <a:buNone/>
              <a:defRPr/>
            </a:pPr>
            <a:r>
              <a:rPr lang="cs-CZ" altLang="cs-CZ" sz="1200">
                <a:solidFill>
                  <a:srgbClr val="FFFFFF"/>
                </a:solidFill>
                <a:latin typeface="Verdana" pitchFamily="34" charset="0"/>
              </a:rPr>
              <a:t>Ivana Průchová</a:t>
            </a:r>
          </a:p>
        </p:txBody>
      </p:sp>
      <p:pic>
        <p:nvPicPr>
          <p:cNvPr id="6"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a:xfrm>
            <a:off x="413544" y="26064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altLang="cs-CZ" sz="2400" b="1" dirty="0">
                <a:solidFill>
                  <a:srgbClr val="9F7A70"/>
                </a:solidFill>
                <a:latin typeface="Cambria" panose="02040503050406030204" pitchFamily="18" charset="0"/>
                <a:ea typeface="Cambria" panose="02040503050406030204" pitchFamily="18" charset="0"/>
              </a:rPr>
              <a:t>Ochrana životního prostředí v procesech podle stavebního zákona: Prameny</a:t>
            </a:r>
          </a:p>
        </p:txBody>
      </p:sp>
      <p:sp>
        <p:nvSpPr>
          <p:cNvPr id="9" name="Zástupný symbol pro obsah 2"/>
          <p:cNvSpPr>
            <a:spLocks noGrp="1"/>
          </p:cNvSpPr>
          <p:nvPr>
            <p:ph idx="1"/>
          </p:nvPr>
        </p:nvSpPr>
        <p:spPr>
          <a:xfrm>
            <a:off x="475797" y="1537228"/>
            <a:ext cx="8229600" cy="4600036"/>
          </a:xfrm>
        </p:spPr>
        <p:txBody>
          <a:bodyPr>
            <a:normAutofit fontScale="85000" lnSpcReduction="20000"/>
          </a:bodyPr>
          <a:lstStyle/>
          <a:p>
            <a:r>
              <a:rPr lang="cs-CZ" altLang="cs-CZ" sz="2800" dirty="0">
                <a:latin typeface="Cambria" panose="02040503050406030204" pitchFamily="18" charset="0"/>
                <a:ea typeface="Cambria" panose="02040503050406030204" pitchFamily="18" charset="0"/>
              </a:rPr>
              <a:t>Zákon  č. 183/2006 Sb., o územním plánování a stavebním řádu (stavební zákon), ve znění pozdějších předpisů </a:t>
            </a:r>
          </a:p>
          <a:p>
            <a:pPr lvl="1"/>
            <a:r>
              <a:rPr lang="cs-CZ" altLang="cs-CZ" sz="2400" dirty="0">
                <a:latin typeface="Cambria" panose="02040503050406030204" pitchFamily="18" charset="0"/>
                <a:ea typeface="Cambria" panose="02040503050406030204" pitchFamily="18" charset="0"/>
              </a:rPr>
              <a:t>prováděcí předpisy ke stavebnímu zákonu</a:t>
            </a:r>
          </a:p>
          <a:p>
            <a:r>
              <a:rPr lang="cs-CZ" altLang="cs-CZ" sz="2800" dirty="0">
                <a:latin typeface="Cambria" panose="02040503050406030204" pitchFamily="18" charset="0"/>
                <a:ea typeface="Cambria" panose="02040503050406030204" pitchFamily="18" charset="0"/>
              </a:rPr>
              <a:t>Environmentální právní předpisy</a:t>
            </a:r>
          </a:p>
          <a:p>
            <a:pPr lvl="1"/>
            <a:r>
              <a:rPr lang="cs-CZ" altLang="cs-CZ" sz="2400" dirty="0">
                <a:latin typeface="Cambria" panose="02040503050406030204" pitchFamily="18" charset="0"/>
                <a:ea typeface="Cambria" panose="02040503050406030204" pitchFamily="18" charset="0"/>
              </a:rPr>
              <a:t>Složkové</a:t>
            </a:r>
          </a:p>
          <a:p>
            <a:pPr lvl="2"/>
            <a:r>
              <a:rPr lang="cs-CZ" altLang="cs-CZ" sz="2000" dirty="0">
                <a:latin typeface="Cambria" panose="02040503050406030204" pitchFamily="18" charset="0"/>
                <a:ea typeface="Cambria" panose="02040503050406030204" pitchFamily="18" charset="0"/>
              </a:rPr>
              <a:t>zákon o ochraně ovzduší, zákon o ochraně přírody a krajiny, zákon o vodách, zákon o ochraně ZPF, zákon o lesích, zákon o odpadech atd.</a:t>
            </a:r>
          </a:p>
          <a:p>
            <a:pPr lvl="1"/>
            <a:r>
              <a:rPr lang="cs-CZ" altLang="cs-CZ" sz="2400" dirty="0">
                <a:latin typeface="Cambria" panose="02040503050406030204" pitchFamily="18" charset="0"/>
                <a:ea typeface="Cambria" panose="02040503050406030204" pitchFamily="18" charset="0"/>
              </a:rPr>
              <a:t>Průřezové</a:t>
            </a:r>
          </a:p>
          <a:p>
            <a:pPr lvl="2"/>
            <a:r>
              <a:rPr lang="cs-CZ" altLang="cs-CZ" sz="2000" dirty="0">
                <a:latin typeface="Cambria" panose="02040503050406030204" pitchFamily="18" charset="0"/>
                <a:ea typeface="Cambria" panose="02040503050406030204" pitchFamily="18" charset="0"/>
              </a:rPr>
              <a:t>zákon o posuzování vlivů na životní prostředí, zákon o integrované prevenci</a:t>
            </a:r>
          </a:p>
          <a:p>
            <a:r>
              <a:rPr lang="cs-CZ" altLang="cs-CZ" sz="2800" dirty="0">
                <a:latin typeface="Cambria" panose="02040503050406030204" pitchFamily="18" charset="0"/>
                <a:ea typeface="Cambria" panose="02040503050406030204" pitchFamily="18" charset="0"/>
              </a:rPr>
              <a:t>Procesní předpisy</a:t>
            </a:r>
          </a:p>
          <a:p>
            <a:pPr lvl="1"/>
            <a:r>
              <a:rPr lang="cs-CZ" altLang="cs-CZ" sz="2400" dirty="0">
                <a:latin typeface="Cambria" panose="02040503050406030204" pitchFamily="18" charset="0"/>
                <a:ea typeface="Cambria" panose="02040503050406030204" pitchFamily="18" charset="0"/>
              </a:rPr>
              <a:t>správní řád, soudní řád správní</a:t>
            </a:r>
          </a:p>
          <a:p>
            <a:r>
              <a:rPr lang="cs-CZ" altLang="cs-CZ" sz="2800" dirty="0">
                <a:latin typeface="Cambria" panose="02040503050406030204" pitchFamily="18" charset="0"/>
                <a:ea typeface="Cambria" panose="02040503050406030204" pitchFamily="18" charset="0"/>
              </a:rPr>
              <a:t>Ostatní související právní předpisy</a:t>
            </a:r>
          </a:p>
          <a:p>
            <a:pPr lvl="1"/>
            <a:r>
              <a:rPr lang="pl-PL" altLang="cs-CZ" sz="2400" dirty="0">
                <a:latin typeface="Cambria" panose="02040503050406030204" pitchFamily="18" charset="0"/>
                <a:ea typeface="Cambria" panose="02040503050406030204" pitchFamily="18" charset="0"/>
              </a:rPr>
              <a:t>zákon o odpovědnosti za přestupky a řízení o nich, zákon o některých přestupcích, trestní zákoník, občanský zákoník atd.</a:t>
            </a:r>
            <a:endParaRPr lang="cs-CZ" altLang="cs-CZ" sz="2400" dirty="0">
              <a:latin typeface="Cambria" panose="02040503050406030204" pitchFamily="18" charset="0"/>
              <a:ea typeface="Cambria" panose="02040503050406030204" pitchFamily="18" charset="0"/>
            </a:endParaRPr>
          </a:p>
          <a:p>
            <a:pPr marL="0" indent="0">
              <a:buNone/>
            </a:pPr>
            <a:endParaRPr lang="en-GB" altLang="cs-CZ" sz="2800" i="1" dirty="0">
              <a:latin typeface="Cambria" panose="02040503050406030204" pitchFamily="18" charset="0"/>
              <a:ea typeface="Cambria" panose="02040503050406030204" pitchFamily="18" charset="0"/>
            </a:endParaRPr>
          </a:p>
          <a:p>
            <a:endParaRPr lang="cs-CZ" sz="27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9582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fade">
                                      <p:cBhvr>
                                        <p:cTn id="18" dur="500"/>
                                        <p:tgtEl>
                                          <p:spTgt spid="9">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500"/>
                                        <p:tgtEl>
                                          <p:spTgt spid="9">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fade">
                                      <p:cBhvr>
                                        <p:cTn id="24" dur="500"/>
                                        <p:tgtEl>
                                          <p:spTgt spid="9">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50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fade">
                                      <p:cBhvr>
                                        <p:cTn id="32" dur="500"/>
                                        <p:tgtEl>
                                          <p:spTgt spid="9">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Effect transition="in" filter="fade">
                                      <p:cBhvr>
                                        <p:cTn id="35" dur="500"/>
                                        <p:tgtEl>
                                          <p:spTgt spid="9">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9">
                                            <p:txEl>
                                              <p:pRg st="9" end="9"/>
                                            </p:txEl>
                                          </p:spTgt>
                                        </p:tgtEl>
                                        <p:attrNameLst>
                                          <p:attrName>style.visibility</p:attrName>
                                        </p:attrNameLst>
                                      </p:cBhvr>
                                      <p:to>
                                        <p:strVal val="visible"/>
                                      </p:to>
                                    </p:set>
                                    <p:animEffect transition="in" filter="fade">
                                      <p:cBhvr>
                                        <p:cTn id="38" dur="500"/>
                                        <p:tgtEl>
                                          <p:spTgt spid="9">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9">
                                            <p:txEl>
                                              <p:pRg st="10" end="10"/>
                                            </p:txEl>
                                          </p:spTgt>
                                        </p:tgtEl>
                                        <p:attrNameLst>
                                          <p:attrName>style.visibility</p:attrName>
                                        </p:attrNameLst>
                                      </p:cBhvr>
                                      <p:to>
                                        <p:strVal val="visible"/>
                                      </p:to>
                                    </p:set>
                                    <p:animEffect transition="in" filter="fade">
                                      <p:cBhvr>
                                        <p:cTn id="41"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32" name="Obdélník 31"/>
          <p:cNvSpPr/>
          <p:nvPr/>
        </p:nvSpPr>
        <p:spPr>
          <a:xfrm>
            <a:off x="1259633" y="4072672"/>
            <a:ext cx="7670380" cy="259668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cs-CZ"/>
          </a:p>
        </p:txBody>
      </p:sp>
      <p:sp>
        <p:nvSpPr>
          <p:cNvPr id="45" name="Obdélník 44"/>
          <p:cNvSpPr/>
          <p:nvPr/>
        </p:nvSpPr>
        <p:spPr>
          <a:xfrm>
            <a:off x="6481265" y="4535055"/>
            <a:ext cx="2304256" cy="198625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cs-CZ"/>
          </a:p>
        </p:txBody>
      </p:sp>
      <p:sp>
        <p:nvSpPr>
          <p:cNvPr id="44" name="Obdélník 43"/>
          <p:cNvSpPr/>
          <p:nvPr/>
        </p:nvSpPr>
        <p:spPr>
          <a:xfrm>
            <a:off x="4123516" y="4526869"/>
            <a:ext cx="2304256" cy="198625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cs-CZ"/>
          </a:p>
        </p:txBody>
      </p:sp>
      <p:sp>
        <p:nvSpPr>
          <p:cNvPr id="31" name="Obdélník 30"/>
          <p:cNvSpPr/>
          <p:nvPr/>
        </p:nvSpPr>
        <p:spPr>
          <a:xfrm>
            <a:off x="1771480" y="4529347"/>
            <a:ext cx="2304256" cy="198625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cs-CZ"/>
          </a:p>
        </p:txBody>
      </p:sp>
      <p:sp>
        <p:nvSpPr>
          <p:cNvPr id="6" name="Obdélník 5"/>
          <p:cNvSpPr/>
          <p:nvPr/>
        </p:nvSpPr>
        <p:spPr>
          <a:xfrm>
            <a:off x="1259632" y="1174019"/>
            <a:ext cx="7670381" cy="270289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cs-CZ"/>
          </a:p>
        </p:txBody>
      </p:sp>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EIA/SEA</a:t>
            </a:r>
          </a:p>
        </p:txBody>
      </p:sp>
      <p:sp>
        <p:nvSpPr>
          <p:cNvPr id="15" name="Text Box 16"/>
          <p:cNvSpPr txBox="1">
            <a:spLocks noChangeArrowheads="1"/>
          </p:cNvSpPr>
          <p:nvPr/>
        </p:nvSpPr>
        <p:spPr bwMode="auto">
          <a:xfrm>
            <a:off x="3394028" y="2836339"/>
            <a:ext cx="37240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dirty="0"/>
              <a:t>Koncepce (plán nebo program)</a:t>
            </a:r>
            <a:endParaRPr lang="en-US" altLang="cs-CZ" dirty="0"/>
          </a:p>
        </p:txBody>
      </p:sp>
      <p:sp>
        <p:nvSpPr>
          <p:cNvPr id="16" name="Text Box 17"/>
          <p:cNvSpPr txBox="1">
            <a:spLocks noChangeArrowheads="1"/>
          </p:cNvSpPr>
          <p:nvPr/>
        </p:nvSpPr>
        <p:spPr bwMode="auto">
          <a:xfrm>
            <a:off x="2072707" y="5180188"/>
            <a:ext cx="23042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sz="1200" dirty="0"/>
              <a:t>Záměr (stavba, činnost)</a:t>
            </a:r>
            <a:endParaRPr lang="en-US" altLang="cs-CZ" sz="1200" dirty="0"/>
          </a:p>
        </p:txBody>
      </p:sp>
      <p:sp>
        <p:nvSpPr>
          <p:cNvPr id="17" name="Text Box 18"/>
          <p:cNvSpPr txBox="1">
            <a:spLocks noChangeArrowheads="1"/>
          </p:cNvSpPr>
          <p:nvPr/>
        </p:nvSpPr>
        <p:spPr bwMode="auto">
          <a:xfrm>
            <a:off x="2878758" y="2160239"/>
            <a:ext cx="47546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dirty="0">
                <a:solidFill>
                  <a:srgbClr val="006600"/>
                </a:solidFill>
              </a:rPr>
              <a:t>SEA</a:t>
            </a:r>
            <a:r>
              <a:rPr lang="cs-CZ" altLang="cs-CZ" sz="2400" dirty="0">
                <a:solidFill>
                  <a:srgbClr val="006600"/>
                </a:solidFill>
              </a:rPr>
              <a:t> – stanovisko pro koncepci</a:t>
            </a:r>
            <a:endParaRPr lang="en-US" altLang="cs-CZ" sz="2400" dirty="0">
              <a:solidFill>
                <a:srgbClr val="006600"/>
              </a:solidFill>
            </a:endParaRPr>
          </a:p>
        </p:txBody>
      </p:sp>
      <p:sp>
        <p:nvSpPr>
          <p:cNvPr id="18" name="Text Box 19"/>
          <p:cNvSpPr txBox="1">
            <a:spLocks noChangeArrowheads="1"/>
          </p:cNvSpPr>
          <p:nvPr/>
        </p:nvSpPr>
        <p:spPr bwMode="auto">
          <a:xfrm>
            <a:off x="1553540" y="4048831"/>
            <a:ext cx="69251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dirty="0">
                <a:solidFill>
                  <a:srgbClr val="16BA6C"/>
                </a:solidFill>
              </a:rPr>
              <a:t>EIA</a:t>
            </a:r>
            <a:r>
              <a:rPr lang="cs-CZ" altLang="cs-CZ" sz="2400" dirty="0">
                <a:solidFill>
                  <a:srgbClr val="16BA6C"/>
                </a:solidFill>
              </a:rPr>
              <a:t> – závazné stanovisko pro navazující řízení</a:t>
            </a:r>
            <a:endParaRPr lang="en-US" altLang="cs-CZ" sz="2400" dirty="0">
              <a:solidFill>
                <a:srgbClr val="16BA6C"/>
              </a:solidFill>
            </a:endParaRPr>
          </a:p>
        </p:txBody>
      </p:sp>
      <p:sp>
        <p:nvSpPr>
          <p:cNvPr id="3" name="TextovéPole 2"/>
          <p:cNvSpPr txBox="1"/>
          <p:nvPr/>
        </p:nvSpPr>
        <p:spPr>
          <a:xfrm>
            <a:off x="-19385" y="2313799"/>
            <a:ext cx="1872208" cy="338554"/>
          </a:xfrm>
          <a:prstGeom prst="rect">
            <a:avLst/>
          </a:prstGeom>
          <a:noFill/>
        </p:spPr>
        <p:txBody>
          <a:bodyPr wrap="square" rtlCol="0">
            <a:spAutoFit/>
          </a:bodyPr>
          <a:lstStyle/>
          <a:p>
            <a:r>
              <a:rPr lang="cs-CZ" sz="1600" b="1" dirty="0"/>
              <a:t>PLÁNOVÁNÍ</a:t>
            </a:r>
          </a:p>
        </p:txBody>
      </p:sp>
      <p:pic>
        <p:nvPicPr>
          <p:cNvPr id="4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22" name="TextovéPole 21"/>
          <p:cNvSpPr txBox="1"/>
          <p:nvPr/>
        </p:nvSpPr>
        <p:spPr>
          <a:xfrm>
            <a:off x="9661" y="5236907"/>
            <a:ext cx="1872208" cy="307777"/>
          </a:xfrm>
          <a:prstGeom prst="rect">
            <a:avLst/>
          </a:prstGeom>
          <a:noFill/>
        </p:spPr>
        <p:txBody>
          <a:bodyPr wrap="square" rtlCol="0">
            <a:spAutoFit/>
          </a:bodyPr>
          <a:lstStyle/>
          <a:p>
            <a:r>
              <a:rPr lang="cs-CZ" sz="1400" b="1" dirty="0"/>
              <a:t>POVOLOVÁNÍ</a:t>
            </a:r>
          </a:p>
        </p:txBody>
      </p:sp>
      <p:sp>
        <p:nvSpPr>
          <p:cNvPr id="5" name="Oblouk 4"/>
          <p:cNvSpPr/>
          <p:nvPr/>
        </p:nvSpPr>
        <p:spPr>
          <a:xfrm>
            <a:off x="1907704" y="2647075"/>
            <a:ext cx="6480720" cy="1396831"/>
          </a:xfrm>
          <a:prstGeom prst="arc">
            <a:avLst>
              <a:gd name="adj1" fmla="val 10766267"/>
              <a:gd name="adj2" fmla="val 0"/>
            </a:avLst>
          </a:prstGeom>
          <a:ln w="76200">
            <a:solidFill>
              <a:srgbClr val="00B05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3" name="Oblouk 22"/>
          <p:cNvSpPr/>
          <p:nvPr/>
        </p:nvSpPr>
        <p:spPr>
          <a:xfrm>
            <a:off x="1917873" y="4845405"/>
            <a:ext cx="2088232" cy="1161583"/>
          </a:xfrm>
          <a:prstGeom prst="arc">
            <a:avLst>
              <a:gd name="adj1" fmla="val 10766267"/>
              <a:gd name="adj2" fmla="val 0"/>
            </a:avLst>
          </a:prstGeom>
          <a:ln w="76200">
            <a:solidFill>
              <a:srgbClr val="00B050"/>
            </a:solidFill>
            <a:prstDash val="lg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4" name="Oblouk 23"/>
          <p:cNvSpPr/>
          <p:nvPr/>
        </p:nvSpPr>
        <p:spPr>
          <a:xfrm>
            <a:off x="4211960" y="4845405"/>
            <a:ext cx="2088232" cy="1161583"/>
          </a:xfrm>
          <a:prstGeom prst="arc">
            <a:avLst>
              <a:gd name="adj1" fmla="val 10766267"/>
              <a:gd name="adj2" fmla="val 0"/>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5" name="Oblouk 24"/>
          <p:cNvSpPr/>
          <p:nvPr/>
        </p:nvSpPr>
        <p:spPr>
          <a:xfrm>
            <a:off x="6510774" y="4848455"/>
            <a:ext cx="2088232" cy="1161583"/>
          </a:xfrm>
          <a:prstGeom prst="arc">
            <a:avLst>
              <a:gd name="adj1" fmla="val 10766267"/>
              <a:gd name="adj2" fmla="val 0"/>
            </a:avLst>
          </a:prstGeom>
          <a:ln w="76200">
            <a:solidFill>
              <a:srgbClr val="00B050"/>
            </a:solidFill>
            <a:prstDash val="lg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6" name="Text Box 17"/>
          <p:cNvSpPr txBox="1">
            <a:spLocks noChangeArrowheads="1"/>
          </p:cNvSpPr>
          <p:nvPr/>
        </p:nvSpPr>
        <p:spPr bwMode="auto">
          <a:xfrm>
            <a:off x="4283968" y="5194567"/>
            <a:ext cx="23042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sz="1200" dirty="0"/>
              <a:t>Záměr (stavba, činnost)</a:t>
            </a:r>
            <a:endParaRPr lang="en-US" altLang="cs-CZ" sz="1200" dirty="0"/>
          </a:p>
        </p:txBody>
      </p:sp>
      <p:sp>
        <p:nvSpPr>
          <p:cNvPr id="27" name="Text Box 17"/>
          <p:cNvSpPr txBox="1">
            <a:spLocks noChangeArrowheads="1"/>
          </p:cNvSpPr>
          <p:nvPr/>
        </p:nvSpPr>
        <p:spPr bwMode="auto">
          <a:xfrm>
            <a:off x="6625758" y="5230171"/>
            <a:ext cx="23042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sz="1200" dirty="0"/>
              <a:t>Záměr (stavba, činnost)</a:t>
            </a:r>
            <a:endParaRPr lang="en-US" altLang="cs-CZ" sz="1200" dirty="0"/>
          </a:p>
        </p:txBody>
      </p:sp>
      <p:sp>
        <p:nvSpPr>
          <p:cNvPr id="28" name="Text Box 19"/>
          <p:cNvSpPr txBox="1">
            <a:spLocks noChangeArrowheads="1"/>
          </p:cNvSpPr>
          <p:nvPr/>
        </p:nvSpPr>
        <p:spPr bwMode="auto">
          <a:xfrm>
            <a:off x="5031708" y="4513442"/>
            <a:ext cx="569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dirty="0">
                <a:solidFill>
                  <a:srgbClr val="16BA6C"/>
                </a:solidFill>
              </a:rPr>
              <a:t>EIA</a:t>
            </a:r>
          </a:p>
        </p:txBody>
      </p:sp>
      <p:sp>
        <p:nvSpPr>
          <p:cNvPr id="29" name="Text Box 19"/>
          <p:cNvSpPr txBox="1">
            <a:spLocks noChangeArrowheads="1"/>
          </p:cNvSpPr>
          <p:nvPr/>
        </p:nvSpPr>
        <p:spPr bwMode="auto">
          <a:xfrm>
            <a:off x="7291837" y="4513388"/>
            <a:ext cx="52610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1600" dirty="0">
                <a:solidFill>
                  <a:srgbClr val="16BA6C"/>
                </a:solidFill>
              </a:rPr>
              <a:t>EIA</a:t>
            </a:r>
          </a:p>
        </p:txBody>
      </p:sp>
      <p:sp>
        <p:nvSpPr>
          <p:cNvPr id="33" name="Text Box 19"/>
          <p:cNvSpPr txBox="1">
            <a:spLocks noChangeArrowheads="1"/>
          </p:cNvSpPr>
          <p:nvPr/>
        </p:nvSpPr>
        <p:spPr bwMode="auto">
          <a:xfrm>
            <a:off x="2660154" y="4526869"/>
            <a:ext cx="52610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1600" dirty="0">
                <a:solidFill>
                  <a:srgbClr val="16BA6C"/>
                </a:solidFill>
              </a:rPr>
              <a:t>EIA</a:t>
            </a:r>
          </a:p>
        </p:txBody>
      </p:sp>
      <p:sp>
        <p:nvSpPr>
          <p:cNvPr id="7" name="Obdélník 6"/>
          <p:cNvSpPr/>
          <p:nvPr/>
        </p:nvSpPr>
        <p:spPr>
          <a:xfrm>
            <a:off x="1880696" y="5788767"/>
            <a:ext cx="637903" cy="4665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sp>
        <p:nvSpPr>
          <p:cNvPr id="35" name="Obdélník 34"/>
          <p:cNvSpPr/>
          <p:nvPr/>
        </p:nvSpPr>
        <p:spPr>
          <a:xfrm>
            <a:off x="2604255" y="5792874"/>
            <a:ext cx="637903" cy="4665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sp>
        <p:nvSpPr>
          <p:cNvPr id="36" name="Obdélník 35"/>
          <p:cNvSpPr/>
          <p:nvPr/>
        </p:nvSpPr>
        <p:spPr>
          <a:xfrm>
            <a:off x="3355469" y="5786758"/>
            <a:ext cx="637903" cy="4665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sp>
        <p:nvSpPr>
          <p:cNvPr id="39" name="Obdélník 38"/>
          <p:cNvSpPr/>
          <p:nvPr/>
        </p:nvSpPr>
        <p:spPr>
          <a:xfrm>
            <a:off x="4966159" y="5755764"/>
            <a:ext cx="637903" cy="4665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sp>
        <p:nvSpPr>
          <p:cNvPr id="34" name="TextovéPole 33"/>
          <p:cNvSpPr txBox="1"/>
          <p:nvPr/>
        </p:nvSpPr>
        <p:spPr>
          <a:xfrm>
            <a:off x="1917873" y="5785980"/>
            <a:ext cx="7098997" cy="369332"/>
          </a:xfrm>
          <a:prstGeom prst="rect">
            <a:avLst/>
          </a:prstGeom>
          <a:noFill/>
        </p:spPr>
        <p:txBody>
          <a:bodyPr wrap="square" rtlCol="0">
            <a:spAutoFit/>
          </a:bodyPr>
          <a:lstStyle/>
          <a:p>
            <a:r>
              <a:rPr lang="cs-CZ" b="1" dirty="0"/>
              <a:t>ÚŘ        IPPC       SŘ                           </a:t>
            </a:r>
            <a:r>
              <a:rPr lang="cs-CZ" b="1" dirty="0" err="1"/>
              <a:t>SŘ</a:t>
            </a:r>
            <a:endParaRPr lang="cs-CZ" b="1" dirty="0"/>
          </a:p>
        </p:txBody>
      </p:sp>
      <p:cxnSp>
        <p:nvCxnSpPr>
          <p:cNvPr id="9" name="Přímá spojnice se šipkou 8"/>
          <p:cNvCxnSpPr/>
          <p:nvPr/>
        </p:nvCxnSpPr>
        <p:spPr>
          <a:xfrm>
            <a:off x="2604255" y="3876917"/>
            <a:ext cx="0" cy="1669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Přímá spojnice se šipkou 36"/>
          <p:cNvCxnSpPr/>
          <p:nvPr/>
        </p:nvCxnSpPr>
        <p:spPr>
          <a:xfrm>
            <a:off x="4989041" y="3905683"/>
            <a:ext cx="0" cy="1669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Přímá spojnice se šipkou 37"/>
          <p:cNvCxnSpPr/>
          <p:nvPr/>
        </p:nvCxnSpPr>
        <p:spPr>
          <a:xfrm>
            <a:off x="7524328" y="3905683"/>
            <a:ext cx="0" cy="1669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Nadpis 1"/>
          <p:cNvSpPr>
            <a:spLocks noGrp="1"/>
          </p:cNvSpPr>
          <p:nvPr>
            <p:ph type="title"/>
          </p:nvPr>
        </p:nvSpPr>
        <p:spPr>
          <a:xfrm>
            <a:off x="555921" y="82534"/>
            <a:ext cx="8229600" cy="1143000"/>
          </a:xfrm>
        </p:spPr>
        <p:txBody>
          <a:bodyPr/>
          <a:lstStyle/>
          <a:p>
            <a:r>
              <a:rPr lang="cs-CZ" dirty="0"/>
              <a:t>EIA/SEA</a:t>
            </a:r>
          </a:p>
        </p:txBody>
      </p:sp>
    </p:spTree>
    <p:extLst>
      <p:ext uri="{BB962C8B-B14F-4D97-AF65-F5344CB8AC3E}">
        <p14:creationId xmlns:p14="http://schemas.microsoft.com/office/powerpoint/2010/main" val="38627254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p:cNvPicPr>
            <a:picLocks noChangeAspect="1"/>
          </p:cNvPicPr>
          <p:nvPr/>
        </p:nvPicPr>
        <p:blipFill>
          <a:blip r:embed="rId4" cstate="print"/>
          <a:stretch>
            <a:fillRect/>
          </a:stretch>
        </p:blipFill>
        <p:spPr>
          <a:xfrm>
            <a:off x="-324544" y="-23025"/>
            <a:ext cx="7134225" cy="3800475"/>
          </a:xfrm>
          <a:prstGeom prst="rect">
            <a:avLst/>
          </a:prstGeom>
        </p:spPr>
      </p:pic>
      <p:pic>
        <p:nvPicPr>
          <p:cNvPr id="7" name="Obrázek 6"/>
          <p:cNvPicPr>
            <a:picLocks noChangeAspect="1"/>
          </p:cNvPicPr>
          <p:nvPr/>
        </p:nvPicPr>
        <p:blipFill>
          <a:blip r:embed="rId5" cstate="print"/>
          <a:stretch>
            <a:fillRect/>
          </a:stretch>
        </p:blipFill>
        <p:spPr>
          <a:xfrm>
            <a:off x="2195736" y="2276872"/>
            <a:ext cx="7486650" cy="4705350"/>
          </a:xfrm>
          <a:prstGeom prst="rect">
            <a:avLst/>
          </a:prstGeom>
        </p:spPr>
      </p:pic>
      <p:sp>
        <p:nvSpPr>
          <p:cNvPr id="8" name="Obdélníkový bublinový popisek 7"/>
          <p:cNvSpPr/>
          <p:nvPr/>
        </p:nvSpPr>
        <p:spPr>
          <a:xfrm>
            <a:off x="84112" y="4837989"/>
            <a:ext cx="5053658" cy="1668451"/>
          </a:xfrm>
          <a:prstGeom prst="wedgeRectCallout">
            <a:avLst>
              <a:gd name="adj1" fmla="val -23414"/>
              <a:gd name="adj2" fmla="val 57362"/>
            </a:avLst>
          </a:prstGeom>
          <a:ln w="57150"/>
        </p:spPr>
        <p:style>
          <a:lnRef idx="2">
            <a:schemeClr val="accent2"/>
          </a:lnRef>
          <a:fillRef idx="1">
            <a:schemeClr val="lt1"/>
          </a:fillRef>
          <a:effectRef idx="0">
            <a:schemeClr val="accent2"/>
          </a:effectRef>
          <a:fontRef idx="minor">
            <a:schemeClr val="dk1"/>
          </a:fontRef>
        </p:style>
        <p:txBody>
          <a:bodyPr rtlCol="0" anchor="ctr"/>
          <a:lstStyle/>
          <a:p>
            <a:r>
              <a:rPr lang="cs-CZ" sz="1400" dirty="0"/>
              <a:t>Nedostatky v EIA a SEA se obtížně dohánějí. Vzhledem k tomu, že jde o procesy poměrně náročné a podléhající požadavkům unijního práva, a že plánování koncepcí a povolování záměrů trvá dlouhý čas, je především EIA klíčová pro investory. Zároveň se objevují snahy, jak ji obejít, a to jak v konkrétním případě, tak i ve vztahu k právu EU. Na druhou stranu nejde o procesy pro nás nijak nové – proces EIA zavedl již zákon z roku 1992, úpravu SEA jsme přijali rovněž již před vstupem do EU.</a:t>
            </a:r>
            <a:endParaRPr lang="cs-CZ" sz="600" dirty="0"/>
          </a:p>
        </p:txBody>
      </p:sp>
    </p:spTree>
    <p:extLst>
      <p:ext uri="{BB962C8B-B14F-4D97-AF65-F5344CB8AC3E}">
        <p14:creationId xmlns:p14="http://schemas.microsoft.com/office/powerpoint/2010/main" val="109367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číslo snímku 5"/>
          <p:cNvSpPr>
            <a:spLocks noGrp="1"/>
          </p:cNvSpPr>
          <p:nvPr>
            <p:ph type="sldNum" sz="quarter" idx="12"/>
          </p:nvPr>
        </p:nvSpPr>
        <p:spPr/>
        <p:txBody>
          <a:bodyPr/>
          <a:lstStyle/>
          <a:p>
            <a:fld id="{61F969FE-6B3E-47CA-A1C1-0B44F5EE01DE}" type="slidenum">
              <a:rPr lang="en-GB"/>
              <a:pPr/>
              <a:t>52</a:t>
            </a:fld>
            <a:endParaRPr lang="en-GB"/>
          </a:p>
        </p:txBody>
      </p:sp>
      <p:sp>
        <p:nvSpPr>
          <p:cNvPr id="230405" name="Line 5"/>
          <p:cNvSpPr>
            <a:spLocks noChangeShapeType="1"/>
          </p:cNvSpPr>
          <p:nvPr/>
        </p:nvSpPr>
        <p:spPr bwMode="auto">
          <a:xfrm>
            <a:off x="2124075" y="4293071"/>
            <a:ext cx="518477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pic>
        <p:nvPicPr>
          <p:cNvPr id="15"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DATA\grafika\pruh 5.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230402" name="Rectangle 2"/>
          <p:cNvSpPr>
            <a:spLocks noGrp="1" noChangeArrowheads="1"/>
          </p:cNvSpPr>
          <p:nvPr>
            <p:ph type="title"/>
          </p:nvPr>
        </p:nvSpPr>
        <p:spPr>
          <a:xfrm>
            <a:off x="1187450" y="316052"/>
            <a:ext cx="7848600" cy="838200"/>
          </a:xfrm>
        </p:spPr>
        <p:txBody>
          <a:bodyPr/>
          <a:lstStyle/>
          <a:p>
            <a:pPr defTabSz="762000"/>
            <a:r>
              <a:rPr lang="cs-CZ" b="1" dirty="0"/>
              <a:t>Prameny: unijní právo</a:t>
            </a:r>
            <a:endParaRPr lang="nl-BE" dirty="0"/>
          </a:p>
        </p:txBody>
      </p:sp>
      <p:sp>
        <p:nvSpPr>
          <p:cNvPr id="3" name="TextovéPole 2"/>
          <p:cNvSpPr txBox="1"/>
          <p:nvPr/>
        </p:nvSpPr>
        <p:spPr>
          <a:xfrm>
            <a:off x="373719" y="980728"/>
            <a:ext cx="8568506" cy="6247864"/>
          </a:xfrm>
          <a:prstGeom prst="rect">
            <a:avLst/>
          </a:prstGeom>
          <a:noFill/>
        </p:spPr>
        <p:txBody>
          <a:bodyPr wrap="square" rtlCol="0">
            <a:spAutoFit/>
          </a:bodyPr>
          <a:lstStyle/>
          <a:p>
            <a:r>
              <a:rPr lang="cs-CZ" b="1" dirty="0"/>
              <a:t>SMĚRNICE EIA</a:t>
            </a:r>
          </a:p>
          <a:p>
            <a:pPr marL="285750" indent="-285750">
              <a:buFont typeface="Arial" panose="020B0604020202020204" pitchFamily="34" charset="0"/>
              <a:buChar char="•"/>
            </a:pPr>
            <a:r>
              <a:rPr lang="cs-CZ" dirty="0"/>
              <a:t>Původní směrnice č. 85/337/EC o hodnocení vlivů určitých veřejných a soukromých projektů na životní prostředí – nahrazena v roce 2012 </a:t>
            </a:r>
          </a:p>
          <a:p>
            <a:pPr marL="285750" indent="-285750">
              <a:buFont typeface="Arial" panose="020B0604020202020204" pitchFamily="34" charset="0"/>
              <a:buChar char="•"/>
            </a:pPr>
            <a:r>
              <a:rPr lang="cs-CZ" b="1" dirty="0"/>
              <a:t>Směrnice č. 2011/92/EU </a:t>
            </a:r>
            <a:r>
              <a:rPr lang="cs-CZ" dirty="0"/>
              <a:t>o posuzování </a:t>
            </a:r>
            <a:r>
              <a:rPr lang="cs-CZ" b="1" dirty="0">
                <a:solidFill>
                  <a:srgbClr val="00B050"/>
                </a:solidFill>
              </a:rPr>
              <a:t>vlivů některých veřejných a soukromých záměrů </a:t>
            </a:r>
            <a:r>
              <a:rPr lang="cs-CZ" dirty="0"/>
              <a:t>na životní prostředí (Směrnice EIA) ve znění č. 2014/52/EU (transpozice do 16. 5. 2017)</a:t>
            </a:r>
          </a:p>
          <a:p>
            <a:pPr marL="285750" indent="-285750">
              <a:buFont typeface="Arial" panose="020B0604020202020204" pitchFamily="34" charset="0"/>
              <a:buChar char="•"/>
            </a:pPr>
            <a:endParaRPr lang="cs-CZ" dirty="0"/>
          </a:p>
          <a:p>
            <a:r>
              <a:rPr lang="cs-CZ" b="1" dirty="0"/>
              <a:t>SMĚRNICE SEA</a:t>
            </a:r>
          </a:p>
          <a:p>
            <a:pPr marL="285750" indent="-285750">
              <a:buFont typeface="Arial" panose="020B0604020202020204" pitchFamily="34" charset="0"/>
              <a:buChar char="•"/>
            </a:pPr>
            <a:r>
              <a:rPr lang="cs-CZ" dirty="0"/>
              <a:t>Směrnice č.2001/42/ES ze dne 27. června 2001 </a:t>
            </a:r>
            <a:r>
              <a:rPr lang="cs-CZ" b="1" dirty="0">
                <a:solidFill>
                  <a:srgbClr val="00B050"/>
                </a:solidFill>
              </a:rPr>
              <a:t>o posuzování vlivů některých plánů a programů</a:t>
            </a:r>
            <a:r>
              <a:rPr lang="cs-CZ" dirty="0"/>
              <a:t> na životní prostředí (SEA)</a:t>
            </a:r>
          </a:p>
          <a:p>
            <a:pPr marL="285750" indent="-285750">
              <a:buFont typeface="Arial" panose="020B0604020202020204" pitchFamily="34" charset="0"/>
              <a:buChar char="•"/>
            </a:pPr>
            <a:endParaRPr lang="cs-CZ" b="1" dirty="0"/>
          </a:p>
          <a:p>
            <a:r>
              <a:rPr lang="cs-CZ" b="1" dirty="0"/>
              <a:t>NATURA 2000</a:t>
            </a:r>
          </a:p>
          <a:p>
            <a:pPr marL="285750" indent="-285750">
              <a:buFont typeface="Arial" panose="020B0604020202020204" pitchFamily="34" charset="0"/>
              <a:buChar char="•"/>
            </a:pPr>
            <a:r>
              <a:rPr lang="cs-CZ" dirty="0"/>
              <a:t>Směrnice č. 92/43/EHS o ochraně přírodních stanovišť, volně žijících živočichů a planě rostoucích rostlin</a:t>
            </a:r>
          </a:p>
          <a:p>
            <a:pPr marL="285750" indent="-285750">
              <a:buFont typeface="Arial" panose="020B0604020202020204" pitchFamily="34" charset="0"/>
              <a:buChar char="•"/>
            </a:pPr>
            <a:endParaRPr lang="cs-CZ" b="1" dirty="0"/>
          </a:p>
          <a:p>
            <a:pPr algn="just"/>
            <a:r>
              <a:rPr lang="cs-CZ" sz="1600" b="1" i="1" dirty="0"/>
              <a:t>Čl. 6 odst. 3: </a:t>
            </a:r>
            <a:r>
              <a:rPr lang="cs-CZ" sz="1600" b="1" i="1" dirty="0">
                <a:solidFill>
                  <a:srgbClr val="00B050"/>
                </a:solidFill>
              </a:rPr>
              <a:t>Jakýkoli plán nebo projekt</a:t>
            </a:r>
            <a:r>
              <a:rPr lang="cs-CZ" sz="1600" i="1" dirty="0"/>
              <a:t>, který s určitou lokalitou přímo nesouvisí nebo není pro péči o ni nezbytný, avšak bude mít pravděpodobně na tuto lokalitu významný vliv, a to buď samostatně, nebo v kombinaci s jinými plány nebo projekty, podléhá odpovídajícímu posouzení jeho důsledků pro lokalitu z hlediska cílů její ochrany. S přihlédnutím k výsledkům uvedeného hodnocení důsledků pro lokalitu a s výhradou odstavce 4 schválí příslušné orgány příslušného státu tento plán nebo projekt teprve poté, co se ujistí, že nebude mít nepříznivý účinek na celistvost příslušné lokality, a co si v případě potřeby opatří stanovisko široké veřejnosti.</a:t>
            </a:r>
            <a:endParaRPr lang="cs-CZ" sz="1600" b="1" i="1" dirty="0"/>
          </a:p>
          <a:p>
            <a:endParaRPr lang="cs-CZ" b="1" dirty="0"/>
          </a:p>
        </p:txBody>
      </p:sp>
    </p:spTree>
    <p:extLst>
      <p:ext uri="{BB962C8B-B14F-4D97-AF65-F5344CB8AC3E}">
        <p14:creationId xmlns:p14="http://schemas.microsoft.com/office/powerpoint/2010/main" val="331793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číslo snímku 5"/>
          <p:cNvSpPr>
            <a:spLocks noGrp="1"/>
          </p:cNvSpPr>
          <p:nvPr>
            <p:ph type="sldNum" sz="quarter" idx="12"/>
          </p:nvPr>
        </p:nvSpPr>
        <p:spPr/>
        <p:txBody>
          <a:bodyPr/>
          <a:lstStyle/>
          <a:p>
            <a:fld id="{61F969FE-6B3E-47CA-A1C1-0B44F5EE01DE}" type="slidenum">
              <a:rPr lang="en-GB"/>
              <a:pPr/>
              <a:t>53</a:t>
            </a:fld>
            <a:endParaRPr lang="en-GB"/>
          </a:p>
        </p:txBody>
      </p:sp>
      <p:sp>
        <p:nvSpPr>
          <p:cNvPr id="230403" name="Rectangle 3"/>
          <p:cNvSpPr>
            <a:spLocks noGrp="1" noChangeArrowheads="1"/>
          </p:cNvSpPr>
          <p:nvPr>
            <p:ph type="body" idx="1"/>
          </p:nvPr>
        </p:nvSpPr>
        <p:spPr>
          <a:xfrm>
            <a:off x="3700636" y="2832448"/>
            <a:ext cx="1960563" cy="563563"/>
          </a:xfrm>
        </p:spPr>
        <p:txBody>
          <a:bodyPr>
            <a:normAutofit fontScale="92500" lnSpcReduction="20000"/>
          </a:bodyPr>
          <a:lstStyle/>
          <a:p>
            <a:pPr algn="ctr" defTabSz="762000">
              <a:buFontTx/>
              <a:buNone/>
            </a:pPr>
            <a:r>
              <a:rPr lang="nl-BE" sz="3500" dirty="0"/>
              <a:t>Poli</a:t>
            </a:r>
            <a:r>
              <a:rPr lang="cs-CZ" sz="3500" dirty="0"/>
              <a:t>tiky</a:t>
            </a:r>
            <a:r>
              <a:rPr lang="nl-BE" sz="3900" dirty="0"/>
              <a:t> </a:t>
            </a:r>
          </a:p>
          <a:p>
            <a:pPr algn="ctr" defTabSz="762000">
              <a:buFontTx/>
              <a:buNone/>
            </a:pPr>
            <a:endParaRPr lang="nl-BE" dirty="0"/>
          </a:p>
        </p:txBody>
      </p:sp>
      <p:sp>
        <p:nvSpPr>
          <p:cNvPr id="230404" name="Freeform 4"/>
          <p:cNvSpPr>
            <a:spLocks/>
          </p:cNvSpPr>
          <p:nvPr/>
        </p:nvSpPr>
        <p:spPr bwMode="auto">
          <a:xfrm>
            <a:off x="1187624" y="2040658"/>
            <a:ext cx="7339013" cy="3956050"/>
          </a:xfrm>
          <a:custGeom>
            <a:avLst/>
            <a:gdLst>
              <a:gd name="T0" fmla="*/ 2167 w 4623"/>
              <a:gd name="T1" fmla="*/ 0 h 2492"/>
              <a:gd name="T2" fmla="*/ 1353 w 4623"/>
              <a:gd name="T3" fmla="*/ 932 h 2492"/>
              <a:gd name="T4" fmla="*/ 0 w 4623"/>
              <a:gd name="T5" fmla="*/ 2492 h 2492"/>
              <a:gd name="T6" fmla="*/ 4623 w 4623"/>
              <a:gd name="T7" fmla="*/ 2492 h 2492"/>
              <a:gd name="T8" fmla="*/ 2178 w 4623"/>
              <a:gd name="T9" fmla="*/ 14 h 2492"/>
            </a:gdLst>
            <a:ahLst/>
            <a:cxnLst>
              <a:cxn ang="0">
                <a:pos x="T0" y="T1"/>
              </a:cxn>
              <a:cxn ang="0">
                <a:pos x="T2" y="T3"/>
              </a:cxn>
              <a:cxn ang="0">
                <a:pos x="T4" y="T5"/>
              </a:cxn>
              <a:cxn ang="0">
                <a:pos x="T6" y="T7"/>
              </a:cxn>
              <a:cxn ang="0">
                <a:pos x="T8" y="T9"/>
              </a:cxn>
            </a:cxnLst>
            <a:rect l="0" t="0" r="r" b="b"/>
            <a:pathLst>
              <a:path w="4623" h="2492">
                <a:moveTo>
                  <a:pt x="2167" y="0"/>
                </a:moveTo>
                <a:lnTo>
                  <a:pt x="1353" y="932"/>
                </a:lnTo>
                <a:lnTo>
                  <a:pt x="0" y="2492"/>
                </a:lnTo>
                <a:lnTo>
                  <a:pt x="4623" y="2492"/>
                </a:lnTo>
                <a:lnTo>
                  <a:pt x="2178" y="14"/>
                </a:ln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05" name="Line 5"/>
          <p:cNvSpPr>
            <a:spLocks noChangeShapeType="1"/>
          </p:cNvSpPr>
          <p:nvPr/>
        </p:nvSpPr>
        <p:spPr bwMode="auto">
          <a:xfrm>
            <a:off x="2124075" y="4293071"/>
            <a:ext cx="518477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06" name="Line 6"/>
          <p:cNvSpPr>
            <a:spLocks noChangeShapeType="1"/>
          </p:cNvSpPr>
          <p:nvPr/>
        </p:nvSpPr>
        <p:spPr bwMode="auto">
          <a:xfrm>
            <a:off x="3276600" y="2996084"/>
            <a:ext cx="28082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07" name="Rectangle 7"/>
          <p:cNvSpPr>
            <a:spLocks noChangeArrowheads="1"/>
          </p:cNvSpPr>
          <p:nvPr/>
        </p:nvSpPr>
        <p:spPr bwMode="auto">
          <a:xfrm>
            <a:off x="3060006" y="3840560"/>
            <a:ext cx="5105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buFontTx/>
              <a:buNone/>
            </a:pPr>
            <a:r>
              <a:rPr lang="cs-CZ" sz="2800" dirty="0"/>
              <a:t>Plány</a:t>
            </a:r>
            <a:r>
              <a:rPr lang="nl-BE" sz="2800" dirty="0"/>
              <a:t> &amp; Program</a:t>
            </a:r>
            <a:r>
              <a:rPr lang="cs-CZ" sz="2800" dirty="0"/>
              <a:t>y</a:t>
            </a:r>
            <a:endParaRPr lang="nl-BE" sz="4400" dirty="0"/>
          </a:p>
          <a:p>
            <a:pPr marL="342900" indent="-342900" defTabSz="762000">
              <a:buFontTx/>
              <a:buNone/>
            </a:pPr>
            <a:r>
              <a:rPr lang="cs-CZ" sz="2800" dirty="0"/>
              <a:t> - </a:t>
            </a:r>
            <a:r>
              <a:rPr lang="cs-CZ" sz="2000" dirty="0"/>
              <a:t>směrnice </a:t>
            </a:r>
            <a:r>
              <a:rPr lang="nl-BE" sz="2000" dirty="0"/>
              <a:t>SEA</a:t>
            </a:r>
            <a:r>
              <a:rPr lang="cs-CZ" sz="2000" dirty="0"/>
              <a:t>, NATURA 2000</a:t>
            </a:r>
            <a:r>
              <a:rPr lang="nl-BE" sz="2000" dirty="0"/>
              <a:t> </a:t>
            </a:r>
            <a:endParaRPr lang="nl-BE" sz="4400" dirty="0"/>
          </a:p>
        </p:txBody>
      </p:sp>
      <p:sp>
        <p:nvSpPr>
          <p:cNvPr id="230408" name="Rectangle 8"/>
          <p:cNvSpPr>
            <a:spLocks noChangeArrowheads="1"/>
          </p:cNvSpPr>
          <p:nvPr/>
        </p:nvSpPr>
        <p:spPr bwMode="auto">
          <a:xfrm>
            <a:off x="2124249" y="5064845"/>
            <a:ext cx="58674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buFontTx/>
              <a:buNone/>
            </a:pPr>
            <a:r>
              <a:rPr lang="cs-CZ" sz="3200" dirty="0"/>
              <a:t>Záměry – </a:t>
            </a:r>
            <a:r>
              <a:rPr lang="cs-CZ" sz="2800" dirty="0"/>
              <a:t>směrnice EIA, NATURA 2000</a:t>
            </a:r>
            <a:endParaRPr lang="nl-BE" sz="4400" dirty="0"/>
          </a:p>
        </p:txBody>
      </p:sp>
      <p:sp>
        <p:nvSpPr>
          <p:cNvPr id="230409" name="Line 9"/>
          <p:cNvSpPr>
            <a:spLocks noChangeShapeType="1"/>
          </p:cNvSpPr>
          <p:nvPr/>
        </p:nvSpPr>
        <p:spPr bwMode="auto">
          <a:xfrm>
            <a:off x="3348212" y="3551958"/>
            <a:ext cx="274796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10" name="Line 10"/>
          <p:cNvSpPr>
            <a:spLocks noChangeShapeType="1"/>
          </p:cNvSpPr>
          <p:nvPr/>
        </p:nvSpPr>
        <p:spPr bwMode="auto">
          <a:xfrm>
            <a:off x="2195687" y="4848945"/>
            <a:ext cx="51847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pic>
        <p:nvPicPr>
          <p:cNvPr id="15"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F:\DATA\grafika\pruh 5.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16" name="Obdélníkový bublinový popisek 15"/>
          <p:cNvSpPr/>
          <p:nvPr/>
        </p:nvSpPr>
        <p:spPr>
          <a:xfrm>
            <a:off x="3218074" y="510047"/>
            <a:ext cx="4886250" cy="1237529"/>
          </a:xfrm>
          <a:prstGeom prst="wedgeRectCallout">
            <a:avLst>
              <a:gd name="adj1" fmla="val -23414"/>
              <a:gd name="adj2" fmla="val 57362"/>
            </a:avLst>
          </a:prstGeom>
        </p:spPr>
        <p:style>
          <a:lnRef idx="2">
            <a:schemeClr val="accent1"/>
          </a:lnRef>
          <a:fillRef idx="1">
            <a:schemeClr val="lt1"/>
          </a:fillRef>
          <a:effectRef idx="0">
            <a:schemeClr val="accent1"/>
          </a:effectRef>
          <a:fontRef idx="minor">
            <a:schemeClr val="dk1"/>
          </a:fontRef>
        </p:style>
        <p:txBody>
          <a:bodyPr rtlCol="0" anchor="ctr"/>
          <a:lstStyle/>
          <a:p>
            <a:r>
              <a:rPr lang="cs-CZ" sz="1400" dirty="0"/>
              <a:t>Česká úprava vychází z unijních směrnic (EIA a SEA), které vyžadují posuzování koncepcí a záměrů. Politik se tedy SEA netýká, ovšem např. u Politiky územního rozvoje se posouzení provádí. Vedle toho procesy EIA a SEA v českém právu zajišťují také ochranu lokalit v soustavě Natura 2000 (evropsky významné lokality a ptačí oblasti).</a:t>
            </a:r>
            <a:endParaRPr lang="cs-CZ" sz="600" dirty="0"/>
          </a:p>
        </p:txBody>
      </p:sp>
    </p:spTree>
    <p:extLst>
      <p:ext uri="{BB962C8B-B14F-4D97-AF65-F5344CB8AC3E}">
        <p14:creationId xmlns:p14="http://schemas.microsoft.com/office/powerpoint/2010/main" val="19999759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číslo snímku 5"/>
          <p:cNvSpPr>
            <a:spLocks noGrp="1"/>
          </p:cNvSpPr>
          <p:nvPr>
            <p:ph type="sldNum" sz="quarter" idx="12"/>
          </p:nvPr>
        </p:nvSpPr>
        <p:spPr/>
        <p:txBody>
          <a:bodyPr/>
          <a:lstStyle/>
          <a:p>
            <a:fld id="{61F969FE-6B3E-47CA-A1C1-0B44F5EE01DE}" type="slidenum">
              <a:rPr lang="en-GB"/>
              <a:pPr/>
              <a:t>54</a:t>
            </a:fld>
            <a:endParaRPr lang="en-GB"/>
          </a:p>
        </p:txBody>
      </p:sp>
      <p:pic>
        <p:nvPicPr>
          <p:cNvPr id="8"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230405" name="Line 5"/>
          <p:cNvSpPr>
            <a:spLocks noChangeShapeType="1"/>
          </p:cNvSpPr>
          <p:nvPr/>
        </p:nvSpPr>
        <p:spPr bwMode="auto">
          <a:xfrm>
            <a:off x="2124075" y="4293071"/>
            <a:ext cx="518477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pic>
        <p:nvPicPr>
          <p:cNvPr id="15"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230402" name="Rectangle 2"/>
          <p:cNvSpPr>
            <a:spLocks noGrp="1" noChangeArrowheads="1"/>
          </p:cNvSpPr>
          <p:nvPr>
            <p:ph type="title"/>
          </p:nvPr>
        </p:nvSpPr>
        <p:spPr>
          <a:xfrm>
            <a:off x="1187450" y="316052"/>
            <a:ext cx="7848600" cy="838200"/>
          </a:xfrm>
        </p:spPr>
        <p:txBody>
          <a:bodyPr/>
          <a:lstStyle/>
          <a:p>
            <a:pPr defTabSz="762000"/>
            <a:r>
              <a:rPr lang="cs-CZ" b="1" dirty="0" err="1"/>
              <a:t>Praměny</a:t>
            </a:r>
            <a:r>
              <a:rPr lang="cs-CZ" b="1" dirty="0"/>
              <a:t>: české právo</a:t>
            </a:r>
            <a:endParaRPr lang="nl-BE" dirty="0"/>
          </a:p>
        </p:txBody>
      </p:sp>
      <p:sp>
        <p:nvSpPr>
          <p:cNvPr id="3" name="TextovéPole 2"/>
          <p:cNvSpPr txBox="1"/>
          <p:nvPr/>
        </p:nvSpPr>
        <p:spPr>
          <a:xfrm>
            <a:off x="432209" y="1415169"/>
            <a:ext cx="8568506" cy="5078313"/>
          </a:xfrm>
          <a:prstGeom prst="rect">
            <a:avLst/>
          </a:prstGeom>
          <a:noFill/>
        </p:spPr>
        <p:txBody>
          <a:bodyPr wrap="square" rtlCol="0">
            <a:spAutoFit/>
          </a:bodyPr>
          <a:lstStyle/>
          <a:p>
            <a:pPr marL="285750" indent="-285750">
              <a:buFont typeface="Arial" panose="020B0604020202020204" pitchFamily="34" charset="0"/>
              <a:buChar char="•"/>
            </a:pPr>
            <a:r>
              <a:rPr lang="cs-CZ" b="1" dirty="0">
                <a:solidFill>
                  <a:schemeClr val="accent2"/>
                </a:solidFill>
              </a:rPr>
              <a:t>Zákon č. 100/2001 Sb., o posuzování vlivů na životní prostředí</a:t>
            </a:r>
          </a:p>
          <a:p>
            <a:r>
              <a:rPr lang="cs-CZ" dirty="0"/>
              <a:t>	(provádí směrnice EIA a SEA a upravuje i proces posuzování vlivů na oblasti 	NATURA 2000)</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err="1"/>
              <a:t>vyhl.č</a:t>
            </a:r>
            <a:r>
              <a:rPr lang="cs-CZ" dirty="0"/>
              <a:t>. 457/2001 Sb., o odborné způsobilosti a úpravě některých dalších otázek souvisejících s posuzováním vlivů na životní prostředí </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err="1"/>
              <a:t>vyhl.č</a:t>
            </a:r>
            <a:r>
              <a:rPr lang="cs-CZ" dirty="0"/>
              <a:t>. 353/2004 Sb., kterou se stanoví bližší podmínky osvědčení o odborné způsobilosti pro oblast posuzování vlivů na veřejné zdraví, postup při jejich ověřování a postup při udělování a odnímání osvědčení</a:t>
            </a:r>
          </a:p>
          <a:p>
            <a:pPr marL="285750" indent="-285750">
              <a:buFont typeface="Arial" panose="020B0604020202020204" pitchFamily="34" charset="0"/>
              <a:buChar char="•"/>
            </a:pPr>
            <a:endParaRPr lang="cs-CZ" b="1" dirty="0"/>
          </a:p>
          <a:p>
            <a:pPr marL="285750" indent="-285750">
              <a:buFont typeface="Arial" panose="020B0604020202020204" pitchFamily="34" charset="0"/>
              <a:buChar char="•"/>
            </a:pPr>
            <a:endParaRPr lang="cs-CZ" b="1" dirty="0"/>
          </a:p>
          <a:p>
            <a:pPr marL="285750" indent="-285750">
              <a:buFont typeface="Arial" panose="020B0604020202020204" pitchFamily="34" charset="0"/>
              <a:buChar char="•"/>
            </a:pPr>
            <a:r>
              <a:rPr lang="cs-CZ" b="1" dirty="0"/>
              <a:t>Zákon č. 183/2006 Sb., o územním plánování a stavebním řádu (stavební zákon)</a:t>
            </a:r>
          </a:p>
          <a:p>
            <a:r>
              <a:rPr lang="cs-CZ" dirty="0"/>
              <a:t>	(specifická úprava dílčích aspektů EIA, SEA)</a:t>
            </a:r>
          </a:p>
          <a:p>
            <a:pPr marL="285750" indent="-285750">
              <a:buFont typeface="Arial" panose="020B0604020202020204" pitchFamily="34" charset="0"/>
              <a:buChar char="•"/>
            </a:pPr>
            <a:r>
              <a:rPr lang="cs-CZ" b="1" dirty="0"/>
              <a:t>Zákon č. 114/1992 Sb., o ochraně přírody a krajiny (ZOPK)</a:t>
            </a:r>
          </a:p>
          <a:p>
            <a:r>
              <a:rPr lang="cs-CZ" dirty="0"/>
              <a:t>	(ochrana NATURA 2000)</a:t>
            </a:r>
          </a:p>
          <a:p>
            <a:pPr marL="285750" indent="-285750">
              <a:buFont typeface="Arial" panose="020B0604020202020204" pitchFamily="34" charset="0"/>
              <a:buChar char="•"/>
            </a:pPr>
            <a:r>
              <a:rPr lang="cs-CZ" dirty="0"/>
              <a:t>Zákon č. 17/1992 Sb., o životním prostředí </a:t>
            </a:r>
          </a:p>
          <a:p>
            <a:r>
              <a:rPr lang="cs-CZ" b="1" dirty="0"/>
              <a:t>	</a:t>
            </a:r>
            <a:r>
              <a:rPr lang="cs-CZ" dirty="0"/>
              <a:t>(zásady)</a:t>
            </a:r>
          </a:p>
        </p:txBody>
      </p:sp>
    </p:spTree>
    <p:extLst>
      <p:ext uri="{BB962C8B-B14F-4D97-AF65-F5344CB8AC3E}">
        <p14:creationId xmlns:p14="http://schemas.microsoft.com/office/powerpoint/2010/main" val="1629503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165375" y="429156"/>
            <a:ext cx="7992888" cy="584775"/>
          </a:xfrm>
          <a:prstGeom prst="rect">
            <a:avLst/>
          </a:prstGeom>
          <a:noFill/>
        </p:spPr>
        <p:txBody>
          <a:bodyPr wrap="square" rtlCol="0">
            <a:spAutoFit/>
          </a:bodyPr>
          <a:lstStyle/>
          <a:p>
            <a:r>
              <a:rPr lang="cs-CZ" sz="3200" b="1" dirty="0"/>
              <a:t>Principy posuzování vlivů na životní prostředí</a:t>
            </a:r>
          </a:p>
        </p:txBody>
      </p:sp>
      <p:sp>
        <p:nvSpPr>
          <p:cNvPr id="8" name="Rectangle 1030"/>
          <p:cNvSpPr>
            <a:spLocks noChangeArrowheads="1"/>
          </p:cNvSpPr>
          <p:nvPr/>
        </p:nvSpPr>
        <p:spPr bwMode="auto">
          <a:xfrm>
            <a:off x="359532" y="1361404"/>
            <a:ext cx="842493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Font typeface="Arial" panose="020B0604020202020204" pitchFamily="34" charset="0"/>
              <a:buChar char="•"/>
            </a:pPr>
            <a:r>
              <a:rPr lang="cs-CZ" sz="2800" b="1" dirty="0"/>
              <a:t>Zásada výběru aktivit podléhajících posuzování vlivů</a:t>
            </a:r>
          </a:p>
          <a:p>
            <a:pPr marL="914400" lvl="1" indent="-457200">
              <a:buFont typeface="Arial" panose="020B0604020202020204" pitchFamily="34" charset="0"/>
              <a:buChar char="•"/>
            </a:pPr>
            <a:r>
              <a:rPr lang="cs-CZ" sz="2800" dirty="0"/>
              <a:t>taxativní vyjmenování předmětných aktivit podléhajících posouzení,</a:t>
            </a:r>
          </a:p>
          <a:p>
            <a:pPr marL="914400" lvl="1" indent="-457200">
              <a:buFont typeface="Arial" panose="020B0604020202020204" pitchFamily="34" charset="0"/>
              <a:buChar char="•"/>
            </a:pPr>
            <a:r>
              <a:rPr lang="cs-CZ" sz="2800" dirty="0"/>
              <a:t>předběžné hodnocení jednotlivých záměrů či koncepcí.</a:t>
            </a:r>
            <a:endParaRPr lang="cs-CZ" altLang="cs-CZ" sz="2800" i="1" dirty="0"/>
          </a:p>
          <a:p>
            <a:pPr marL="457200" indent="-457200">
              <a:buFont typeface="Arial" panose="020B0604020202020204" pitchFamily="34" charset="0"/>
              <a:buChar char="•"/>
            </a:pPr>
            <a:r>
              <a:rPr lang="cs-CZ" sz="2800" b="1" dirty="0"/>
              <a:t>Zásada komplexnosti</a:t>
            </a:r>
          </a:p>
          <a:p>
            <a:pPr marL="457200" indent="-457200">
              <a:buFont typeface="Arial" panose="020B0604020202020204" pitchFamily="34" charset="0"/>
              <a:buChar char="•"/>
            </a:pPr>
            <a:r>
              <a:rPr lang="cs-CZ" sz="2800" b="1" dirty="0"/>
              <a:t>Zásada alternativního řešení</a:t>
            </a:r>
          </a:p>
          <a:p>
            <a:pPr marL="457200" indent="-457200">
              <a:buFont typeface="Arial" panose="020B0604020202020204" pitchFamily="34" charset="0"/>
              <a:buChar char="•"/>
            </a:pPr>
            <a:r>
              <a:rPr lang="cs-CZ" sz="2800" b="1" dirty="0"/>
              <a:t>Zásada včasnosti</a:t>
            </a:r>
          </a:p>
          <a:p>
            <a:pPr marL="457200" indent="-457200">
              <a:buFont typeface="Arial" panose="020B0604020202020204" pitchFamily="34" charset="0"/>
              <a:buChar char="•"/>
            </a:pPr>
            <a:r>
              <a:rPr lang="cs-CZ" sz="2800" b="1" dirty="0"/>
              <a:t>Zásada účasti odborníků</a:t>
            </a:r>
          </a:p>
          <a:p>
            <a:pPr marL="457200" indent="-457200">
              <a:buFont typeface="Arial" panose="020B0604020202020204" pitchFamily="34" charset="0"/>
              <a:buChar char="•"/>
            </a:pPr>
            <a:r>
              <a:rPr lang="cs-CZ" sz="2800" b="1" dirty="0"/>
              <a:t>Zásada účasti veřejnosti</a:t>
            </a:r>
          </a:p>
          <a:p>
            <a:pPr marL="457200" indent="-457200">
              <a:buFont typeface="Arial" panose="020B0604020202020204" pitchFamily="34" charset="0"/>
              <a:buChar char="•"/>
            </a:pPr>
            <a:r>
              <a:rPr lang="cs-CZ" sz="2800" b="1" dirty="0"/>
              <a:t>Zásada odborné kontroly neboli </a:t>
            </a:r>
            <a:r>
              <a:rPr lang="cs-CZ" sz="2800" b="1" dirty="0" err="1"/>
              <a:t>dvoustupňovitosti</a:t>
            </a:r>
            <a:endParaRPr lang="cs-CZ" sz="2800" b="1" dirty="0"/>
          </a:p>
          <a:p>
            <a:pPr marL="457200" indent="-457200">
              <a:buFont typeface="Arial" panose="020B0604020202020204" pitchFamily="34" charset="0"/>
              <a:buChar char="•"/>
            </a:pPr>
            <a:r>
              <a:rPr lang="cs-CZ" sz="2800" b="1" dirty="0"/>
              <a:t>Zásada transparentnosti a spolupráce</a:t>
            </a:r>
            <a:endParaRPr lang="en-US" altLang="cs-CZ" sz="2800" b="1" i="1" dirty="0"/>
          </a:p>
        </p:txBody>
      </p:sp>
    </p:spTree>
    <p:extLst>
      <p:ext uri="{BB962C8B-B14F-4D97-AF65-F5344CB8AC3E}">
        <p14:creationId xmlns:p14="http://schemas.microsoft.com/office/powerpoint/2010/main" val="28830067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EIA\SEA</a:t>
            </a:r>
          </a:p>
        </p:txBody>
      </p:sp>
      <p:sp>
        <p:nvSpPr>
          <p:cNvPr id="8" name="Rectangle 1030"/>
          <p:cNvSpPr>
            <a:spLocks noChangeArrowheads="1"/>
          </p:cNvSpPr>
          <p:nvPr/>
        </p:nvSpPr>
        <p:spPr bwMode="auto">
          <a:xfrm>
            <a:off x="359532" y="1361404"/>
            <a:ext cx="8424936"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000" b="1" dirty="0"/>
              <a:t>§ 3 a), b) zákona č. 100/2001 Sb. (ZEIA):</a:t>
            </a:r>
          </a:p>
          <a:p>
            <a:endParaRPr lang="cs-CZ" altLang="cs-CZ" sz="2000" b="1" dirty="0"/>
          </a:p>
          <a:p>
            <a:r>
              <a:rPr lang="cs-CZ" altLang="cs-CZ" sz="2000" b="1" dirty="0"/>
              <a:t>Pro účely tohoto zákona se rozumí</a:t>
            </a:r>
          </a:p>
          <a:p>
            <a:r>
              <a:rPr lang="cs-CZ" altLang="cs-CZ" sz="2000" b="1" dirty="0"/>
              <a:t> </a:t>
            </a:r>
          </a:p>
          <a:p>
            <a:r>
              <a:rPr lang="cs-CZ" altLang="cs-CZ" sz="2000" b="1" dirty="0"/>
              <a:t>a) </a:t>
            </a:r>
            <a:r>
              <a:rPr lang="cs-CZ" altLang="cs-CZ" sz="2000" b="1" dirty="0">
                <a:solidFill>
                  <a:srgbClr val="FF0000"/>
                </a:solidFill>
              </a:rPr>
              <a:t>záměrem</a:t>
            </a:r>
            <a:endParaRPr lang="cs-CZ" altLang="cs-CZ" sz="2000" b="1" i="1" dirty="0"/>
          </a:p>
          <a:p>
            <a:r>
              <a:rPr lang="cs-CZ" altLang="cs-CZ" sz="2000" b="1" i="1" dirty="0"/>
              <a:t>1. stavby, zařízení, činnosti a technologie uvedené v příloze č. 1 k tomuto zákonu,</a:t>
            </a:r>
          </a:p>
          <a:p>
            <a:pPr algn="just"/>
            <a:r>
              <a:rPr lang="cs-CZ" altLang="cs-CZ" sz="2000" b="1" i="1" dirty="0"/>
              <a:t>2. stavby, zařízení, činnosti a technologie, které podle stanoviska orgánu ochrany přírody vydaného podle zákona o ochraně přírody a krajiny mohou samostatně nebo ve spojení s jinými významně ovlivnit předmět ochrany nebo celistvost evropsky významné lokality nebo ptačí oblasti,</a:t>
            </a:r>
            <a:r>
              <a:rPr lang="cs-CZ" altLang="cs-CZ" sz="2000" b="1" dirty="0"/>
              <a:t>,</a:t>
            </a:r>
          </a:p>
          <a:p>
            <a:r>
              <a:rPr lang="cs-CZ" altLang="cs-CZ" sz="2000" b="1" dirty="0"/>
              <a:t> </a:t>
            </a:r>
          </a:p>
          <a:p>
            <a:pPr algn="just"/>
            <a:r>
              <a:rPr lang="cs-CZ" altLang="cs-CZ" sz="2000" b="1" dirty="0"/>
              <a:t>b) </a:t>
            </a:r>
            <a:r>
              <a:rPr lang="cs-CZ" altLang="cs-CZ" sz="2000" b="1" dirty="0">
                <a:solidFill>
                  <a:srgbClr val="FF0000"/>
                </a:solidFill>
              </a:rPr>
              <a:t>koncepcí</a:t>
            </a:r>
            <a:r>
              <a:rPr lang="cs-CZ" altLang="cs-CZ" sz="2000" b="1" dirty="0"/>
              <a:t> </a:t>
            </a:r>
            <a:r>
              <a:rPr lang="cs-CZ" altLang="cs-CZ" sz="2000" b="1" i="1" dirty="0"/>
              <a:t>strategie, politiky, plány nebo programy včetně těch, které jsou spolufinancované z prostředků fondů Evropské unie, zpracované nebo zadané orgánem veřejné správy a následně orgánem veřejné správy schvalované nebo ke schválení předkládané,</a:t>
            </a:r>
            <a:endParaRPr lang="en-US" altLang="cs-CZ" sz="2000" i="1" dirty="0"/>
          </a:p>
        </p:txBody>
      </p:sp>
      <p:sp>
        <p:nvSpPr>
          <p:cNvPr id="6" name="Obdélníkový bublinový popisek 5"/>
          <p:cNvSpPr/>
          <p:nvPr/>
        </p:nvSpPr>
        <p:spPr>
          <a:xfrm>
            <a:off x="4431381" y="235546"/>
            <a:ext cx="4353087" cy="1237529"/>
          </a:xfrm>
          <a:prstGeom prst="wedgeRectCallout">
            <a:avLst>
              <a:gd name="adj1" fmla="val -23414"/>
              <a:gd name="adj2" fmla="val 57362"/>
            </a:avLst>
          </a:prstGeom>
        </p:spPr>
        <p:style>
          <a:lnRef idx="2">
            <a:schemeClr val="accent1"/>
          </a:lnRef>
          <a:fillRef idx="1">
            <a:schemeClr val="lt1"/>
          </a:fillRef>
          <a:effectRef idx="0">
            <a:schemeClr val="accent1"/>
          </a:effectRef>
          <a:fontRef idx="minor">
            <a:schemeClr val="dk1"/>
          </a:fontRef>
        </p:style>
        <p:txBody>
          <a:bodyPr rtlCol="0" anchor="ctr"/>
          <a:lstStyle/>
          <a:p>
            <a:r>
              <a:rPr lang="cs-CZ" sz="1400" dirty="0"/>
              <a:t>Procesy EIA a SEA upravuje především zákon č. 100/2001 Sb. Zde vidíte definici záměru a koncepce. Všimněte si, že vymezení záměrů je provedeno zejména v příloze zákona. Zákon neobsahuje přesný výčet posuzovaných koncepcí, ale stanoví pravidlo, podle kterého se jedná o koncepce, které stanoví závazný rámec pro realizaci záměrů.</a:t>
            </a:r>
            <a:endParaRPr lang="cs-CZ" sz="600" dirty="0"/>
          </a:p>
        </p:txBody>
      </p:sp>
    </p:spTree>
    <p:extLst>
      <p:ext uri="{BB962C8B-B14F-4D97-AF65-F5344CB8AC3E}">
        <p14:creationId xmlns:p14="http://schemas.microsoft.com/office/powerpoint/2010/main" val="17873058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p:cNvPicPr>
            <a:picLocks noChangeAspect="1"/>
          </p:cNvPicPr>
          <p:nvPr/>
        </p:nvPicPr>
        <p:blipFill>
          <a:blip r:embed="rId3"/>
          <a:stretch>
            <a:fillRect/>
          </a:stretch>
        </p:blipFill>
        <p:spPr>
          <a:xfrm>
            <a:off x="435023" y="262382"/>
            <a:ext cx="8229190" cy="6055903"/>
          </a:xfrm>
          <a:prstGeom prst="rect">
            <a:avLst/>
          </a:prstGeom>
        </p:spPr>
      </p:pic>
      <p:sp>
        <p:nvSpPr>
          <p:cNvPr id="5" name="Obdélníkový bublinový popisek 4"/>
          <p:cNvSpPr/>
          <p:nvPr/>
        </p:nvSpPr>
        <p:spPr>
          <a:xfrm>
            <a:off x="1763688" y="5013176"/>
            <a:ext cx="4353087" cy="1237529"/>
          </a:xfrm>
          <a:prstGeom prst="wedgeRectCallout">
            <a:avLst>
              <a:gd name="adj1" fmla="val -23414"/>
              <a:gd name="adj2" fmla="val 57362"/>
            </a:avLst>
          </a:prstGeom>
          <a:ln w="57150"/>
        </p:spPr>
        <p:style>
          <a:lnRef idx="2">
            <a:schemeClr val="accent2"/>
          </a:lnRef>
          <a:fillRef idx="1">
            <a:schemeClr val="lt1"/>
          </a:fillRef>
          <a:effectRef idx="0">
            <a:schemeClr val="accent2"/>
          </a:effectRef>
          <a:fontRef idx="minor">
            <a:schemeClr val="dk1"/>
          </a:fontRef>
        </p:style>
        <p:txBody>
          <a:bodyPr rtlCol="0" anchor="ctr"/>
          <a:lstStyle/>
          <a:p>
            <a:r>
              <a:rPr lang="cs-CZ" sz="1400" dirty="0"/>
              <a:t>Příloha zákona nejen podává výčet posuzovaných záměrů, ale zároveň rozlišuje, kdo posouzení provádí a zda se záměr posuzuje vždy, nebo podléhá </a:t>
            </a:r>
            <a:r>
              <a:rPr lang="cs-CZ" sz="1400" dirty="0" err="1"/>
              <a:t>předposouzení</a:t>
            </a:r>
            <a:r>
              <a:rPr lang="cs-CZ" sz="1400" dirty="0"/>
              <a:t> (zjišťovacímu řízení) – viz označení sloupců vpravo.</a:t>
            </a:r>
            <a:endParaRPr lang="cs-CZ" sz="600" dirty="0"/>
          </a:p>
        </p:txBody>
      </p:sp>
    </p:spTree>
    <p:extLst>
      <p:ext uri="{BB962C8B-B14F-4D97-AF65-F5344CB8AC3E}">
        <p14:creationId xmlns:p14="http://schemas.microsoft.com/office/powerpoint/2010/main" val="11817340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Zjišťovací řízení x EIA/SEA</a:t>
            </a:r>
          </a:p>
        </p:txBody>
      </p:sp>
      <p:sp>
        <p:nvSpPr>
          <p:cNvPr id="8" name="Rectangle 1030"/>
          <p:cNvSpPr>
            <a:spLocks noChangeArrowheads="1"/>
          </p:cNvSpPr>
          <p:nvPr/>
        </p:nvSpPr>
        <p:spPr bwMode="auto">
          <a:xfrm>
            <a:off x="289792" y="1526547"/>
            <a:ext cx="873636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400" b="1" dirty="0"/>
              <a:t>Účel zjišťovacího řízení, které se někdy označuje jako tzv. „malá EIA“ nebo „malá SEA“, je dvojí:</a:t>
            </a:r>
          </a:p>
          <a:p>
            <a:r>
              <a:rPr lang="cs-CZ" altLang="cs-CZ" sz="2400" b="1" i="1" dirty="0"/>
              <a:t> </a:t>
            </a:r>
          </a:p>
          <a:p>
            <a:r>
              <a:rPr lang="cs-CZ" altLang="cs-CZ" sz="2400" i="1" dirty="0"/>
              <a:t>• určit, </a:t>
            </a:r>
            <a:r>
              <a:rPr lang="cs-CZ" altLang="cs-CZ" sz="2400" b="1" i="1" dirty="0"/>
              <a:t>zda</a:t>
            </a:r>
            <a:r>
              <a:rPr lang="cs-CZ" altLang="cs-CZ" sz="2400" i="1" dirty="0"/>
              <a:t> záměr bude nebo nebude předmětem posuzování, </a:t>
            </a:r>
          </a:p>
          <a:p>
            <a:pPr algn="just"/>
            <a:r>
              <a:rPr lang="cs-CZ" altLang="cs-CZ" sz="2400" i="1" dirty="0"/>
              <a:t>• určit </a:t>
            </a:r>
            <a:r>
              <a:rPr lang="cs-CZ" altLang="cs-CZ" sz="2400" b="1" i="1" dirty="0"/>
              <a:t>rozsah</a:t>
            </a:r>
            <a:r>
              <a:rPr lang="cs-CZ" altLang="cs-CZ" sz="2400" i="1" dirty="0"/>
              <a:t> posouzení vlivů záměru s ohledem na jeho povahu či specifické faktory životního prostředí apod.</a:t>
            </a:r>
          </a:p>
          <a:p>
            <a:pPr algn="just"/>
            <a:endParaRPr lang="cs-CZ" altLang="cs-CZ" sz="2400" i="1" dirty="0"/>
          </a:p>
          <a:p>
            <a:pPr algn="just"/>
            <a:r>
              <a:rPr lang="cs-CZ" altLang="cs-CZ" sz="2400" i="1" dirty="0"/>
              <a:t>Ve zjišťovacím řízení tak dochází k upřesnění informací, které je vhodné uvést do dokumentace vlivů záměru. Vyhodnocení, zda záměr bude posuzovány v procesu EIA, bývá také označován anglickým termínem </a:t>
            </a:r>
            <a:r>
              <a:rPr lang="cs-CZ" altLang="cs-CZ" sz="2400" b="1" i="1" dirty="0" err="1">
                <a:solidFill>
                  <a:schemeClr val="accent5"/>
                </a:solidFill>
              </a:rPr>
              <a:t>screening</a:t>
            </a:r>
            <a:r>
              <a:rPr lang="cs-CZ" altLang="cs-CZ" sz="2400" i="1" dirty="0"/>
              <a:t> . V případě, že je v rámci </a:t>
            </a:r>
            <a:r>
              <a:rPr lang="cs-CZ" altLang="cs-CZ" sz="2400" i="1" dirty="0" err="1"/>
              <a:t>screeningu</a:t>
            </a:r>
            <a:r>
              <a:rPr lang="cs-CZ" altLang="cs-CZ" sz="2400" i="1" dirty="0"/>
              <a:t> zjištěno, že záměr má být posouzen, přistoupí se k tzv. </a:t>
            </a:r>
            <a:r>
              <a:rPr lang="cs-CZ" altLang="cs-CZ" sz="2400" b="1" i="1" dirty="0" err="1">
                <a:solidFill>
                  <a:schemeClr val="accent5"/>
                </a:solidFill>
              </a:rPr>
              <a:t>scopingu</a:t>
            </a:r>
            <a:r>
              <a:rPr lang="cs-CZ" altLang="cs-CZ" sz="2400" i="1" dirty="0"/>
              <a:t> , tedy ke stanovení rozsahu informací k doplnění.</a:t>
            </a:r>
            <a:endParaRPr lang="cs-CZ" altLang="cs-CZ" sz="2400" i="1" dirty="0">
              <a:solidFill>
                <a:srgbClr val="FF0000"/>
              </a:solidFill>
            </a:endParaRPr>
          </a:p>
        </p:txBody>
      </p:sp>
    </p:spTree>
    <p:extLst>
      <p:ext uri="{BB962C8B-B14F-4D97-AF65-F5344CB8AC3E}">
        <p14:creationId xmlns:p14="http://schemas.microsoft.com/office/powerpoint/2010/main" val="11484456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Co se posuzuje?</a:t>
            </a:r>
          </a:p>
        </p:txBody>
      </p:sp>
      <p:sp>
        <p:nvSpPr>
          <p:cNvPr id="8" name="Rectangle 1030"/>
          <p:cNvSpPr>
            <a:spLocks noChangeArrowheads="1"/>
          </p:cNvSpPr>
          <p:nvPr/>
        </p:nvSpPr>
        <p:spPr bwMode="auto">
          <a:xfrm>
            <a:off x="289792" y="1526547"/>
            <a:ext cx="8736360"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400" b="1" i="1" dirty="0"/>
              <a:t>§ 2:</a:t>
            </a:r>
          </a:p>
          <a:p>
            <a:pPr algn="just"/>
            <a:r>
              <a:rPr lang="cs-CZ" altLang="cs-CZ" sz="2400" b="1" i="1" dirty="0"/>
              <a:t>Posuzují se vlivy na obyvatelstvo a veřejné zdraví a vlivy na životní prostředí, zahrnující vlivy na </a:t>
            </a:r>
            <a:r>
              <a:rPr lang="cs-CZ" altLang="cs-CZ" sz="2400" b="1" i="1" dirty="0">
                <a:solidFill>
                  <a:schemeClr val="accent3"/>
                </a:solidFill>
              </a:rPr>
              <a:t>živočichy a rostliny, ekosystémy, biologickou rozmanitost, půdu, vodu, ovzduší, klima a krajinu, přírodní zdroje</a:t>
            </a:r>
            <a:r>
              <a:rPr lang="cs-CZ" altLang="cs-CZ" sz="2400" b="1" i="1" dirty="0"/>
              <a:t>, </a:t>
            </a:r>
            <a:r>
              <a:rPr lang="cs-CZ" altLang="cs-CZ" sz="2400" b="1" i="1" dirty="0">
                <a:solidFill>
                  <a:schemeClr val="accent6"/>
                </a:solidFill>
              </a:rPr>
              <a:t>hmotný majetek a kulturní dědictví</a:t>
            </a:r>
            <a:r>
              <a:rPr lang="cs-CZ" altLang="cs-CZ" sz="2400" b="1" i="1" dirty="0"/>
              <a:t>, vymezené zvláštními právními předpisy a na </a:t>
            </a:r>
            <a:r>
              <a:rPr lang="cs-CZ" altLang="cs-CZ" sz="2400" b="1" i="1" dirty="0">
                <a:solidFill>
                  <a:schemeClr val="accent5"/>
                </a:solidFill>
              </a:rPr>
              <a:t>jejich vzájemné působení a souvislosti</a:t>
            </a:r>
            <a:r>
              <a:rPr lang="cs-CZ" altLang="cs-CZ" sz="2400" b="1" i="1" dirty="0"/>
              <a:t>. Vlivy na biologickou rozmanitost se posuzují se zvláštním zřetelem na evropsky významné druhy, ptáky a evropská stanoviště</a:t>
            </a:r>
          </a:p>
          <a:p>
            <a:pPr algn="just"/>
            <a:endParaRPr lang="cs-CZ" altLang="cs-CZ" sz="2400" b="1" i="1" dirty="0">
              <a:solidFill>
                <a:srgbClr val="FF0000"/>
              </a:solidFill>
            </a:endParaRPr>
          </a:p>
          <a:p>
            <a:pPr algn="just"/>
            <a:r>
              <a:rPr lang="cs-CZ" altLang="cs-CZ" sz="2400" b="1" i="1" dirty="0">
                <a:solidFill>
                  <a:srgbClr val="FF0000"/>
                </a:solidFill>
              </a:rPr>
              <a:t>§ 5 odst. 3 (EIA):</a:t>
            </a:r>
          </a:p>
          <a:p>
            <a:pPr algn="just"/>
            <a:r>
              <a:rPr lang="cs-CZ" altLang="cs-CZ" sz="1600" b="1" i="1" dirty="0"/>
              <a:t>Při posuzování záměru se hodnotí vlivy na životní prostředí </a:t>
            </a:r>
            <a:r>
              <a:rPr lang="cs-CZ" altLang="cs-CZ" sz="1600" b="1" i="1" dirty="0">
                <a:solidFill>
                  <a:schemeClr val="accent6"/>
                </a:solidFill>
              </a:rPr>
              <a:t>při jeho přípravě, provádění, provozování i jeho případné ukončení, popřípadě důsledky jeho likvidace a dále sanace nebo rekultivace území</a:t>
            </a:r>
            <a:r>
              <a:rPr lang="cs-CZ" altLang="cs-CZ" sz="1600" b="1" i="1" dirty="0"/>
              <a:t>, pokud povinnost sanace nebo rekultivace stanoví zvláštní právní předpis. Posuzují se vlivy související s běžným provozováním záměru i vlivy vyplývající ze zranitelnosti záměru vůči závažným nehodám nebo katastrofám, které jsou pro daný záměr relevantní.</a:t>
            </a:r>
          </a:p>
        </p:txBody>
      </p:sp>
      <p:sp>
        <p:nvSpPr>
          <p:cNvPr id="9" name="Obdélníkový bublinový popisek 8"/>
          <p:cNvSpPr/>
          <p:nvPr/>
        </p:nvSpPr>
        <p:spPr>
          <a:xfrm>
            <a:off x="4139952" y="970944"/>
            <a:ext cx="4840052" cy="928978"/>
          </a:xfrm>
          <a:prstGeom prst="wedgeRectCallout">
            <a:avLst>
              <a:gd name="adj1" fmla="val -23414"/>
              <a:gd name="adj2" fmla="val 57362"/>
            </a:avLst>
          </a:prstGeom>
          <a:ln w="57150"/>
        </p:spPr>
        <p:style>
          <a:lnRef idx="2">
            <a:schemeClr val="accent2"/>
          </a:lnRef>
          <a:fillRef idx="1">
            <a:schemeClr val="lt1"/>
          </a:fillRef>
          <a:effectRef idx="0">
            <a:schemeClr val="accent2"/>
          </a:effectRef>
          <a:fontRef idx="minor">
            <a:schemeClr val="dk1"/>
          </a:fontRef>
        </p:style>
        <p:txBody>
          <a:bodyPr rtlCol="0" anchor="ctr"/>
          <a:lstStyle/>
          <a:p>
            <a:r>
              <a:rPr lang="cs-CZ" sz="1400" dirty="0"/>
              <a:t>Zde vidíte vymezení rozsahu posouzení, ze kterého je patrné, o jak komplexní proces jde. Všimněte si i např. vlivů na hmotný majetek a kulturní dědictví.</a:t>
            </a:r>
            <a:endParaRPr lang="cs-CZ" sz="600" dirty="0"/>
          </a:p>
        </p:txBody>
      </p:sp>
    </p:spTree>
    <p:extLst>
      <p:ext uri="{BB962C8B-B14F-4D97-AF65-F5344CB8AC3E}">
        <p14:creationId xmlns:p14="http://schemas.microsoft.com/office/powerpoint/2010/main" val="259563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3"/>
          <p:cNvSpPr txBox="1">
            <a:spLocks noChangeArrowheads="1"/>
          </p:cNvSpPr>
          <p:nvPr/>
        </p:nvSpPr>
        <p:spPr bwMode="auto">
          <a:xfrm>
            <a:off x="1259632" y="764704"/>
            <a:ext cx="2161968" cy="405834"/>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a:latin typeface="Verdana" pitchFamily="34" charset="0"/>
              </a:rPr>
              <a:t>ZÚR</a:t>
            </a:r>
            <a:endParaRPr lang="en-US" sz="2400" dirty="0">
              <a:latin typeface="Verdana" pitchFamily="34" charset="0"/>
            </a:endParaRPr>
          </a:p>
        </p:txBody>
      </p:sp>
      <p:sp>
        <p:nvSpPr>
          <p:cNvPr id="12" name="Text Box 4"/>
          <p:cNvSpPr txBox="1">
            <a:spLocks noChangeArrowheads="1"/>
          </p:cNvSpPr>
          <p:nvPr/>
        </p:nvSpPr>
        <p:spPr bwMode="auto">
          <a:xfrm>
            <a:off x="1331640" y="1412776"/>
            <a:ext cx="2104246" cy="433000"/>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a:latin typeface="Verdana" pitchFamily="34" charset="0"/>
              </a:rPr>
              <a:t>ÚP</a:t>
            </a:r>
            <a:endParaRPr lang="en-US" sz="2400" dirty="0">
              <a:latin typeface="Verdana" pitchFamily="34" charset="0"/>
            </a:endParaRPr>
          </a:p>
        </p:txBody>
      </p:sp>
      <p:cxnSp>
        <p:nvCxnSpPr>
          <p:cNvPr id="27" name="AutoShape 18"/>
          <p:cNvCxnSpPr>
            <a:cxnSpLocks noChangeShapeType="1"/>
            <a:stCxn id="11" idx="2"/>
            <a:endCxn id="12" idx="0"/>
          </p:cNvCxnSpPr>
          <p:nvPr/>
        </p:nvCxnSpPr>
        <p:spPr bwMode="auto">
          <a:xfrm>
            <a:off x="2340616" y="1170538"/>
            <a:ext cx="43147" cy="24223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Přímá spojnice se šipkou 78"/>
          <p:cNvCxnSpPr/>
          <p:nvPr/>
        </p:nvCxnSpPr>
        <p:spPr>
          <a:xfrm>
            <a:off x="3598434" y="1011146"/>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Přímá spojnice se šipkou 79"/>
          <p:cNvCxnSpPr/>
          <p:nvPr/>
        </p:nvCxnSpPr>
        <p:spPr>
          <a:xfrm>
            <a:off x="3552979" y="1604849"/>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a:off x="4164144" y="818129"/>
            <a:ext cx="2448272" cy="369332"/>
          </a:xfrm>
          <a:prstGeom prst="rect">
            <a:avLst/>
          </a:prstGeom>
          <a:noFill/>
        </p:spPr>
        <p:txBody>
          <a:bodyPr wrap="square" rtlCol="0">
            <a:spAutoFit/>
          </a:bodyPr>
          <a:lstStyle/>
          <a:p>
            <a:r>
              <a:rPr lang="cs-CZ" b="1" dirty="0"/>
              <a:t>OOP</a:t>
            </a:r>
          </a:p>
        </p:txBody>
      </p:sp>
      <p:sp>
        <p:nvSpPr>
          <p:cNvPr id="51" name="TextovéPole 50"/>
          <p:cNvSpPr txBox="1"/>
          <p:nvPr/>
        </p:nvSpPr>
        <p:spPr>
          <a:xfrm>
            <a:off x="4164144" y="1403296"/>
            <a:ext cx="2448272" cy="369332"/>
          </a:xfrm>
          <a:prstGeom prst="rect">
            <a:avLst/>
          </a:prstGeom>
          <a:noFill/>
        </p:spPr>
        <p:txBody>
          <a:bodyPr wrap="square" rtlCol="0">
            <a:spAutoFit/>
          </a:bodyPr>
          <a:lstStyle/>
          <a:p>
            <a:r>
              <a:rPr lang="cs-CZ" b="1" dirty="0"/>
              <a:t>OOP</a:t>
            </a:r>
          </a:p>
        </p:txBody>
      </p:sp>
      <p:sp>
        <p:nvSpPr>
          <p:cNvPr id="56" name="Text Box 3"/>
          <p:cNvSpPr txBox="1">
            <a:spLocks noChangeArrowheads="1"/>
          </p:cNvSpPr>
          <p:nvPr/>
        </p:nvSpPr>
        <p:spPr bwMode="auto">
          <a:xfrm>
            <a:off x="1259632" y="188640"/>
            <a:ext cx="2101906" cy="348577"/>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a:latin typeface="Verdana" pitchFamily="34" charset="0"/>
              </a:rPr>
              <a:t>PÚR</a:t>
            </a:r>
            <a:endParaRPr lang="en-US" sz="2400" dirty="0">
              <a:latin typeface="Verdana" pitchFamily="34" charset="0"/>
            </a:endParaRPr>
          </a:p>
        </p:txBody>
      </p:sp>
      <p:cxnSp>
        <p:nvCxnSpPr>
          <p:cNvPr id="57" name="AutoShape 18"/>
          <p:cNvCxnSpPr>
            <a:cxnSpLocks noChangeShapeType="1"/>
            <a:stCxn id="56" idx="2"/>
          </p:cNvCxnSpPr>
          <p:nvPr/>
        </p:nvCxnSpPr>
        <p:spPr bwMode="auto">
          <a:xfrm>
            <a:off x="2310585" y="537217"/>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ovéPole 12"/>
          <p:cNvSpPr txBox="1"/>
          <p:nvPr/>
        </p:nvSpPr>
        <p:spPr>
          <a:xfrm>
            <a:off x="5364088" y="1484784"/>
            <a:ext cx="5256584" cy="461665"/>
          </a:xfrm>
          <a:prstGeom prst="rect">
            <a:avLst/>
          </a:prstGeom>
          <a:noFill/>
        </p:spPr>
        <p:txBody>
          <a:bodyPr wrap="square" rtlCol="0">
            <a:spAutoFit/>
          </a:bodyPr>
          <a:lstStyle/>
          <a:p>
            <a:r>
              <a:rPr lang="cs-CZ" sz="2400" b="1" i="1" dirty="0">
                <a:solidFill>
                  <a:schemeClr val="accent2"/>
                </a:solidFill>
              </a:rPr>
              <a:t>Fáze: územní plánování</a:t>
            </a:r>
          </a:p>
        </p:txBody>
      </p:sp>
    </p:spTree>
    <p:extLst>
      <p:ext uri="{BB962C8B-B14F-4D97-AF65-F5344CB8AC3E}">
        <p14:creationId xmlns:p14="http://schemas.microsoft.com/office/powerpoint/2010/main" val="41213277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7" name="Zaoblený obdélník 6"/>
          <p:cNvSpPr/>
          <p:nvPr/>
        </p:nvSpPr>
        <p:spPr>
          <a:xfrm>
            <a:off x="1460093" y="1116090"/>
            <a:ext cx="6395758" cy="472244"/>
          </a:xfrm>
          <a:prstGeom prst="roundRect">
            <a:avLst/>
          </a:prstGeom>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Úvodní ustanovení (§ 1 – 3)</a:t>
            </a:r>
          </a:p>
        </p:txBody>
      </p:sp>
      <p:sp>
        <p:nvSpPr>
          <p:cNvPr id="8" name="Zaoblený obdélník 7"/>
          <p:cNvSpPr/>
          <p:nvPr/>
        </p:nvSpPr>
        <p:spPr>
          <a:xfrm>
            <a:off x="1460093" y="1713015"/>
            <a:ext cx="6395758" cy="472244"/>
          </a:xfrm>
          <a:prstGeom prst="roundRect">
            <a:avLst/>
          </a:prstGeom>
          <a:solidFill>
            <a:schemeClr val="accent4">
              <a:lumMod val="20000"/>
              <a:lumOff val="80000"/>
            </a:schemeClr>
          </a:solidFill>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Posuzování vlivů záměru na životní prostředí (§ 4 – 10)</a:t>
            </a:r>
          </a:p>
        </p:txBody>
      </p:sp>
      <p:sp>
        <p:nvSpPr>
          <p:cNvPr id="10" name="Zaoblený obdélník 9"/>
          <p:cNvSpPr/>
          <p:nvPr/>
        </p:nvSpPr>
        <p:spPr>
          <a:xfrm>
            <a:off x="1460093" y="2299283"/>
            <a:ext cx="6395758" cy="472244"/>
          </a:xfrm>
          <a:prstGeom prst="roundRect">
            <a:avLst/>
          </a:prstGeom>
          <a:solidFill>
            <a:schemeClr val="accent6">
              <a:lumMod val="40000"/>
              <a:lumOff val="60000"/>
            </a:schemeClr>
          </a:solidFill>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Posuzování vlivů koncepce na životní prostředí (§ 10a – 10i)</a:t>
            </a:r>
          </a:p>
        </p:txBody>
      </p:sp>
      <p:sp>
        <p:nvSpPr>
          <p:cNvPr id="11" name="Zaoblený obdélník 10"/>
          <p:cNvSpPr/>
          <p:nvPr/>
        </p:nvSpPr>
        <p:spPr>
          <a:xfrm>
            <a:off x="1452111" y="2900727"/>
            <a:ext cx="6395549" cy="575131"/>
          </a:xfrm>
          <a:prstGeom prst="roundRect">
            <a:avLst/>
          </a:prstGeom>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Posuzování vlivů na životní prostředí přesahujících hranice české republiky (§ 11 – 14b)</a:t>
            </a:r>
          </a:p>
        </p:txBody>
      </p:sp>
      <p:sp>
        <p:nvSpPr>
          <p:cNvPr id="12" name="Zaoblený obdélník 11"/>
          <p:cNvSpPr/>
          <p:nvPr/>
        </p:nvSpPr>
        <p:spPr>
          <a:xfrm>
            <a:off x="1481817" y="3577173"/>
            <a:ext cx="6395758" cy="472244"/>
          </a:xfrm>
          <a:prstGeom prst="roundRect">
            <a:avLst/>
          </a:prstGeom>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Ustanovení společná a přechodná (§ 15 – 24)</a:t>
            </a:r>
          </a:p>
        </p:txBody>
      </p:sp>
      <p:sp>
        <p:nvSpPr>
          <p:cNvPr id="13" name="Zaoblený obdélník 12"/>
          <p:cNvSpPr/>
          <p:nvPr/>
        </p:nvSpPr>
        <p:spPr>
          <a:xfrm>
            <a:off x="340698" y="4128990"/>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1 – seznam záměrů</a:t>
            </a:r>
          </a:p>
        </p:txBody>
      </p:sp>
      <p:sp>
        <p:nvSpPr>
          <p:cNvPr id="14" name="Zaoblený obdélník 13"/>
          <p:cNvSpPr/>
          <p:nvPr/>
        </p:nvSpPr>
        <p:spPr>
          <a:xfrm>
            <a:off x="340698" y="4674196"/>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2 – kritéria pro zjišťovací řízení</a:t>
            </a:r>
          </a:p>
        </p:txBody>
      </p:sp>
      <p:sp>
        <p:nvSpPr>
          <p:cNvPr id="15" name="Zaoblený obdélník 14"/>
          <p:cNvSpPr/>
          <p:nvPr/>
        </p:nvSpPr>
        <p:spPr>
          <a:xfrm>
            <a:off x="340698" y="5213192"/>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3 – náležitosti oznámení</a:t>
            </a:r>
          </a:p>
        </p:txBody>
      </p:sp>
      <p:sp>
        <p:nvSpPr>
          <p:cNvPr id="16" name="Zaoblený obdélník 15"/>
          <p:cNvSpPr/>
          <p:nvPr/>
        </p:nvSpPr>
        <p:spPr>
          <a:xfrm>
            <a:off x="347594" y="5764293"/>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3a – oznámení podlimitního záměru</a:t>
            </a:r>
          </a:p>
        </p:txBody>
      </p:sp>
      <p:sp>
        <p:nvSpPr>
          <p:cNvPr id="17" name="Zaoblený obdélník 16"/>
          <p:cNvSpPr/>
          <p:nvPr/>
        </p:nvSpPr>
        <p:spPr>
          <a:xfrm>
            <a:off x="340698" y="6303751"/>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4 – náležitosti dokumentace</a:t>
            </a:r>
          </a:p>
        </p:txBody>
      </p:sp>
      <p:sp>
        <p:nvSpPr>
          <p:cNvPr id="18" name="Zaoblený obdélník 17"/>
          <p:cNvSpPr/>
          <p:nvPr/>
        </p:nvSpPr>
        <p:spPr>
          <a:xfrm>
            <a:off x="4566320" y="4131333"/>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5 – náležitosti posudku</a:t>
            </a:r>
          </a:p>
        </p:txBody>
      </p:sp>
      <p:sp>
        <p:nvSpPr>
          <p:cNvPr id="19" name="Zaoblený obdélník 18"/>
          <p:cNvSpPr/>
          <p:nvPr/>
        </p:nvSpPr>
        <p:spPr>
          <a:xfrm>
            <a:off x="4570894" y="4684707"/>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6 – náležitosti stanoviska</a:t>
            </a:r>
          </a:p>
        </p:txBody>
      </p:sp>
      <p:sp>
        <p:nvSpPr>
          <p:cNvPr id="20" name="Zaoblený obdélník 19"/>
          <p:cNvSpPr/>
          <p:nvPr/>
        </p:nvSpPr>
        <p:spPr>
          <a:xfrm>
            <a:off x="4566320" y="5225090"/>
            <a:ext cx="4104456" cy="472244"/>
          </a:xfrm>
          <a:prstGeom prst="roundRect">
            <a:avLst/>
          </a:prstGeom>
          <a:solidFill>
            <a:schemeClr val="accent6">
              <a:lumMod val="40000"/>
              <a:lumOff val="6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7 – náležitosti oznámení</a:t>
            </a:r>
          </a:p>
        </p:txBody>
      </p:sp>
      <p:sp>
        <p:nvSpPr>
          <p:cNvPr id="21" name="Zaoblený obdélník 20"/>
          <p:cNvSpPr/>
          <p:nvPr/>
        </p:nvSpPr>
        <p:spPr>
          <a:xfrm>
            <a:off x="4582344" y="5769936"/>
            <a:ext cx="4104456" cy="472244"/>
          </a:xfrm>
          <a:prstGeom prst="roundRect">
            <a:avLst/>
          </a:prstGeom>
          <a:solidFill>
            <a:schemeClr val="accent6">
              <a:lumMod val="40000"/>
              <a:lumOff val="6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8 kritéria pro zjišťovací řízení</a:t>
            </a:r>
          </a:p>
        </p:txBody>
      </p:sp>
      <p:sp>
        <p:nvSpPr>
          <p:cNvPr id="22" name="Zaoblený obdélník 21"/>
          <p:cNvSpPr/>
          <p:nvPr/>
        </p:nvSpPr>
        <p:spPr>
          <a:xfrm>
            <a:off x="4582324" y="6327868"/>
            <a:ext cx="4104456" cy="472244"/>
          </a:xfrm>
          <a:prstGeom prst="roundRect">
            <a:avLst/>
          </a:prstGeom>
          <a:solidFill>
            <a:schemeClr val="accent6">
              <a:lumMod val="40000"/>
              <a:lumOff val="6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9 – náležitosti vyhodnocení koncepce</a:t>
            </a:r>
          </a:p>
        </p:txBody>
      </p:sp>
      <p:sp>
        <p:nvSpPr>
          <p:cNvPr id="24" name="Obdélníkový bublinový popisek 23"/>
          <p:cNvSpPr/>
          <p:nvPr/>
        </p:nvSpPr>
        <p:spPr>
          <a:xfrm>
            <a:off x="4018692" y="-11742"/>
            <a:ext cx="4840052" cy="928978"/>
          </a:xfrm>
          <a:prstGeom prst="wedgeRectCallout">
            <a:avLst>
              <a:gd name="adj1" fmla="val -23414"/>
              <a:gd name="adj2" fmla="val 57362"/>
            </a:avLst>
          </a:prstGeom>
          <a:ln w="57150"/>
        </p:spPr>
        <p:style>
          <a:lnRef idx="2">
            <a:schemeClr val="accent2"/>
          </a:lnRef>
          <a:fillRef idx="1">
            <a:schemeClr val="lt1"/>
          </a:fillRef>
          <a:effectRef idx="0">
            <a:schemeClr val="accent2"/>
          </a:effectRef>
          <a:fontRef idx="minor">
            <a:schemeClr val="dk1"/>
          </a:fontRef>
        </p:style>
        <p:txBody>
          <a:bodyPr rtlCol="0" anchor="ctr"/>
          <a:lstStyle/>
          <a:p>
            <a:r>
              <a:rPr lang="cs-CZ" sz="1400" dirty="0"/>
              <a:t>Struktura zákona naznačuje úpravu obou procesů – ustanovení věnovaná výhradně EIA jsou zvýrazněna modře, SEA oranžově. Zákon není nijak zvlášť rozsáhlý, což ovšem neznamená, že jeho výklad a aplikace v praxi nečiní problémy.</a:t>
            </a:r>
            <a:endParaRPr lang="cs-CZ" sz="600" dirty="0"/>
          </a:p>
        </p:txBody>
      </p:sp>
    </p:spTree>
    <p:extLst>
      <p:ext uri="{BB962C8B-B14F-4D97-AF65-F5344CB8AC3E}">
        <p14:creationId xmlns:p14="http://schemas.microsoft.com/office/powerpoint/2010/main" val="22838582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743000" y="354246"/>
            <a:ext cx="7077472" cy="646331"/>
          </a:xfrm>
          <a:prstGeom prst="rect">
            <a:avLst/>
          </a:prstGeom>
          <a:noFill/>
        </p:spPr>
        <p:txBody>
          <a:bodyPr wrap="square" rtlCol="0">
            <a:spAutoFit/>
          </a:bodyPr>
          <a:lstStyle/>
          <a:p>
            <a:r>
              <a:rPr lang="cs-CZ" sz="3600" b="1" dirty="0" err="1"/>
              <a:t>Naturové</a:t>
            </a:r>
            <a:r>
              <a:rPr lang="cs-CZ" sz="3600" b="1" dirty="0"/>
              <a:t> hodnocení (posuzování)</a:t>
            </a:r>
          </a:p>
        </p:txBody>
      </p:sp>
      <p:sp>
        <p:nvSpPr>
          <p:cNvPr id="3" name="TextovéPole 2"/>
          <p:cNvSpPr txBox="1"/>
          <p:nvPr/>
        </p:nvSpPr>
        <p:spPr>
          <a:xfrm>
            <a:off x="517512" y="1758284"/>
            <a:ext cx="8280920" cy="4370427"/>
          </a:xfrm>
          <a:prstGeom prst="rect">
            <a:avLst/>
          </a:prstGeom>
          <a:noFill/>
        </p:spPr>
        <p:txBody>
          <a:bodyPr wrap="square" rtlCol="0">
            <a:spAutoFit/>
          </a:bodyPr>
          <a:lstStyle/>
          <a:p>
            <a:r>
              <a:rPr lang="cs-CZ" sz="2000" b="1" dirty="0"/>
              <a:t>Koncepce nebo záměr</a:t>
            </a:r>
            <a:r>
              <a:rPr lang="cs-CZ" sz="2000" dirty="0"/>
              <a:t>, který může samostatně nebo ve spojení s jinými významně ovlivnit příznivý stav předmětu </a:t>
            </a:r>
            <a:r>
              <a:rPr lang="cs-CZ" sz="2000" b="1" dirty="0"/>
              <a:t>ochrany nebo celistvost NATURA 2000</a:t>
            </a:r>
            <a:r>
              <a:rPr lang="cs-CZ" sz="2000" dirty="0"/>
              <a:t> (EVL nebo ptačí oblast), podléhá hodnocení vlivů na toto území</a:t>
            </a:r>
          </a:p>
          <a:p>
            <a:endParaRPr lang="cs-CZ" sz="2000" dirty="0"/>
          </a:p>
          <a:p>
            <a:pPr>
              <a:buFont typeface="Arial" pitchFamily="34" charset="0"/>
              <a:buChar char="•"/>
            </a:pPr>
            <a:r>
              <a:rPr lang="cs-CZ" sz="2000" dirty="0"/>
              <a:t> orgán ochrany přírody posuzuje, zda může mít významný vliv</a:t>
            </a:r>
          </a:p>
          <a:p>
            <a:pPr>
              <a:buFont typeface="Arial" pitchFamily="34" charset="0"/>
              <a:buChar char="•"/>
            </a:pPr>
            <a:r>
              <a:rPr lang="cs-CZ" sz="2000" dirty="0"/>
              <a:t> nevyloučí-li vliv, musí být daná koncepce nebo záměr předmětem posouzení,</a:t>
            </a:r>
          </a:p>
          <a:p>
            <a:pPr>
              <a:buFont typeface="Arial" pitchFamily="34" charset="0"/>
              <a:buChar char="•"/>
            </a:pPr>
            <a:r>
              <a:rPr lang="cs-CZ" sz="2000" dirty="0"/>
              <a:t> nelze-li vyloučit negativní vliv, musí předkladatel zpracovat varianty řešení, jejichž cílem je negativní vliv na území vyloučit nebo v případě, že vyloučení není možné, alespoň zmírnit</a:t>
            </a:r>
          </a:p>
          <a:p>
            <a:endParaRPr lang="cs-CZ" sz="2000" dirty="0"/>
          </a:p>
          <a:p>
            <a:r>
              <a:rPr lang="cs-CZ" sz="2000" b="1" dirty="0"/>
              <a:t>Postupuje se podle zákona o EIA (§ 45h a násl. zákona č. 114/1992 Sb., o ochraně přírody a krajiny)</a:t>
            </a:r>
          </a:p>
          <a:p>
            <a:endParaRPr lang="cs-CZ" sz="2000" dirty="0"/>
          </a:p>
          <a:p>
            <a:endParaRPr lang="cs-CZ" dirty="0"/>
          </a:p>
        </p:txBody>
      </p:sp>
      <p:sp>
        <p:nvSpPr>
          <p:cNvPr id="8" name="Obdélníkový bublinový popisek 7"/>
          <p:cNvSpPr/>
          <p:nvPr/>
        </p:nvSpPr>
        <p:spPr>
          <a:xfrm>
            <a:off x="3419872" y="5409589"/>
            <a:ext cx="5056076" cy="1059767"/>
          </a:xfrm>
          <a:prstGeom prst="wedgeRectCallout">
            <a:avLst>
              <a:gd name="adj1" fmla="val -23414"/>
              <a:gd name="adj2" fmla="val 57362"/>
            </a:avLst>
          </a:prstGeom>
          <a:ln w="57150"/>
        </p:spPr>
        <p:style>
          <a:lnRef idx="2">
            <a:schemeClr val="accent2"/>
          </a:lnRef>
          <a:fillRef idx="1">
            <a:schemeClr val="lt1"/>
          </a:fillRef>
          <a:effectRef idx="0">
            <a:schemeClr val="accent2"/>
          </a:effectRef>
          <a:fontRef idx="minor">
            <a:schemeClr val="dk1"/>
          </a:fontRef>
        </p:style>
        <p:txBody>
          <a:bodyPr rtlCol="0" anchor="ctr"/>
          <a:lstStyle/>
          <a:p>
            <a:r>
              <a:rPr lang="cs-CZ" sz="1400" dirty="0"/>
              <a:t>Jak již bylo uvedeno, prostřednictvím procesů EIA a SEA je zajišťována také ochrana lokalit soustavy Natura 2000 (v Česku jich je více než tisíc). Mechanismus je takový, že pokud orgán ochrany přírody nevyloučí vliv na tuto oblast, provede se zjišťovací řízení.</a:t>
            </a:r>
            <a:endParaRPr lang="cs-CZ" sz="600" dirty="0"/>
          </a:p>
        </p:txBody>
      </p:sp>
    </p:spTree>
    <p:extLst>
      <p:ext uri="{BB962C8B-B14F-4D97-AF65-F5344CB8AC3E}">
        <p14:creationId xmlns:p14="http://schemas.microsoft.com/office/powerpoint/2010/main" val="264094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err="1"/>
              <a:t>Naturové</a:t>
            </a:r>
            <a:r>
              <a:rPr lang="cs-CZ" sz="4000" b="1" dirty="0"/>
              <a:t> hodnocení</a:t>
            </a:r>
          </a:p>
        </p:txBody>
      </p:sp>
      <p:sp>
        <p:nvSpPr>
          <p:cNvPr id="4" name="Obdélník 3"/>
          <p:cNvSpPr/>
          <p:nvPr/>
        </p:nvSpPr>
        <p:spPr>
          <a:xfrm>
            <a:off x="1115616" y="3266035"/>
            <a:ext cx="2736304"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a:t>Orgán ochrany přírody vydá odůvodněné stanovisko do 30 dnů ode dne doručení žádosti.</a:t>
            </a:r>
          </a:p>
        </p:txBody>
      </p:sp>
      <p:sp>
        <p:nvSpPr>
          <p:cNvPr id="8" name="Obdélník 7"/>
          <p:cNvSpPr/>
          <p:nvPr/>
        </p:nvSpPr>
        <p:spPr>
          <a:xfrm>
            <a:off x="1115616" y="1729768"/>
            <a:ext cx="2736304"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OCHRANA NATURA 2000</a:t>
            </a:r>
          </a:p>
          <a:p>
            <a:pPr algn="ctr"/>
            <a:r>
              <a:rPr lang="cs-CZ" dirty="0"/>
              <a:t>Povinnost předložit záměr nebo koncepci orgánu ochrany přírody</a:t>
            </a:r>
          </a:p>
        </p:txBody>
      </p:sp>
      <p:sp>
        <p:nvSpPr>
          <p:cNvPr id="9" name="Obdélník 8"/>
          <p:cNvSpPr/>
          <p:nvPr/>
        </p:nvSpPr>
        <p:spPr>
          <a:xfrm>
            <a:off x="755576" y="1117700"/>
            <a:ext cx="3456384" cy="410763"/>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cs-CZ" dirty="0"/>
              <a:t>zákon č. 114/1992 Sb.</a:t>
            </a:r>
          </a:p>
        </p:txBody>
      </p:sp>
      <p:sp>
        <p:nvSpPr>
          <p:cNvPr id="10" name="Obdélník 9"/>
          <p:cNvSpPr/>
          <p:nvPr/>
        </p:nvSpPr>
        <p:spPr>
          <a:xfrm>
            <a:off x="5247576" y="1117700"/>
            <a:ext cx="3456384" cy="410763"/>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cs-CZ" dirty="0"/>
              <a:t>zákon č. 100/2001 Sb.</a:t>
            </a:r>
          </a:p>
        </p:txBody>
      </p:sp>
      <p:cxnSp>
        <p:nvCxnSpPr>
          <p:cNvPr id="6" name="Přímá spojnice 5"/>
          <p:cNvCxnSpPr/>
          <p:nvPr/>
        </p:nvCxnSpPr>
        <p:spPr>
          <a:xfrm>
            <a:off x="4657972" y="1216333"/>
            <a:ext cx="63216" cy="5237003"/>
          </a:xfrm>
          <a:prstGeom prst="line">
            <a:avLst/>
          </a:prstGeom>
          <a:ln w="57150">
            <a:prstDash val="lgDashDot"/>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a:stCxn id="8" idx="2"/>
            <a:endCxn id="4" idx="0"/>
          </p:cNvCxnSpPr>
          <p:nvPr/>
        </p:nvCxnSpPr>
        <p:spPr>
          <a:xfrm>
            <a:off x="2483768" y="2953904"/>
            <a:ext cx="0" cy="3121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a:off x="3419872" y="4490171"/>
            <a:ext cx="0" cy="3121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a:off x="1691680" y="4490171"/>
            <a:ext cx="0" cy="3121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Obdélník 16"/>
          <p:cNvSpPr/>
          <p:nvPr/>
        </p:nvSpPr>
        <p:spPr>
          <a:xfrm>
            <a:off x="607215" y="4799191"/>
            <a:ext cx="1329512" cy="3060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a:t>Vyloučí vliv</a:t>
            </a:r>
          </a:p>
        </p:txBody>
      </p:sp>
      <p:sp>
        <p:nvSpPr>
          <p:cNvPr id="18" name="Obdélník 17"/>
          <p:cNvSpPr/>
          <p:nvPr/>
        </p:nvSpPr>
        <p:spPr>
          <a:xfrm>
            <a:off x="2946266" y="4799191"/>
            <a:ext cx="1466659" cy="3060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a:t>Nevyloučí vliv</a:t>
            </a:r>
          </a:p>
        </p:txBody>
      </p:sp>
      <p:sp>
        <p:nvSpPr>
          <p:cNvPr id="13" name="Šipka ohnutá nahoru 12"/>
          <p:cNvSpPr/>
          <p:nvPr/>
        </p:nvSpPr>
        <p:spPr>
          <a:xfrm>
            <a:off x="4565134" y="4214188"/>
            <a:ext cx="955240" cy="86409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Obdélník 19"/>
          <p:cNvSpPr/>
          <p:nvPr/>
        </p:nvSpPr>
        <p:spPr>
          <a:xfrm>
            <a:off x="5121520" y="2990052"/>
            <a:ext cx="2736304"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a:t>Posouzení záměru nebo koncepce procesem dle ZEIA</a:t>
            </a:r>
          </a:p>
        </p:txBody>
      </p:sp>
      <p:sp>
        <p:nvSpPr>
          <p:cNvPr id="21" name="Obdélníkový bublinový popisek 20"/>
          <p:cNvSpPr/>
          <p:nvPr/>
        </p:nvSpPr>
        <p:spPr>
          <a:xfrm>
            <a:off x="3851920" y="5509573"/>
            <a:ext cx="5056076" cy="1059767"/>
          </a:xfrm>
          <a:prstGeom prst="wedgeRectCallout">
            <a:avLst>
              <a:gd name="adj1" fmla="val -23414"/>
              <a:gd name="adj2" fmla="val 57362"/>
            </a:avLst>
          </a:prstGeom>
          <a:ln w="57150"/>
        </p:spPr>
        <p:style>
          <a:lnRef idx="2">
            <a:schemeClr val="accent2"/>
          </a:lnRef>
          <a:fillRef idx="1">
            <a:schemeClr val="lt1"/>
          </a:fillRef>
          <a:effectRef idx="0">
            <a:schemeClr val="accent2"/>
          </a:effectRef>
          <a:fontRef idx="minor">
            <a:schemeClr val="dk1"/>
          </a:fontRef>
        </p:style>
        <p:txBody>
          <a:bodyPr rtlCol="0" anchor="ctr"/>
          <a:lstStyle/>
          <a:p>
            <a:r>
              <a:rPr lang="cs-CZ" sz="1400" dirty="0"/>
              <a:t>Zde je zjednodušený mechanismus, který „překlápí“ ochranu lokalit Natura 2000 do procesního režimu zákona č. 100/2001 Sb. Proč něco takového existuje? Protože jsme využili existující procesy EIA a SEA a nevytvářeli zvláštní procesy za účelem plnění požadavků ochrany lokalit Natura 2000.</a:t>
            </a:r>
            <a:endParaRPr lang="cs-CZ" sz="600" dirty="0"/>
          </a:p>
        </p:txBody>
      </p:sp>
    </p:spTree>
    <p:extLst>
      <p:ext uri="{BB962C8B-B14F-4D97-AF65-F5344CB8AC3E}">
        <p14:creationId xmlns:p14="http://schemas.microsoft.com/office/powerpoint/2010/main" val="8628185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19672" y="2348880"/>
            <a:ext cx="6408712" cy="1323439"/>
          </a:xfrm>
          <a:prstGeom prst="rect">
            <a:avLst/>
          </a:prstGeom>
          <a:noFill/>
        </p:spPr>
        <p:txBody>
          <a:bodyPr wrap="square" rtlCol="0">
            <a:spAutoFit/>
          </a:bodyPr>
          <a:lstStyle/>
          <a:p>
            <a:r>
              <a:rPr lang="cs-CZ" sz="4000" b="1" dirty="0"/>
              <a:t>SEA – předmět a postup posuzování</a:t>
            </a:r>
          </a:p>
        </p:txBody>
      </p:sp>
      <p:pic>
        <p:nvPicPr>
          <p:cNvPr id="7"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8121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a:t>Které koncepce (SEA)?</a:t>
            </a:r>
          </a:p>
        </p:txBody>
      </p:sp>
      <p:sp>
        <p:nvSpPr>
          <p:cNvPr id="3" name="TextovéPole 2"/>
          <p:cNvSpPr txBox="1"/>
          <p:nvPr/>
        </p:nvSpPr>
        <p:spPr>
          <a:xfrm>
            <a:off x="539552" y="998558"/>
            <a:ext cx="7560840" cy="4462760"/>
          </a:xfrm>
          <a:prstGeom prst="rect">
            <a:avLst/>
          </a:prstGeom>
          <a:noFill/>
        </p:spPr>
        <p:txBody>
          <a:bodyPr wrap="square" rtlCol="0">
            <a:spAutoFit/>
          </a:bodyPr>
          <a:lstStyle/>
          <a:p>
            <a:r>
              <a:rPr lang="cs-CZ" sz="2400" b="1" dirty="0"/>
              <a:t>§10a + příloha zákona EIA</a:t>
            </a:r>
          </a:p>
          <a:p>
            <a:pPr marL="285750" indent="-285750" algn="just">
              <a:buFont typeface="Arial" pitchFamily="34" charset="0"/>
              <a:buChar char="•"/>
            </a:pPr>
            <a:r>
              <a:rPr lang="cs-CZ" sz="2400" b="1" dirty="0">
                <a:solidFill>
                  <a:srgbClr val="FF0000"/>
                </a:solidFill>
              </a:rPr>
              <a:t>Vždy</a:t>
            </a:r>
            <a:r>
              <a:rPr lang="cs-CZ" sz="2400" b="1" dirty="0"/>
              <a:t>, </a:t>
            </a:r>
            <a:r>
              <a:rPr lang="cs-CZ" sz="2400" dirty="0"/>
              <a:t>pokud 1) </a:t>
            </a:r>
            <a:r>
              <a:rPr lang="cs-CZ" sz="2400" b="1" dirty="0"/>
              <a:t>stanoví rámec </a:t>
            </a:r>
            <a:r>
              <a:rPr lang="cs-CZ" sz="2400" dirty="0"/>
              <a:t>pro budoucí povolení záměrů, 2) </a:t>
            </a:r>
            <a:r>
              <a:rPr lang="cs-CZ" sz="2400" b="1" dirty="0"/>
              <a:t>z oblasti </a:t>
            </a:r>
            <a:r>
              <a:rPr lang="cs-CZ" sz="1600" dirty="0">
                <a:solidFill>
                  <a:schemeClr val="accent5"/>
                </a:solidFill>
              </a:rPr>
              <a:t>zemědělství, lesního hospodářství, myslivosti, rybářství, nakládání s povrchovými nebo podzemními vodami, energetiky, průmyslu, dopravy, odpadového hospodářství, telekomunikací, cestovního ruchu, územního plánování, regionálního rozvoje a životního prostředí včetně ochrany přírody</a:t>
            </a:r>
          </a:p>
          <a:p>
            <a:r>
              <a:rPr lang="cs-CZ" sz="2400" dirty="0"/>
              <a:t>	a/nebo spolufinancované z EU</a:t>
            </a:r>
          </a:p>
          <a:p>
            <a:pPr marL="285750" indent="-285750">
              <a:buFont typeface="Arial" pitchFamily="34" charset="0"/>
              <a:buChar char="•"/>
            </a:pPr>
            <a:r>
              <a:rPr lang="cs-CZ" sz="2400" b="1" dirty="0">
                <a:solidFill>
                  <a:srgbClr val="FF0000"/>
                </a:solidFill>
              </a:rPr>
              <a:t>Zjišťovací řízení, pokud </a:t>
            </a:r>
            <a:r>
              <a:rPr lang="cs-CZ" sz="2400" dirty="0"/>
              <a:t>pro území jedné nebo více obcí, </a:t>
            </a:r>
            <a:r>
              <a:rPr lang="cs-CZ" sz="2400" b="1" dirty="0"/>
              <a:t>a řeší využití území místního významu + změny koncepcí</a:t>
            </a:r>
            <a:endParaRPr lang="cs-CZ" sz="2400" dirty="0"/>
          </a:p>
          <a:p>
            <a:endParaRPr lang="cs-CZ" sz="2400" dirty="0"/>
          </a:p>
          <a:p>
            <a:r>
              <a:rPr lang="cs-CZ" sz="2400" dirty="0"/>
              <a:t>Ne: </a:t>
            </a:r>
            <a:r>
              <a:rPr lang="cs-CZ" sz="2000" dirty="0"/>
              <a:t>Pouze obrana státu, mimořádné události, finanční a  rozpočtové, </a:t>
            </a:r>
            <a:r>
              <a:rPr lang="pl-PL" sz="2000" dirty="0"/>
              <a:t>koncepce „privátní“ – např. strategie rozvoje	podniku</a:t>
            </a:r>
            <a:endParaRPr lang="cs-CZ" sz="2000" dirty="0"/>
          </a:p>
          <a:p>
            <a:endParaRPr lang="cs-CZ" sz="2400" b="1" dirty="0"/>
          </a:p>
        </p:txBody>
      </p:sp>
      <p:sp>
        <p:nvSpPr>
          <p:cNvPr id="8" name="Obdélníkový bublinový popisek 7"/>
          <p:cNvSpPr/>
          <p:nvPr/>
        </p:nvSpPr>
        <p:spPr>
          <a:xfrm>
            <a:off x="3419872" y="5461318"/>
            <a:ext cx="5056076" cy="1059767"/>
          </a:xfrm>
          <a:prstGeom prst="wedgeRectCallout">
            <a:avLst>
              <a:gd name="adj1" fmla="val -23414"/>
              <a:gd name="adj2" fmla="val 57362"/>
            </a:avLst>
          </a:prstGeom>
          <a:ln w="57150"/>
        </p:spPr>
        <p:style>
          <a:lnRef idx="2">
            <a:schemeClr val="accent2"/>
          </a:lnRef>
          <a:fillRef idx="1">
            <a:schemeClr val="lt1"/>
          </a:fillRef>
          <a:effectRef idx="0">
            <a:schemeClr val="accent2"/>
          </a:effectRef>
          <a:fontRef idx="minor">
            <a:schemeClr val="dk1"/>
          </a:fontRef>
        </p:style>
        <p:txBody>
          <a:bodyPr rtlCol="0" anchor="ctr"/>
          <a:lstStyle/>
          <a:p>
            <a:r>
              <a:rPr lang="cs-CZ" sz="1400" dirty="0"/>
              <a:t>Základní pravidlo je, že se posuzuje koncepce, která vytváří rámec pro realizaci záměru uvedeného v příloze zákona. Pokud tedy schvaluji územní plán malé obce, který s žádným takovým záměrem nepočítá, SEA se neprovádí. Stejné pravidlo platí i pro změny koncepcí.</a:t>
            </a:r>
            <a:endParaRPr lang="cs-CZ" sz="600" dirty="0"/>
          </a:p>
        </p:txBody>
      </p:sp>
    </p:spTree>
    <p:extLst>
      <p:ext uri="{BB962C8B-B14F-4D97-AF65-F5344CB8AC3E}">
        <p14:creationId xmlns:p14="http://schemas.microsoft.com/office/powerpoint/2010/main" val="40821020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Zaoblený obdélník 3"/>
          <p:cNvSpPr/>
          <p:nvPr/>
        </p:nvSpPr>
        <p:spPr>
          <a:xfrm>
            <a:off x="265440" y="1151324"/>
            <a:ext cx="3042946" cy="18915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TextovéPole 13"/>
          <p:cNvSpPr txBox="1"/>
          <p:nvPr/>
        </p:nvSpPr>
        <p:spPr>
          <a:xfrm>
            <a:off x="344075" y="1266489"/>
            <a:ext cx="2872761" cy="1815882"/>
          </a:xfrm>
          <a:prstGeom prst="rect">
            <a:avLst/>
          </a:prstGeom>
          <a:noFill/>
        </p:spPr>
        <p:txBody>
          <a:bodyPr wrap="square" rtlCol="0">
            <a:spAutoFit/>
          </a:bodyPr>
          <a:lstStyle/>
          <a:p>
            <a:pPr algn="ctr"/>
            <a:r>
              <a:rPr lang="cs-CZ" sz="1600" b="1" dirty="0"/>
              <a:t>VYJMENOVANÁ </a:t>
            </a:r>
          </a:p>
          <a:p>
            <a:pPr algn="ctr"/>
            <a:r>
              <a:rPr lang="cs-CZ" sz="1600" b="1" dirty="0"/>
              <a:t>OBLAST</a:t>
            </a:r>
          </a:p>
          <a:p>
            <a:pPr algn="ctr"/>
            <a:r>
              <a:rPr lang="en-US" sz="1600" b="1" dirty="0"/>
              <a:t>+</a:t>
            </a:r>
          </a:p>
          <a:p>
            <a:pPr algn="ctr"/>
            <a:r>
              <a:rPr lang="en-US" sz="1600" b="1" dirty="0"/>
              <a:t>R</a:t>
            </a:r>
            <a:r>
              <a:rPr lang="cs-CZ" sz="1600" b="1" dirty="0"/>
              <a:t>ÁMEC PRO ZÁMĚR V PŘ. I</a:t>
            </a:r>
          </a:p>
          <a:p>
            <a:pPr algn="ctr"/>
            <a:r>
              <a:rPr lang="cs-CZ" sz="1600" b="1" dirty="0"/>
              <a:t>+</a:t>
            </a:r>
          </a:p>
          <a:p>
            <a:pPr algn="ctr"/>
            <a:r>
              <a:rPr lang="cs-CZ" sz="1600" b="1" dirty="0"/>
              <a:t>stanoví využití území nadmístního významu</a:t>
            </a:r>
          </a:p>
        </p:txBody>
      </p:sp>
      <p:sp>
        <p:nvSpPr>
          <p:cNvPr id="22" name="Zaoblený obdélník 21"/>
          <p:cNvSpPr/>
          <p:nvPr/>
        </p:nvSpPr>
        <p:spPr>
          <a:xfrm>
            <a:off x="358532" y="3171774"/>
            <a:ext cx="2998990" cy="13289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Zaoblený obdélník 24"/>
          <p:cNvSpPr/>
          <p:nvPr/>
        </p:nvSpPr>
        <p:spPr>
          <a:xfrm>
            <a:off x="5833842" y="3872416"/>
            <a:ext cx="905510" cy="201652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6" name="Zaoblený obdélník 25"/>
          <p:cNvSpPr/>
          <p:nvPr/>
        </p:nvSpPr>
        <p:spPr>
          <a:xfrm>
            <a:off x="7264261" y="2066835"/>
            <a:ext cx="1628219" cy="2015627"/>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7" name="Zaoblený obdélník 26"/>
          <p:cNvSpPr/>
          <p:nvPr/>
        </p:nvSpPr>
        <p:spPr>
          <a:xfrm>
            <a:off x="7286588" y="4710441"/>
            <a:ext cx="1710881" cy="661798"/>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36" name="Šipka doprava 35"/>
          <p:cNvSpPr/>
          <p:nvPr/>
        </p:nvSpPr>
        <p:spPr>
          <a:xfrm>
            <a:off x="3305529" y="2231664"/>
            <a:ext cx="3867181" cy="23112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5869274" y="4481385"/>
            <a:ext cx="792088" cy="769441"/>
          </a:xfrm>
          <a:prstGeom prst="rect">
            <a:avLst/>
          </a:prstGeom>
          <a:noFill/>
        </p:spPr>
        <p:txBody>
          <a:bodyPr wrap="square" rtlCol="0">
            <a:spAutoFit/>
          </a:bodyPr>
          <a:lstStyle/>
          <a:p>
            <a:r>
              <a:rPr lang="cs-CZ" sz="4400" dirty="0">
                <a:solidFill>
                  <a:schemeClr val="accent6"/>
                </a:solidFill>
              </a:rPr>
              <a:t>ZŘ</a:t>
            </a:r>
          </a:p>
        </p:txBody>
      </p:sp>
      <p:sp>
        <p:nvSpPr>
          <p:cNvPr id="38" name="TextovéPole 37"/>
          <p:cNvSpPr txBox="1"/>
          <p:nvPr/>
        </p:nvSpPr>
        <p:spPr>
          <a:xfrm>
            <a:off x="7452406" y="2923649"/>
            <a:ext cx="1622841" cy="523220"/>
          </a:xfrm>
          <a:prstGeom prst="rect">
            <a:avLst/>
          </a:prstGeom>
          <a:noFill/>
        </p:spPr>
        <p:txBody>
          <a:bodyPr wrap="square" rtlCol="0">
            <a:spAutoFit/>
          </a:bodyPr>
          <a:lstStyle/>
          <a:p>
            <a:r>
              <a:rPr lang="cs-CZ" sz="1400" b="1" dirty="0">
                <a:solidFill>
                  <a:srgbClr val="00B050"/>
                </a:solidFill>
              </a:rPr>
              <a:t>SAMOTNÉ POSOUZENÍ</a:t>
            </a:r>
          </a:p>
        </p:txBody>
      </p:sp>
      <p:sp>
        <p:nvSpPr>
          <p:cNvPr id="39" name="TextovéPole 38"/>
          <p:cNvSpPr txBox="1"/>
          <p:nvPr/>
        </p:nvSpPr>
        <p:spPr>
          <a:xfrm>
            <a:off x="7374628" y="4908196"/>
            <a:ext cx="1517852" cy="307777"/>
          </a:xfrm>
          <a:prstGeom prst="rect">
            <a:avLst/>
          </a:prstGeom>
          <a:noFill/>
        </p:spPr>
        <p:txBody>
          <a:bodyPr wrap="square" rtlCol="0">
            <a:spAutoFit/>
          </a:bodyPr>
          <a:lstStyle/>
          <a:p>
            <a:r>
              <a:rPr lang="cs-CZ" sz="1400" b="1" dirty="0">
                <a:solidFill>
                  <a:srgbClr val="FF0000"/>
                </a:solidFill>
              </a:rPr>
              <a:t>NEPOSUZUJE SE</a:t>
            </a:r>
          </a:p>
        </p:txBody>
      </p:sp>
      <p:sp>
        <p:nvSpPr>
          <p:cNvPr id="28" name="TextovéPole 27"/>
          <p:cNvSpPr txBox="1"/>
          <p:nvPr/>
        </p:nvSpPr>
        <p:spPr>
          <a:xfrm>
            <a:off x="6938836" y="1143549"/>
            <a:ext cx="2455760" cy="646331"/>
          </a:xfrm>
          <a:prstGeom prst="rect">
            <a:avLst/>
          </a:prstGeom>
          <a:noFill/>
        </p:spPr>
        <p:txBody>
          <a:bodyPr wrap="square" rtlCol="0">
            <a:spAutoFit/>
          </a:bodyPr>
          <a:lstStyle/>
          <a:p>
            <a:r>
              <a:rPr lang="cs-CZ" b="1" dirty="0"/>
              <a:t>STANOVISKO K NÁVRHU KONCEPCE</a:t>
            </a:r>
          </a:p>
        </p:txBody>
      </p:sp>
      <p:sp>
        <p:nvSpPr>
          <p:cNvPr id="34" name="TextovéPole 33"/>
          <p:cNvSpPr txBox="1"/>
          <p:nvPr/>
        </p:nvSpPr>
        <p:spPr>
          <a:xfrm>
            <a:off x="1576116" y="203029"/>
            <a:ext cx="6408712" cy="707886"/>
          </a:xfrm>
          <a:prstGeom prst="rect">
            <a:avLst/>
          </a:prstGeom>
          <a:noFill/>
        </p:spPr>
        <p:txBody>
          <a:bodyPr wrap="square" rtlCol="0">
            <a:spAutoFit/>
          </a:bodyPr>
          <a:lstStyle/>
          <a:p>
            <a:r>
              <a:rPr lang="cs-CZ" sz="4000" b="1" dirty="0"/>
              <a:t>Které koncepce (SEA)?</a:t>
            </a:r>
          </a:p>
        </p:txBody>
      </p:sp>
      <p:sp>
        <p:nvSpPr>
          <p:cNvPr id="47" name="Šipka doprava 46"/>
          <p:cNvSpPr/>
          <p:nvPr/>
        </p:nvSpPr>
        <p:spPr>
          <a:xfrm>
            <a:off x="6766433" y="3872416"/>
            <a:ext cx="497827" cy="21004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8" name="Šipka doprava 47"/>
          <p:cNvSpPr/>
          <p:nvPr/>
        </p:nvSpPr>
        <p:spPr>
          <a:xfrm>
            <a:off x="6779911" y="4972600"/>
            <a:ext cx="497827" cy="21004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 name="Přímá spojnice 5"/>
          <p:cNvCxnSpPr/>
          <p:nvPr/>
        </p:nvCxnSpPr>
        <p:spPr>
          <a:xfrm>
            <a:off x="168922" y="5182647"/>
            <a:ext cx="3904591"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49" name="Zaoblený obdélník 48"/>
          <p:cNvSpPr/>
          <p:nvPr/>
        </p:nvSpPr>
        <p:spPr>
          <a:xfrm>
            <a:off x="407414" y="4629960"/>
            <a:ext cx="2946998" cy="4234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1" name="Šipka doprava 50"/>
          <p:cNvSpPr/>
          <p:nvPr/>
        </p:nvSpPr>
        <p:spPr>
          <a:xfrm>
            <a:off x="3442822" y="4735033"/>
            <a:ext cx="2283666" cy="213263"/>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2" name="TextovéPole 51"/>
          <p:cNvSpPr txBox="1"/>
          <p:nvPr/>
        </p:nvSpPr>
        <p:spPr>
          <a:xfrm>
            <a:off x="562856" y="5962948"/>
            <a:ext cx="2988257" cy="707886"/>
          </a:xfrm>
          <a:prstGeom prst="rect">
            <a:avLst/>
          </a:prstGeom>
          <a:noFill/>
        </p:spPr>
        <p:txBody>
          <a:bodyPr wrap="square" rtlCol="0">
            <a:spAutoFit/>
          </a:bodyPr>
          <a:lstStyle/>
          <a:p>
            <a:r>
              <a:rPr lang="cs-CZ" sz="2000" b="1" dirty="0"/>
              <a:t>PÚR </a:t>
            </a:r>
            <a:r>
              <a:rPr lang="en-US" sz="2000" b="1" dirty="0"/>
              <a:t>+</a:t>
            </a:r>
            <a:r>
              <a:rPr lang="cs-CZ" sz="2000" b="1" dirty="0"/>
              <a:t> ÚZEMNĚPL. DOK. (zákon EIA + </a:t>
            </a:r>
            <a:r>
              <a:rPr lang="cs-CZ" sz="2000" b="1" dirty="0" err="1"/>
              <a:t>StavZ</a:t>
            </a:r>
            <a:r>
              <a:rPr lang="cs-CZ" sz="2000" b="1" dirty="0"/>
              <a:t>) </a:t>
            </a:r>
          </a:p>
        </p:txBody>
      </p:sp>
      <p:sp>
        <p:nvSpPr>
          <p:cNvPr id="53" name="Zaoblený obdélník 52"/>
          <p:cNvSpPr/>
          <p:nvPr/>
        </p:nvSpPr>
        <p:spPr>
          <a:xfrm>
            <a:off x="358532" y="5921694"/>
            <a:ext cx="2946998" cy="7593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6" name="Šipka doprava 55"/>
          <p:cNvSpPr/>
          <p:nvPr/>
        </p:nvSpPr>
        <p:spPr>
          <a:xfrm>
            <a:off x="3357522" y="6249163"/>
            <a:ext cx="2476320" cy="19447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p:cNvSpPr txBox="1"/>
          <p:nvPr/>
        </p:nvSpPr>
        <p:spPr>
          <a:xfrm>
            <a:off x="5863524" y="6045145"/>
            <a:ext cx="3028956" cy="830997"/>
          </a:xfrm>
          <a:prstGeom prst="rect">
            <a:avLst/>
          </a:prstGeom>
          <a:noFill/>
        </p:spPr>
        <p:txBody>
          <a:bodyPr wrap="square" rtlCol="0">
            <a:spAutoFit/>
          </a:bodyPr>
          <a:lstStyle/>
          <a:p>
            <a:r>
              <a:rPr lang="cs-CZ" sz="1200" b="1" dirty="0"/>
              <a:t>Obdobná pravidla (ZÚR, ÚP – stanovisko MŽP/KÚ, zda je třeba posouzení, součást tzv. vyhodnocení vlivů na udržitelný rozvoj území)</a:t>
            </a:r>
          </a:p>
        </p:txBody>
      </p:sp>
      <p:sp>
        <p:nvSpPr>
          <p:cNvPr id="35" name="Šipka doprava 34"/>
          <p:cNvSpPr/>
          <p:nvPr/>
        </p:nvSpPr>
        <p:spPr>
          <a:xfrm>
            <a:off x="3440172" y="3975830"/>
            <a:ext cx="2283666" cy="213263"/>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p:cNvSpPr txBox="1"/>
          <p:nvPr/>
        </p:nvSpPr>
        <p:spPr>
          <a:xfrm>
            <a:off x="562856" y="3329123"/>
            <a:ext cx="2653980" cy="1169551"/>
          </a:xfrm>
          <a:prstGeom prst="rect">
            <a:avLst/>
          </a:prstGeom>
          <a:noFill/>
        </p:spPr>
        <p:txBody>
          <a:bodyPr wrap="square" rtlCol="0">
            <a:spAutoFit/>
          </a:bodyPr>
          <a:lstStyle/>
          <a:p>
            <a:r>
              <a:rPr lang="cs-CZ" sz="1400" b="1" dirty="0"/>
              <a:t>Koncepce jako výše, u nichž je dotčené území tvořeno územním obvodem jedné nebo několika obcí, které stanoví využití území místního významu</a:t>
            </a:r>
          </a:p>
        </p:txBody>
      </p:sp>
      <p:sp>
        <p:nvSpPr>
          <p:cNvPr id="41" name="TextovéPole 40"/>
          <p:cNvSpPr txBox="1"/>
          <p:nvPr/>
        </p:nvSpPr>
        <p:spPr>
          <a:xfrm>
            <a:off x="467544" y="4700196"/>
            <a:ext cx="2799593" cy="307777"/>
          </a:xfrm>
          <a:prstGeom prst="rect">
            <a:avLst/>
          </a:prstGeom>
          <a:noFill/>
        </p:spPr>
        <p:txBody>
          <a:bodyPr wrap="square" rtlCol="0">
            <a:spAutoFit/>
          </a:bodyPr>
          <a:lstStyle/>
          <a:p>
            <a:r>
              <a:rPr lang="cs-CZ" sz="1400" b="1" dirty="0"/>
              <a:t>Změny koncepcí výše uvedených</a:t>
            </a:r>
          </a:p>
        </p:txBody>
      </p:sp>
    </p:spTree>
    <p:extLst>
      <p:ext uri="{BB962C8B-B14F-4D97-AF65-F5344CB8AC3E}">
        <p14:creationId xmlns:p14="http://schemas.microsoft.com/office/powerpoint/2010/main" val="37425662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763688" y="415324"/>
            <a:ext cx="6408712" cy="646331"/>
          </a:xfrm>
          <a:prstGeom prst="rect">
            <a:avLst/>
          </a:prstGeom>
          <a:noFill/>
        </p:spPr>
        <p:txBody>
          <a:bodyPr wrap="square" rtlCol="0">
            <a:spAutoFit/>
          </a:bodyPr>
          <a:lstStyle/>
          <a:p>
            <a:r>
              <a:rPr lang="cs-CZ" sz="3600" b="1" dirty="0"/>
              <a:t>Které koncepce (SEA) - příklady</a:t>
            </a:r>
          </a:p>
        </p:txBody>
      </p:sp>
      <p:sp>
        <p:nvSpPr>
          <p:cNvPr id="3" name="TextovéPole 2"/>
          <p:cNvSpPr txBox="1"/>
          <p:nvPr/>
        </p:nvSpPr>
        <p:spPr>
          <a:xfrm>
            <a:off x="764252" y="756397"/>
            <a:ext cx="7560840" cy="5663089"/>
          </a:xfrm>
          <a:prstGeom prst="rect">
            <a:avLst/>
          </a:prstGeom>
          <a:noFill/>
        </p:spPr>
        <p:txBody>
          <a:bodyPr wrap="square" rtlCol="0">
            <a:spAutoFit/>
          </a:bodyPr>
          <a:lstStyle/>
          <a:p>
            <a:pPr marL="285750" indent="-285750">
              <a:buFont typeface="Arial" pitchFamily="34" charset="0"/>
              <a:buChar char="•"/>
            </a:pPr>
            <a:endParaRPr lang="cs-CZ" dirty="0"/>
          </a:p>
          <a:p>
            <a:pPr marL="285750" indent="-285750">
              <a:buFont typeface="Arial" pitchFamily="34" charset="0"/>
              <a:buChar char="•"/>
            </a:pPr>
            <a:r>
              <a:rPr lang="cs-CZ" sz="2400" dirty="0"/>
              <a:t>Dopravní politika ČR a krajské dopravní koncepce, </a:t>
            </a:r>
          </a:p>
          <a:p>
            <a:pPr marL="285750" indent="-285750">
              <a:buFont typeface="Arial" pitchFamily="34" charset="0"/>
              <a:buChar char="•"/>
            </a:pPr>
            <a:r>
              <a:rPr lang="cs-CZ" sz="2400" dirty="0"/>
              <a:t>Plány odpadového hospodářství – pro ČR a pro jednotlivé kraje,</a:t>
            </a:r>
          </a:p>
          <a:p>
            <a:pPr marL="285750" indent="-285750">
              <a:buFont typeface="Arial" pitchFamily="34" charset="0"/>
              <a:buChar char="•"/>
            </a:pPr>
            <a:r>
              <a:rPr lang="cs-CZ" sz="2400" dirty="0"/>
              <a:t>Národní rozvojový plán ČR,</a:t>
            </a:r>
          </a:p>
          <a:p>
            <a:pPr marL="285750" indent="-285750">
              <a:buFont typeface="Arial" pitchFamily="34" charset="0"/>
              <a:buChar char="•"/>
            </a:pPr>
            <a:r>
              <a:rPr lang="cs-CZ" sz="2400" dirty="0"/>
              <a:t>Státní energetická koncepce a krajské energetické koncepce,</a:t>
            </a:r>
          </a:p>
          <a:p>
            <a:pPr marL="285750" indent="-285750">
              <a:buFont typeface="Arial" pitchFamily="34" charset="0"/>
              <a:buChar char="•"/>
            </a:pPr>
            <a:r>
              <a:rPr lang="cs-CZ" sz="2400" dirty="0"/>
              <a:t>Programy rozvoje krajů a měst,</a:t>
            </a:r>
          </a:p>
          <a:p>
            <a:pPr marL="285750" indent="-285750">
              <a:buFont typeface="Arial" pitchFamily="34" charset="0"/>
              <a:buChar char="•"/>
            </a:pPr>
            <a:r>
              <a:rPr lang="cs-CZ" sz="2400" dirty="0"/>
              <a:t>Krajské koncepce ochrany přírody,</a:t>
            </a:r>
          </a:p>
          <a:p>
            <a:pPr marL="285750" indent="-285750">
              <a:buFont typeface="Arial" pitchFamily="34" charset="0"/>
              <a:buChar char="•"/>
            </a:pPr>
            <a:r>
              <a:rPr lang="cs-CZ" sz="2400" dirty="0"/>
              <a:t>ZÚR, ÚP</a:t>
            </a:r>
          </a:p>
          <a:p>
            <a:r>
              <a:rPr lang="cs-CZ" sz="2400" dirty="0"/>
              <a:t>             - </a:t>
            </a:r>
            <a:r>
              <a:rPr lang="cs-CZ" sz="2400" b="1" dirty="0">
                <a:solidFill>
                  <a:schemeClr val="accent5"/>
                </a:solidFill>
              </a:rPr>
              <a:t>na názvu nezáleží, jde o obsah!</a:t>
            </a:r>
          </a:p>
          <a:p>
            <a:pPr marL="285750" indent="-285750">
              <a:buFont typeface="Arial" pitchFamily="34" charset="0"/>
              <a:buChar char="•"/>
            </a:pPr>
            <a:endParaRPr lang="cs-CZ" sz="2400" dirty="0"/>
          </a:p>
          <a:p>
            <a:pPr marL="285750" indent="-285750">
              <a:buFont typeface="Arial" pitchFamily="34" charset="0"/>
              <a:buChar char="•"/>
            </a:pPr>
            <a:r>
              <a:rPr lang="cs-CZ" sz="2000" b="1" dirty="0"/>
              <a:t>Ministerstvo životního prostředí</a:t>
            </a:r>
            <a:r>
              <a:rPr lang="cs-CZ" sz="2000" dirty="0"/>
              <a:t> (odbor posuzování vlivů na životní prostředí a IPPC) pro národní a krajské koncepce</a:t>
            </a:r>
          </a:p>
          <a:p>
            <a:pPr marL="285750" indent="-285750">
              <a:buFont typeface="Arial" pitchFamily="34" charset="0"/>
              <a:buChar char="•"/>
            </a:pPr>
            <a:r>
              <a:rPr lang="cs-CZ" sz="2000" b="1" dirty="0"/>
              <a:t>Krajské úřady</a:t>
            </a:r>
            <a:r>
              <a:rPr lang="cs-CZ" sz="2000" dirty="0"/>
              <a:t> jednotlivých krajů pro koncepce zpracovávané pro menší území než území kraje – např. územní plán obce</a:t>
            </a:r>
          </a:p>
        </p:txBody>
      </p:sp>
    </p:spTree>
    <p:extLst>
      <p:ext uri="{BB962C8B-B14F-4D97-AF65-F5344CB8AC3E}">
        <p14:creationId xmlns:p14="http://schemas.microsoft.com/office/powerpoint/2010/main" val="39709881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1835696" y="507657"/>
            <a:ext cx="1787156" cy="461665"/>
          </a:xfrm>
          <a:prstGeom prst="rect">
            <a:avLst/>
          </a:prstGeom>
        </p:spPr>
        <p:txBody>
          <a:bodyPr wrap="none">
            <a:spAutoFit/>
          </a:bodyPr>
          <a:lstStyle/>
          <a:p>
            <a:r>
              <a:rPr lang="cs-CZ" sz="2400" b="1" cap="all" dirty="0"/>
              <a:t>PORTÁL SEA </a:t>
            </a:r>
          </a:p>
        </p:txBody>
      </p:sp>
      <p:sp>
        <p:nvSpPr>
          <p:cNvPr id="3" name="TextovéPole 2"/>
          <p:cNvSpPr txBox="1"/>
          <p:nvPr/>
        </p:nvSpPr>
        <p:spPr>
          <a:xfrm>
            <a:off x="179512" y="5733256"/>
            <a:ext cx="8712968" cy="369332"/>
          </a:xfrm>
          <a:prstGeom prst="rect">
            <a:avLst/>
          </a:prstGeom>
          <a:noFill/>
        </p:spPr>
        <p:txBody>
          <a:bodyPr wrap="square" rtlCol="0">
            <a:spAutoFit/>
          </a:bodyPr>
          <a:lstStyle/>
          <a:p>
            <a:r>
              <a:rPr lang="cs-CZ" dirty="0">
                <a:hlinkClick r:id="rId4"/>
              </a:rPr>
              <a:t>http://portal.cenia.cz/eiasea/view/SEA100_koncepce</a:t>
            </a:r>
            <a:r>
              <a:rPr lang="cs-CZ" dirty="0"/>
              <a:t> </a:t>
            </a:r>
          </a:p>
        </p:txBody>
      </p:sp>
      <p:pic>
        <p:nvPicPr>
          <p:cNvPr id="5" name="Obrázek 4"/>
          <p:cNvPicPr>
            <a:picLocks noChangeAspect="1"/>
          </p:cNvPicPr>
          <p:nvPr/>
        </p:nvPicPr>
        <p:blipFill>
          <a:blip r:embed="rId5"/>
          <a:stretch>
            <a:fillRect/>
          </a:stretch>
        </p:blipFill>
        <p:spPr>
          <a:xfrm>
            <a:off x="17752" y="1287235"/>
            <a:ext cx="9132793" cy="4174360"/>
          </a:xfrm>
          <a:prstGeom prst="rect">
            <a:avLst/>
          </a:prstGeom>
        </p:spPr>
      </p:pic>
    </p:spTree>
    <p:extLst>
      <p:ext uri="{BB962C8B-B14F-4D97-AF65-F5344CB8AC3E}">
        <p14:creationId xmlns:p14="http://schemas.microsoft.com/office/powerpoint/2010/main" val="29029310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a:t>Průběh SEA</a:t>
            </a:r>
          </a:p>
        </p:txBody>
      </p:sp>
      <p:pic>
        <p:nvPicPr>
          <p:cNvPr id="1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txBox="1">
            <a:spLocks noChangeArrowheads="1"/>
          </p:cNvSpPr>
          <p:nvPr/>
        </p:nvSpPr>
        <p:spPr>
          <a:xfrm>
            <a:off x="3527809" y="970944"/>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400" dirty="0"/>
              <a:t>Předkladatel </a:t>
            </a:r>
            <a:r>
              <a:rPr lang="cs-CZ" sz="2400" b="1" i="1" dirty="0">
                <a:solidFill>
                  <a:srgbClr val="FF6600"/>
                </a:solidFill>
              </a:rPr>
              <a:t>oznámí </a:t>
            </a:r>
            <a:r>
              <a:rPr lang="cs-CZ" sz="2400" i="1" dirty="0"/>
              <a:t>příslušnému úřadu</a:t>
            </a:r>
          </a:p>
          <a:p>
            <a:r>
              <a:rPr lang="cs-CZ" sz="2400" i="1" dirty="0"/>
              <a:t>Úřad zveřejní základní </a:t>
            </a:r>
            <a:r>
              <a:rPr lang="cs-CZ" sz="2400" b="1" i="1" dirty="0">
                <a:solidFill>
                  <a:schemeClr val="accent6">
                    <a:lumMod val="75000"/>
                  </a:schemeClr>
                </a:solidFill>
              </a:rPr>
              <a:t>informace</a:t>
            </a:r>
            <a:r>
              <a:rPr lang="en-US" sz="2400" dirty="0"/>
              <a:t> </a:t>
            </a:r>
          </a:p>
        </p:txBody>
      </p:sp>
      <p:grpSp>
        <p:nvGrpSpPr>
          <p:cNvPr id="15" name="Group 5"/>
          <p:cNvGrpSpPr>
            <a:grpSpLocks/>
          </p:cNvGrpSpPr>
          <p:nvPr/>
        </p:nvGrpSpPr>
        <p:grpSpPr bwMode="auto">
          <a:xfrm>
            <a:off x="179512" y="970944"/>
            <a:ext cx="3672408" cy="4734889"/>
            <a:chOff x="340" y="1071"/>
            <a:chExt cx="1225" cy="2723"/>
          </a:xfrm>
        </p:grpSpPr>
        <p:sp>
          <p:nvSpPr>
            <p:cNvPr id="16" name="Text Box 6"/>
            <p:cNvSpPr txBox="1">
              <a:spLocks noChangeArrowheads="1"/>
            </p:cNvSpPr>
            <p:nvPr/>
          </p:nvSpPr>
          <p:spPr bwMode="auto">
            <a:xfrm>
              <a:off x="340" y="1071"/>
              <a:ext cx="1134" cy="420"/>
            </a:xfrm>
            <a:prstGeom prst="rect">
              <a:avLst/>
            </a:prstGeom>
            <a:no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Oznámení</a:t>
              </a:r>
              <a:endParaRPr lang="en-US" sz="2000" b="1" dirty="0">
                <a:latin typeface="Verdana" pitchFamily="34" charset="0"/>
              </a:endParaRPr>
            </a:p>
          </p:txBody>
        </p:sp>
        <p:sp>
          <p:nvSpPr>
            <p:cNvPr id="17" name="Text Box 7"/>
            <p:cNvSpPr txBox="1">
              <a:spLocks noChangeArrowheads="1"/>
            </p:cNvSpPr>
            <p:nvPr/>
          </p:nvSpPr>
          <p:spPr bwMode="auto">
            <a:xfrm>
              <a:off x="340" y="1646"/>
              <a:ext cx="1134" cy="421"/>
            </a:xfrm>
            <a:prstGeom prst="rect">
              <a:avLst/>
            </a:prstGeom>
            <a:noFill/>
            <a:ln w="12700">
              <a:solidFill>
                <a:schemeClr val="tx1"/>
              </a:solidFill>
              <a:prstDash val="dashDot"/>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Zjišťovací řízení</a:t>
              </a:r>
              <a:endParaRPr lang="en-US" sz="2000" b="1" dirty="0">
                <a:latin typeface="Verdana" pitchFamily="34" charset="0"/>
              </a:endParaRPr>
            </a:p>
          </p:txBody>
        </p:sp>
        <p:sp>
          <p:nvSpPr>
            <p:cNvPr id="18" name="Text Box 8"/>
            <p:cNvSpPr txBox="1">
              <a:spLocks noChangeArrowheads="1"/>
            </p:cNvSpPr>
            <p:nvPr/>
          </p:nvSpPr>
          <p:spPr bwMode="auto">
            <a:xfrm>
              <a:off x="340" y="2141"/>
              <a:ext cx="1225" cy="50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0"/>
                </a:spcBef>
                <a:buFontTx/>
                <a:buNone/>
              </a:pPr>
              <a:r>
                <a:rPr lang="cs-CZ" sz="2000" b="1" dirty="0">
                  <a:latin typeface="Verdana" pitchFamily="34" charset="0"/>
                </a:rPr>
                <a:t>SEA dokumentace</a:t>
              </a:r>
              <a:endParaRPr lang="en-US" sz="2000" b="1" dirty="0">
                <a:latin typeface="Verdana" pitchFamily="34" charset="0"/>
              </a:endParaRPr>
            </a:p>
          </p:txBody>
        </p:sp>
        <p:sp>
          <p:nvSpPr>
            <p:cNvPr id="19" name="Text Box 9"/>
            <p:cNvSpPr txBox="1">
              <a:spLocks noChangeArrowheads="1"/>
            </p:cNvSpPr>
            <p:nvPr/>
          </p:nvSpPr>
          <p:spPr bwMode="auto">
            <a:xfrm>
              <a:off x="340" y="2797"/>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Návrh koncepce</a:t>
              </a:r>
              <a:endParaRPr lang="en-US" sz="2000" b="1" dirty="0">
                <a:latin typeface="Verdana" pitchFamily="34" charset="0"/>
              </a:endParaRPr>
            </a:p>
          </p:txBody>
        </p:sp>
        <p:sp>
          <p:nvSpPr>
            <p:cNvPr id="20" name="Text Box 10"/>
            <p:cNvSpPr txBox="1">
              <a:spLocks noChangeArrowheads="1"/>
            </p:cNvSpPr>
            <p:nvPr/>
          </p:nvSpPr>
          <p:spPr bwMode="auto">
            <a:xfrm>
              <a:off x="340" y="3374"/>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Stanovisko</a:t>
              </a:r>
              <a:endParaRPr lang="en-US" sz="2000" b="1" dirty="0">
                <a:latin typeface="Verdana" pitchFamily="34" charset="0"/>
              </a:endParaRPr>
            </a:p>
          </p:txBody>
        </p:sp>
        <p:cxnSp>
          <p:nvCxnSpPr>
            <p:cNvPr id="21" name="AutoShape 11"/>
            <p:cNvCxnSpPr>
              <a:cxnSpLocks noChangeShapeType="1"/>
              <a:stCxn id="16" idx="2"/>
              <a:endCxn id="17" idx="0"/>
            </p:cNvCxnSpPr>
            <p:nvPr/>
          </p:nvCxnSpPr>
          <p:spPr bwMode="auto">
            <a:xfrm>
              <a:off x="907" y="1498"/>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12"/>
            <p:cNvCxnSpPr>
              <a:cxnSpLocks noChangeShapeType="1"/>
              <a:stCxn id="17" idx="2"/>
              <a:endCxn id="18" idx="0"/>
            </p:cNvCxnSpPr>
            <p:nvPr/>
          </p:nvCxnSpPr>
          <p:spPr bwMode="auto">
            <a:xfrm>
              <a:off x="907" y="2067"/>
              <a:ext cx="45" cy="74"/>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3"/>
            <p:cNvCxnSpPr>
              <a:cxnSpLocks noChangeShapeType="1"/>
              <a:stCxn id="18" idx="2"/>
              <a:endCxn id="19" idx="0"/>
            </p:cNvCxnSpPr>
            <p:nvPr/>
          </p:nvCxnSpPr>
          <p:spPr bwMode="auto">
            <a:xfrm flipH="1">
              <a:off x="907" y="2642"/>
              <a:ext cx="45" cy="15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4"/>
            <p:cNvCxnSpPr>
              <a:cxnSpLocks noChangeShapeType="1"/>
              <a:stCxn id="19" idx="2"/>
              <a:endCxn id="20" idx="0"/>
            </p:cNvCxnSpPr>
            <p:nvPr/>
          </p:nvCxnSpPr>
          <p:spPr bwMode="auto">
            <a:xfrm>
              <a:off x="907" y="3225"/>
              <a:ext cx="0" cy="14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Rectangle 15"/>
          <p:cNvSpPr>
            <a:spLocks noChangeArrowheads="1"/>
          </p:cNvSpPr>
          <p:nvPr/>
        </p:nvSpPr>
        <p:spPr bwMode="auto">
          <a:xfrm>
            <a:off x="3492500" y="4294655"/>
            <a:ext cx="4319588"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 name="TextovéPole 4"/>
          <p:cNvSpPr txBox="1"/>
          <p:nvPr/>
        </p:nvSpPr>
        <p:spPr>
          <a:xfrm>
            <a:off x="3456682" y="1834450"/>
            <a:ext cx="5760640" cy="1698927"/>
          </a:xfrm>
          <a:prstGeom prst="rect">
            <a:avLst/>
          </a:prstGeom>
          <a:noFill/>
        </p:spPr>
        <p:txBody>
          <a:bodyPr wrap="square" rtlCol="0">
            <a:spAutoFit/>
          </a:bodyPr>
          <a:lstStyle/>
          <a:p>
            <a:pPr lvl="2">
              <a:lnSpc>
                <a:spcPct val="110000"/>
              </a:lnSpc>
              <a:spcBef>
                <a:spcPct val="30000"/>
              </a:spcBef>
              <a:buFontTx/>
              <a:buNone/>
            </a:pPr>
            <a:r>
              <a:rPr lang="cs-CZ" sz="2400" i="1" dirty="0"/>
              <a:t>Posuzované </a:t>
            </a:r>
            <a:r>
              <a:rPr lang="cs-CZ" sz="2400" b="1" i="1" dirty="0">
                <a:solidFill>
                  <a:schemeClr val="accent6">
                    <a:lumMod val="75000"/>
                  </a:schemeClr>
                </a:solidFill>
              </a:rPr>
              <a:t>vždy</a:t>
            </a:r>
            <a:r>
              <a:rPr lang="cs-CZ" sz="2400" i="1" dirty="0"/>
              <a:t> – rozsah dokumentace a posuzování. </a:t>
            </a:r>
          </a:p>
          <a:p>
            <a:pPr lvl="2">
              <a:lnSpc>
                <a:spcPct val="110000"/>
              </a:lnSpc>
              <a:spcBef>
                <a:spcPct val="30000"/>
              </a:spcBef>
              <a:buFontTx/>
              <a:buNone/>
            </a:pPr>
            <a:r>
              <a:rPr lang="cs-CZ" sz="2400" b="1" i="1" dirty="0">
                <a:solidFill>
                  <a:schemeClr val="accent6">
                    <a:lumMod val="75000"/>
                  </a:schemeClr>
                </a:solidFill>
              </a:rPr>
              <a:t>Ostatní</a:t>
            </a:r>
            <a:r>
              <a:rPr lang="cs-CZ" sz="2400" i="1" dirty="0"/>
              <a:t>: ano</a:t>
            </a:r>
            <a:r>
              <a:rPr lang="en-US" sz="2400" i="1" dirty="0"/>
              <a:t> </a:t>
            </a:r>
            <a:r>
              <a:rPr lang="en-US" sz="2400" dirty="0">
                <a:sym typeface="Wingdings" pitchFamily="2" charset="2"/>
              </a:rPr>
              <a:t> </a:t>
            </a:r>
            <a:r>
              <a:rPr lang="cs-CZ" sz="2400" b="1" dirty="0">
                <a:sym typeface="Wingdings" pitchFamily="2" charset="2"/>
              </a:rPr>
              <a:t>SEA</a:t>
            </a:r>
            <a:r>
              <a:rPr lang="cs-CZ" sz="2400" dirty="0">
                <a:sym typeface="Wingdings" pitchFamily="2" charset="2"/>
              </a:rPr>
              <a:t>, </a:t>
            </a:r>
            <a:r>
              <a:rPr lang="en-US" sz="2400" b="1" dirty="0">
                <a:sym typeface="Wingdings" pitchFamily="2" charset="2"/>
              </a:rPr>
              <a:t>n</a:t>
            </a:r>
            <a:r>
              <a:rPr lang="cs-CZ" sz="2400" b="1" dirty="0">
                <a:sym typeface="Wingdings" pitchFamily="2" charset="2"/>
              </a:rPr>
              <a:t>e</a:t>
            </a:r>
            <a:r>
              <a:rPr lang="en-US" sz="2400" dirty="0">
                <a:sym typeface="Wingdings" pitchFamily="2" charset="2"/>
              </a:rPr>
              <a:t> </a:t>
            </a:r>
            <a:r>
              <a:rPr lang="cs-CZ" sz="2400" dirty="0">
                <a:sym typeface="Wingdings" pitchFamily="2" charset="2"/>
              </a:rPr>
              <a:t> důvody</a:t>
            </a:r>
            <a:endParaRPr lang="nl-BE" i="1" dirty="0"/>
          </a:p>
          <a:p>
            <a:endParaRPr lang="cs-CZ" dirty="0"/>
          </a:p>
        </p:txBody>
      </p:sp>
      <p:sp>
        <p:nvSpPr>
          <p:cNvPr id="28" name="Rectangle 3"/>
          <p:cNvSpPr txBox="1">
            <a:spLocks noChangeArrowheads="1"/>
          </p:cNvSpPr>
          <p:nvPr/>
        </p:nvSpPr>
        <p:spPr>
          <a:xfrm>
            <a:off x="3703850" y="3244190"/>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400" dirty="0"/>
              <a:t>Předkladatel </a:t>
            </a:r>
            <a:r>
              <a:rPr lang="cs-CZ" sz="2400" b="1" i="1" dirty="0">
                <a:solidFill>
                  <a:srgbClr val="FF6600"/>
                </a:solidFill>
              </a:rPr>
              <a:t>zpracuje </a:t>
            </a:r>
            <a:r>
              <a:rPr lang="cs-CZ" sz="2400" b="1" i="1" dirty="0"/>
              <a:t>(autor. osoba)</a:t>
            </a:r>
            <a:endParaRPr lang="cs-CZ" sz="2400" i="1" dirty="0"/>
          </a:p>
          <a:p>
            <a:r>
              <a:rPr lang="cs-CZ" sz="2400" i="1" dirty="0"/>
              <a:t>Úřad zveřejní </a:t>
            </a:r>
            <a:r>
              <a:rPr lang="cs-CZ" sz="2400" b="1" i="1" dirty="0">
                <a:solidFill>
                  <a:schemeClr val="accent6">
                    <a:lumMod val="75000"/>
                  </a:schemeClr>
                </a:solidFill>
              </a:rPr>
              <a:t>dokumentaci</a:t>
            </a:r>
            <a:r>
              <a:rPr lang="en-US" sz="2400" dirty="0"/>
              <a:t> </a:t>
            </a:r>
          </a:p>
        </p:txBody>
      </p:sp>
      <p:sp>
        <p:nvSpPr>
          <p:cNvPr id="29" name="Rectangle 3"/>
          <p:cNvSpPr txBox="1">
            <a:spLocks noChangeArrowheads="1"/>
          </p:cNvSpPr>
          <p:nvPr/>
        </p:nvSpPr>
        <p:spPr>
          <a:xfrm>
            <a:off x="3748000" y="4146248"/>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400" dirty="0"/>
              <a:t>Dokumentace SEA je součástí</a:t>
            </a:r>
            <a:endParaRPr lang="cs-CZ" sz="2400" i="1" dirty="0"/>
          </a:p>
          <a:p>
            <a:r>
              <a:rPr lang="cs-CZ" sz="2400" i="1" dirty="0"/>
              <a:t>Veřejné </a:t>
            </a:r>
            <a:r>
              <a:rPr lang="cs-CZ" sz="2400" b="1" i="1" dirty="0">
                <a:solidFill>
                  <a:schemeClr val="accent6">
                    <a:lumMod val="75000"/>
                  </a:schemeClr>
                </a:solidFill>
              </a:rPr>
              <a:t>projednání</a:t>
            </a:r>
            <a:r>
              <a:rPr lang="en-US" sz="2400" dirty="0"/>
              <a:t> </a:t>
            </a:r>
            <a:r>
              <a:rPr lang="cs-CZ" sz="1050" dirty="0"/>
              <a:t>(v případě nesouhlasného vyjádření veřejnosti)</a:t>
            </a:r>
            <a:r>
              <a:rPr lang="cs-CZ" sz="2400" dirty="0"/>
              <a:t> </a:t>
            </a:r>
            <a:endParaRPr lang="en-US" sz="2400" dirty="0"/>
          </a:p>
        </p:txBody>
      </p:sp>
      <p:sp>
        <p:nvSpPr>
          <p:cNvPr id="30" name="Rectangle 3"/>
          <p:cNvSpPr txBox="1">
            <a:spLocks noChangeArrowheads="1"/>
          </p:cNvSpPr>
          <p:nvPr/>
        </p:nvSpPr>
        <p:spPr>
          <a:xfrm>
            <a:off x="3703850" y="5194767"/>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400" b="1" dirty="0">
                <a:solidFill>
                  <a:schemeClr val="accent6">
                    <a:lumMod val="75000"/>
                  </a:schemeClr>
                </a:solidFill>
              </a:rPr>
              <a:t>Stanovisko</a:t>
            </a:r>
            <a:r>
              <a:rPr lang="cs-CZ" sz="2400" dirty="0"/>
              <a:t> k návrhu – zohledňuje se</a:t>
            </a:r>
            <a:endParaRPr lang="cs-CZ" sz="2400" i="1" dirty="0"/>
          </a:p>
        </p:txBody>
      </p:sp>
      <p:sp>
        <p:nvSpPr>
          <p:cNvPr id="26" name="Text Box 10"/>
          <p:cNvSpPr txBox="1">
            <a:spLocks noChangeArrowheads="1"/>
          </p:cNvSpPr>
          <p:nvPr/>
        </p:nvSpPr>
        <p:spPr bwMode="auto">
          <a:xfrm>
            <a:off x="179511" y="5886115"/>
            <a:ext cx="4478461" cy="73031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Schválení a zveřejnění koncepce </a:t>
            </a:r>
            <a:r>
              <a:rPr lang="en-US" sz="2000" b="1" dirty="0">
                <a:latin typeface="Verdana" pitchFamily="34" charset="0"/>
              </a:rPr>
              <a:t>+</a:t>
            </a:r>
            <a:r>
              <a:rPr lang="cs-CZ" sz="2000" b="1" dirty="0">
                <a:latin typeface="Verdana" pitchFamily="34" charset="0"/>
              </a:rPr>
              <a:t> monitoring</a:t>
            </a:r>
            <a:endParaRPr lang="en-US" sz="2000" b="1" dirty="0">
              <a:latin typeface="Verdana" pitchFamily="34" charset="0"/>
            </a:endParaRPr>
          </a:p>
        </p:txBody>
      </p:sp>
      <p:cxnSp>
        <p:nvCxnSpPr>
          <p:cNvPr id="27" name="AutoShape 14"/>
          <p:cNvCxnSpPr>
            <a:cxnSpLocks noChangeShapeType="1"/>
          </p:cNvCxnSpPr>
          <p:nvPr/>
        </p:nvCxnSpPr>
        <p:spPr bwMode="auto">
          <a:xfrm>
            <a:off x="1727167" y="5669780"/>
            <a:ext cx="0" cy="24691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2833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28" grpId="0" animBg="1"/>
      <p:bldP spid="29" grpId="0" animBg="1"/>
      <p:bldP spid="30" grpId="0" animBg="1"/>
      <p:bldP spid="2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19672" y="2348880"/>
            <a:ext cx="6408712" cy="1323439"/>
          </a:xfrm>
          <a:prstGeom prst="rect">
            <a:avLst/>
          </a:prstGeom>
          <a:noFill/>
        </p:spPr>
        <p:txBody>
          <a:bodyPr wrap="square" rtlCol="0">
            <a:spAutoFit/>
          </a:bodyPr>
          <a:lstStyle/>
          <a:p>
            <a:r>
              <a:rPr lang="cs-CZ" sz="4000" b="1" dirty="0"/>
              <a:t>EIA – předmět a postup posuzování</a:t>
            </a:r>
          </a:p>
        </p:txBody>
      </p:sp>
      <p:pic>
        <p:nvPicPr>
          <p:cNvPr id="6"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61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7</a:t>
            </a:fld>
            <a:endParaRPr lang="en-GB"/>
          </a:p>
        </p:txBody>
      </p:sp>
      <p:sp>
        <p:nvSpPr>
          <p:cNvPr id="11" name="Text Box 3"/>
          <p:cNvSpPr txBox="1">
            <a:spLocks noChangeArrowheads="1"/>
          </p:cNvSpPr>
          <p:nvPr/>
        </p:nvSpPr>
        <p:spPr bwMode="auto">
          <a:xfrm>
            <a:off x="1259632" y="764704"/>
            <a:ext cx="2161968" cy="405834"/>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a:latin typeface="Verdana" pitchFamily="34" charset="0"/>
              </a:rPr>
              <a:t>ZÚR</a:t>
            </a:r>
            <a:endParaRPr lang="en-US" sz="2400" dirty="0">
              <a:latin typeface="Verdana" pitchFamily="34" charset="0"/>
            </a:endParaRPr>
          </a:p>
        </p:txBody>
      </p:sp>
      <p:sp>
        <p:nvSpPr>
          <p:cNvPr id="12" name="Text Box 4"/>
          <p:cNvSpPr txBox="1">
            <a:spLocks noChangeArrowheads="1"/>
          </p:cNvSpPr>
          <p:nvPr/>
        </p:nvSpPr>
        <p:spPr bwMode="auto">
          <a:xfrm>
            <a:off x="1331640" y="1412776"/>
            <a:ext cx="2104246" cy="433000"/>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a:latin typeface="Verdana" pitchFamily="34" charset="0"/>
              </a:rPr>
              <a:t>ÚP</a:t>
            </a:r>
            <a:endParaRPr lang="en-US" sz="2400" dirty="0">
              <a:latin typeface="Verdana" pitchFamily="34" charset="0"/>
            </a:endParaRPr>
          </a:p>
        </p:txBody>
      </p:sp>
      <p:cxnSp>
        <p:nvCxnSpPr>
          <p:cNvPr id="27" name="AutoShape 18"/>
          <p:cNvCxnSpPr>
            <a:cxnSpLocks noChangeShapeType="1"/>
            <a:stCxn id="11" idx="2"/>
            <a:endCxn id="12" idx="0"/>
          </p:cNvCxnSpPr>
          <p:nvPr/>
        </p:nvCxnSpPr>
        <p:spPr bwMode="auto">
          <a:xfrm>
            <a:off x="2340616" y="1170538"/>
            <a:ext cx="43147" cy="24223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Přímá spojnice se šipkou 78"/>
          <p:cNvCxnSpPr/>
          <p:nvPr/>
        </p:nvCxnSpPr>
        <p:spPr>
          <a:xfrm>
            <a:off x="3598434" y="1011146"/>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Přímá spojnice se šipkou 79"/>
          <p:cNvCxnSpPr/>
          <p:nvPr/>
        </p:nvCxnSpPr>
        <p:spPr>
          <a:xfrm>
            <a:off x="3552979" y="1604849"/>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a:off x="4164144" y="818129"/>
            <a:ext cx="2448272" cy="369332"/>
          </a:xfrm>
          <a:prstGeom prst="rect">
            <a:avLst/>
          </a:prstGeom>
          <a:noFill/>
        </p:spPr>
        <p:txBody>
          <a:bodyPr wrap="square" rtlCol="0">
            <a:spAutoFit/>
          </a:bodyPr>
          <a:lstStyle/>
          <a:p>
            <a:r>
              <a:rPr lang="cs-CZ" b="1" dirty="0"/>
              <a:t>OOP</a:t>
            </a:r>
          </a:p>
        </p:txBody>
      </p:sp>
      <p:sp>
        <p:nvSpPr>
          <p:cNvPr id="51" name="TextovéPole 50"/>
          <p:cNvSpPr txBox="1"/>
          <p:nvPr/>
        </p:nvSpPr>
        <p:spPr>
          <a:xfrm>
            <a:off x="4164144" y="1403296"/>
            <a:ext cx="2448272" cy="338554"/>
          </a:xfrm>
          <a:prstGeom prst="rect">
            <a:avLst/>
          </a:prstGeom>
          <a:noFill/>
        </p:spPr>
        <p:txBody>
          <a:bodyPr wrap="square" rtlCol="0">
            <a:spAutoFit/>
          </a:bodyPr>
          <a:lstStyle/>
          <a:p>
            <a:r>
              <a:rPr lang="cs-CZ" sz="1600" b="1" dirty="0"/>
              <a:t>OOP</a:t>
            </a:r>
          </a:p>
        </p:txBody>
      </p:sp>
      <p:sp>
        <p:nvSpPr>
          <p:cNvPr id="14" name="Text Box 5"/>
          <p:cNvSpPr txBox="1">
            <a:spLocks noChangeArrowheads="1"/>
          </p:cNvSpPr>
          <p:nvPr/>
        </p:nvSpPr>
        <p:spPr bwMode="auto">
          <a:xfrm>
            <a:off x="1398674" y="3232702"/>
            <a:ext cx="1853749" cy="48587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Územní řízení</a:t>
            </a:r>
            <a:endParaRPr lang="en-US" dirty="0">
              <a:latin typeface="Verdana" pitchFamily="34" charset="0"/>
            </a:endParaRPr>
          </a:p>
        </p:txBody>
      </p:sp>
      <p:sp>
        <p:nvSpPr>
          <p:cNvPr id="15" name="Text Box 6"/>
          <p:cNvSpPr txBox="1">
            <a:spLocks noChangeArrowheads="1"/>
          </p:cNvSpPr>
          <p:nvPr/>
        </p:nvSpPr>
        <p:spPr bwMode="auto">
          <a:xfrm>
            <a:off x="1370527" y="4064924"/>
            <a:ext cx="2075188" cy="458981"/>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Stavební řízení</a:t>
            </a:r>
            <a:endParaRPr lang="en-US" dirty="0">
              <a:latin typeface="Verdana" pitchFamily="34" charset="0"/>
            </a:endParaRPr>
          </a:p>
        </p:txBody>
      </p:sp>
      <p:sp>
        <p:nvSpPr>
          <p:cNvPr id="16" name="Text Box 7"/>
          <p:cNvSpPr txBox="1">
            <a:spLocks noChangeArrowheads="1"/>
          </p:cNvSpPr>
          <p:nvPr/>
        </p:nvSpPr>
        <p:spPr bwMode="auto">
          <a:xfrm>
            <a:off x="1362525" y="4788382"/>
            <a:ext cx="2403307" cy="1828091"/>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200" dirty="0">
                <a:latin typeface="Verdana" pitchFamily="34" charset="0"/>
              </a:rPr>
              <a:t>Zkušební provoz </a:t>
            </a:r>
          </a:p>
          <a:p>
            <a:pPr eaLnBrk="0" hangingPunct="0">
              <a:spcBef>
                <a:spcPct val="50000"/>
              </a:spcBef>
              <a:buFontTx/>
              <a:buNone/>
            </a:pPr>
            <a:r>
              <a:rPr lang="cs-CZ" sz="1200" dirty="0">
                <a:latin typeface="Verdana" pitchFamily="34" charset="0"/>
              </a:rPr>
              <a:t>Změna stavby před jejím dokončením</a:t>
            </a:r>
          </a:p>
          <a:p>
            <a:pPr eaLnBrk="0" hangingPunct="0">
              <a:spcBef>
                <a:spcPct val="50000"/>
              </a:spcBef>
              <a:buFontTx/>
              <a:buNone/>
            </a:pPr>
            <a:r>
              <a:rPr lang="cs-CZ" sz="1200" dirty="0">
                <a:latin typeface="Verdana" pitchFamily="34" charset="0"/>
              </a:rPr>
              <a:t>Kolaudační souhlas</a:t>
            </a:r>
          </a:p>
          <a:p>
            <a:pPr eaLnBrk="0" hangingPunct="0">
              <a:spcBef>
                <a:spcPct val="50000"/>
              </a:spcBef>
              <a:buFontTx/>
              <a:buNone/>
            </a:pPr>
            <a:r>
              <a:rPr lang="cs-CZ" sz="1200" dirty="0">
                <a:latin typeface="Verdana" pitchFamily="34" charset="0"/>
              </a:rPr>
              <a:t>Kolaudační řízení </a:t>
            </a:r>
          </a:p>
        </p:txBody>
      </p:sp>
      <p:cxnSp>
        <p:nvCxnSpPr>
          <p:cNvPr id="19" name="Přímá spojnice se šipkou 77"/>
          <p:cNvCxnSpPr/>
          <p:nvPr/>
        </p:nvCxnSpPr>
        <p:spPr>
          <a:xfrm>
            <a:off x="3297878" y="343030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Přímá spojnice se šipkou 81"/>
          <p:cNvCxnSpPr/>
          <p:nvPr/>
        </p:nvCxnSpPr>
        <p:spPr>
          <a:xfrm>
            <a:off x="3486400" y="415376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3811287" y="3260021"/>
            <a:ext cx="2448272" cy="369332"/>
          </a:xfrm>
          <a:prstGeom prst="rect">
            <a:avLst/>
          </a:prstGeom>
          <a:noFill/>
        </p:spPr>
        <p:txBody>
          <a:bodyPr wrap="square" rtlCol="0">
            <a:spAutoFit/>
          </a:bodyPr>
          <a:lstStyle/>
          <a:p>
            <a:r>
              <a:rPr lang="cs-CZ" b="1" dirty="0"/>
              <a:t>R</a:t>
            </a:r>
          </a:p>
        </p:txBody>
      </p:sp>
      <p:cxnSp>
        <p:nvCxnSpPr>
          <p:cNvPr id="23" name="AutoShape 18"/>
          <p:cNvCxnSpPr>
            <a:cxnSpLocks noChangeShapeType="1"/>
          </p:cNvCxnSpPr>
          <p:nvPr/>
        </p:nvCxnSpPr>
        <p:spPr bwMode="auto">
          <a:xfrm>
            <a:off x="2275112" y="3725775"/>
            <a:ext cx="0" cy="33914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8"/>
          <p:cNvCxnSpPr>
            <a:cxnSpLocks noChangeShapeType="1"/>
          </p:cNvCxnSpPr>
          <p:nvPr/>
        </p:nvCxnSpPr>
        <p:spPr bwMode="auto">
          <a:xfrm flipH="1">
            <a:off x="2268554" y="4523905"/>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ovéPole 24"/>
          <p:cNvSpPr txBox="1"/>
          <p:nvPr/>
        </p:nvSpPr>
        <p:spPr>
          <a:xfrm>
            <a:off x="3954354" y="3941911"/>
            <a:ext cx="2448272" cy="369332"/>
          </a:xfrm>
          <a:prstGeom prst="rect">
            <a:avLst/>
          </a:prstGeom>
          <a:noFill/>
        </p:spPr>
        <p:txBody>
          <a:bodyPr wrap="square" rtlCol="0">
            <a:spAutoFit/>
          </a:bodyPr>
          <a:lstStyle/>
          <a:p>
            <a:r>
              <a:rPr lang="cs-CZ" b="1" dirty="0"/>
              <a:t>R</a:t>
            </a:r>
          </a:p>
        </p:txBody>
      </p:sp>
      <p:cxnSp>
        <p:nvCxnSpPr>
          <p:cNvPr id="26" name="Přímá spojnice se šipkou 66"/>
          <p:cNvCxnSpPr/>
          <p:nvPr/>
        </p:nvCxnSpPr>
        <p:spPr>
          <a:xfrm>
            <a:off x="3652710" y="5888481"/>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4228774" y="5744465"/>
            <a:ext cx="2448272" cy="369332"/>
          </a:xfrm>
          <a:prstGeom prst="rect">
            <a:avLst/>
          </a:prstGeom>
          <a:noFill/>
        </p:spPr>
        <p:txBody>
          <a:bodyPr wrap="square" rtlCol="0">
            <a:spAutoFit/>
          </a:bodyPr>
          <a:lstStyle/>
          <a:p>
            <a:r>
              <a:rPr lang="cs-CZ" b="1" dirty="0"/>
              <a:t>R</a:t>
            </a:r>
          </a:p>
        </p:txBody>
      </p:sp>
      <p:cxnSp>
        <p:nvCxnSpPr>
          <p:cNvPr id="29" name="Přímá spojnice se šipkou 68"/>
          <p:cNvCxnSpPr/>
          <p:nvPr/>
        </p:nvCxnSpPr>
        <p:spPr>
          <a:xfrm>
            <a:off x="3634623" y="513728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4194408" y="4936311"/>
            <a:ext cx="2448272" cy="369332"/>
          </a:xfrm>
          <a:prstGeom prst="rect">
            <a:avLst/>
          </a:prstGeom>
          <a:noFill/>
        </p:spPr>
        <p:txBody>
          <a:bodyPr wrap="square" rtlCol="0">
            <a:spAutoFit/>
          </a:bodyPr>
          <a:lstStyle/>
          <a:p>
            <a:r>
              <a:rPr lang="cs-CZ" b="1" dirty="0"/>
              <a:t>R</a:t>
            </a:r>
          </a:p>
        </p:txBody>
      </p:sp>
      <p:cxnSp>
        <p:nvCxnSpPr>
          <p:cNvPr id="32" name="Přímá spojnice se šipkou 70"/>
          <p:cNvCxnSpPr/>
          <p:nvPr/>
        </p:nvCxnSpPr>
        <p:spPr>
          <a:xfrm>
            <a:off x="3652710" y="5456433"/>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4212495" y="5255457"/>
            <a:ext cx="2448272" cy="369332"/>
          </a:xfrm>
          <a:prstGeom prst="rect">
            <a:avLst/>
          </a:prstGeom>
          <a:noFill/>
        </p:spPr>
        <p:txBody>
          <a:bodyPr wrap="square" rtlCol="0">
            <a:spAutoFit/>
          </a:bodyPr>
          <a:lstStyle/>
          <a:p>
            <a:r>
              <a:rPr lang="cs-CZ" b="1" dirty="0"/>
              <a:t>R</a:t>
            </a:r>
          </a:p>
        </p:txBody>
      </p:sp>
      <p:cxnSp>
        <p:nvCxnSpPr>
          <p:cNvPr id="34" name="Přímá spojnice se šipkou 72"/>
          <p:cNvCxnSpPr/>
          <p:nvPr/>
        </p:nvCxnSpPr>
        <p:spPr>
          <a:xfrm>
            <a:off x="3596981" y="616146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5" name="TextovéPole 34"/>
          <p:cNvSpPr txBox="1"/>
          <p:nvPr/>
        </p:nvSpPr>
        <p:spPr>
          <a:xfrm>
            <a:off x="4084758" y="6032497"/>
            <a:ext cx="2448272" cy="369332"/>
          </a:xfrm>
          <a:prstGeom prst="rect">
            <a:avLst/>
          </a:prstGeom>
          <a:noFill/>
        </p:spPr>
        <p:txBody>
          <a:bodyPr wrap="square" rtlCol="0">
            <a:spAutoFit/>
          </a:bodyPr>
          <a:lstStyle/>
          <a:p>
            <a:r>
              <a:rPr lang="cs-CZ" b="1" dirty="0"/>
              <a:t>R</a:t>
            </a:r>
          </a:p>
        </p:txBody>
      </p:sp>
      <p:sp>
        <p:nvSpPr>
          <p:cNvPr id="56" name="Text Box 3"/>
          <p:cNvSpPr txBox="1">
            <a:spLocks noChangeArrowheads="1"/>
          </p:cNvSpPr>
          <p:nvPr/>
        </p:nvSpPr>
        <p:spPr bwMode="auto">
          <a:xfrm>
            <a:off x="1259632" y="188640"/>
            <a:ext cx="2101906" cy="348577"/>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a:latin typeface="Verdana" pitchFamily="34" charset="0"/>
              </a:rPr>
              <a:t>PÚR</a:t>
            </a:r>
            <a:endParaRPr lang="en-US" sz="2400" dirty="0">
              <a:latin typeface="Verdana" pitchFamily="34" charset="0"/>
            </a:endParaRPr>
          </a:p>
        </p:txBody>
      </p:sp>
      <p:cxnSp>
        <p:nvCxnSpPr>
          <p:cNvPr id="57" name="AutoShape 18"/>
          <p:cNvCxnSpPr>
            <a:cxnSpLocks noChangeShapeType="1"/>
            <a:stCxn id="56" idx="2"/>
          </p:cNvCxnSpPr>
          <p:nvPr/>
        </p:nvCxnSpPr>
        <p:spPr bwMode="auto">
          <a:xfrm>
            <a:off x="2310585" y="537217"/>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ovéPole 35"/>
          <p:cNvSpPr txBox="1"/>
          <p:nvPr/>
        </p:nvSpPr>
        <p:spPr>
          <a:xfrm>
            <a:off x="5364088" y="1484784"/>
            <a:ext cx="5256584" cy="461665"/>
          </a:xfrm>
          <a:prstGeom prst="rect">
            <a:avLst/>
          </a:prstGeom>
          <a:noFill/>
        </p:spPr>
        <p:txBody>
          <a:bodyPr wrap="square" rtlCol="0">
            <a:spAutoFit/>
          </a:bodyPr>
          <a:lstStyle/>
          <a:p>
            <a:r>
              <a:rPr lang="cs-CZ" sz="2400" b="1" i="1" dirty="0">
                <a:solidFill>
                  <a:schemeClr val="accent2"/>
                </a:solidFill>
              </a:rPr>
              <a:t>Fáze: územní plánování</a:t>
            </a:r>
          </a:p>
        </p:txBody>
      </p:sp>
      <p:sp>
        <p:nvSpPr>
          <p:cNvPr id="37" name="TextovéPole 36"/>
          <p:cNvSpPr txBox="1"/>
          <p:nvPr/>
        </p:nvSpPr>
        <p:spPr>
          <a:xfrm>
            <a:off x="4067944" y="6396335"/>
            <a:ext cx="5256584" cy="461665"/>
          </a:xfrm>
          <a:prstGeom prst="rect">
            <a:avLst/>
          </a:prstGeom>
          <a:noFill/>
        </p:spPr>
        <p:txBody>
          <a:bodyPr wrap="square" rtlCol="0">
            <a:spAutoFit/>
          </a:bodyPr>
          <a:lstStyle/>
          <a:p>
            <a:r>
              <a:rPr lang="cs-CZ" sz="2400" b="1" i="1" dirty="0">
                <a:solidFill>
                  <a:schemeClr val="accent2"/>
                </a:solidFill>
              </a:rPr>
              <a:t>Fáze: umísťování a povolování stavby</a:t>
            </a:r>
          </a:p>
        </p:txBody>
      </p:sp>
    </p:spTree>
    <p:extLst>
      <p:ext uri="{BB962C8B-B14F-4D97-AF65-F5344CB8AC3E}">
        <p14:creationId xmlns:p14="http://schemas.microsoft.com/office/powerpoint/2010/main" val="41213277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251520" y="1124744"/>
            <a:ext cx="8892480" cy="5632311"/>
          </a:xfrm>
          <a:prstGeom prst="rect">
            <a:avLst/>
          </a:prstGeom>
          <a:noFill/>
        </p:spPr>
        <p:txBody>
          <a:bodyPr wrap="square" rtlCol="0">
            <a:spAutoFit/>
          </a:bodyPr>
          <a:lstStyle/>
          <a:p>
            <a:r>
              <a:rPr lang="cs-CZ" sz="2000" dirty="0"/>
              <a:t>a) </a:t>
            </a:r>
            <a:r>
              <a:rPr lang="cs-CZ" sz="2000" b="1" dirty="0"/>
              <a:t>záměry uvedené </a:t>
            </a:r>
            <a:r>
              <a:rPr lang="cs-CZ" sz="2000" b="1" dirty="0">
                <a:solidFill>
                  <a:srgbClr val="FF0000"/>
                </a:solidFill>
              </a:rPr>
              <a:t>v příloze č. 1 </a:t>
            </a:r>
            <a:r>
              <a:rPr lang="cs-CZ" sz="2000" dirty="0"/>
              <a:t>k tomuto zákonu kategorii I </a:t>
            </a:r>
            <a:r>
              <a:rPr lang="cs-CZ" sz="2000" b="1" dirty="0">
                <a:solidFill>
                  <a:srgbClr val="FF0000"/>
                </a:solidFill>
              </a:rPr>
              <a:t>a změny </a:t>
            </a:r>
            <a:r>
              <a:rPr lang="cs-CZ" sz="2000" dirty="0"/>
              <a:t>těchto po dosažení limitu – </a:t>
            </a:r>
            <a:r>
              <a:rPr lang="cs-CZ" sz="2000" b="1" dirty="0">
                <a:solidFill>
                  <a:srgbClr val="FF0000"/>
                </a:solidFill>
              </a:rPr>
              <a:t>VŽDY</a:t>
            </a:r>
            <a:r>
              <a:rPr lang="cs-CZ" sz="2000" dirty="0"/>
              <a:t>	</a:t>
            </a:r>
          </a:p>
          <a:p>
            <a:r>
              <a:rPr lang="cs-CZ" sz="2000" dirty="0"/>
              <a:t> </a:t>
            </a:r>
          </a:p>
          <a:p>
            <a:r>
              <a:rPr lang="cs-CZ" sz="2000" dirty="0"/>
              <a:t>b) </a:t>
            </a:r>
            <a:r>
              <a:rPr lang="cs-CZ" sz="2000" b="1" dirty="0">
                <a:solidFill>
                  <a:srgbClr val="FF0000"/>
                </a:solidFill>
              </a:rPr>
              <a:t>JINÉ změny záměru v příloze č. 1 kat. I </a:t>
            </a:r>
            <a:r>
              <a:rPr lang="cs-CZ" sz="2000" dirty="0"/>
              <a:t>k tomuto zákonu kategorii I, které by mohly mít významný negativní vliv na životní prostředí - </a:t>
            </a:r>
            <a:r>
              <a:rPr lang="cs-CZ" sz="2000" b="1" dirty="0">
                <a:solidFill>
                  <a:srgbClr val="FF0000"/>
                </a:solidFill>
              </a:rPr>
              <a:t>ZJIŠŤOVACÍ ŘÍZENÍ</a:t>
            </a:r>
            <a:r>
              <a:rPr lang="cs-CZ" sz="2000" b="1" dirty="0"/>
              <a:t>,</a:t>
            </a:r>
          </a:p>
          <a:p>
            <a:r>
              <a:rPr lang="cs-CZ" sz="2000" dirty="0"/>
              <a:t> </a:t>
            </a:r>
          </a:p>
          <a:p>
            <a:r>
              <a:rPr lang="cs-CZ" sz="2000" dirty="0"/>
              <a:t>c) záměry uvedené v příloze č. 1 k tomuto zákonu </a:t>
            </a:r>
            <a:r>
              <a:rPr lang="cs-CZ" sz="2000" b="1" dirty="0">
                <a:solidFill>
                  <a:srgbClr val="FF0000"/>
                </a:solidFill>
              </a:rPr>
              <a:t>kategorii II a změny </a:t>
            </a:r>
            <a:r>
              <a:rPr lang="cs-CZ" sz="2000" dirty="0"/>
              <a:t>těchto záměrů po dosažení limitu - </a:t>
            </a:r>
            <a:r>
              <a:rPr lang="cs-CZ" sz="2000" b="1" dirty="0">
                <a:solidFill>
                  <a:srgbClr val="FF0000"/>
                </a:solidFill>
              </a:rPr>
              <a:t>ZJIŠŤOVACÍ ŘÍZENÍ</a:t>
            </a:r>
            <a:endParaRPr lang="cs-CZ" sz="2000" dirty="0">
              <a:solidFill>
                <a:srgbClr val="FF0000"/>
              </a:solidFill>
            </a:endParaRPr>
          </a:p>
          <a:p>
            <a:r>
              <a:rPr lang="cs-CZ" sz="2000" dirty="0"/>
              <a:t> </a:t>
            </a:r>
          </a:p>
          <a:p>
            <a:r>
              <a:rPr lang="cs-CZ" sz="2000" dirty="0"/>
              <a:t>d) záměry uvedené v příloze č. 1 k tomuto zákonu dosahující příslušných limitních hodnot na min. 25 % plus v chráněné oblasti nebo </a:t>
            </a:r>
            <a:r>
              <a:rPr lang="cs-CZ" sz="2000" dirty="0" err="1"/>
              <a:t>ochr</a:t>
            </a:r>
            <a:r>
              <a:rPr lang="cs-CZ" sz="2000" dirty="0"/>
              <a:t>. pásmu, plus jejich změny  (</a:t>
            </a:r>
            <a:r>
              <a:rPr lang="cs-CZ" sz="2000" b="1" dirty="0">
                <a:solidFill>
                  <a:srgbClr val="FF0000"/>
                </a:solidFill>
              </a:rPr>
              <a:t>podlimitní záměry</a:t>
            </a:r>
            <a:r>
              <a:rPr lang="cs-CZ" sz="2000" dirty="0"/>
              <a:t>) - a </a:t>
            </a:r>
            <a:r>
              <a:rPr lang="cs-CZ" sz="2000" b="1" dirty="0">
                <a:solidFill>
                  <a:srgbClr val="FF0000"/>
                </a:solidFill>
              </a:rPr>
              <a:t>příslušný úřad stanoví</a:t>
            </a:r>
            <a:r>
              <a:rPr lang="cs-CZ" sz="2000" dirty="0"/>
              <a:t>, že podléhají </a:t>
            </a:r>
            <a:r>
              <a:rPr lang="cs-CZ" sz="2000" b="1" dirty="0">
                <a:solidFill>
                  <a:srgbClr val="FF0000"/>
                </a:solidFill>
              </a:rPr>
              <a:t>ZJIŠŤOVACÍMU ŘÍZENÍ</a:t>
            </a:r>
            <a:endParaRPr lang="cs-CZ" sz="2000" dirty="0">
              <a:solidFill>
                <a:srgbClr val="FF0000"/>
              </a:solidFill>
            </a:endParaRPr>
          </a:p>
          <a:p>
            <a:r>
              <a:rPr lang="cs-CZ" sz="2000" dirty="0"/>
              <a:t> </a:t>
            </a:r>
          </a:p>
          <a:p>
            <a:r>
              <a:rPr lang="cs-CZ" sz="2000" dirty="0"/>
              <a:t>e) </a:t>
            </a:r>
            <a:r>
              <a:rPr lang="cs-CZ" sz="2000" b="1" dirty="0">
                <a:solidFill>
                  <a:srgbClr val="FF0000"/>
                </a:solidFill>
              </a:rPr>
              <a:t>NATUROVÉ POSUZOVÁNÍ </a:t>
            </a:r>
            <a:r>
              <a:rPr lang="cs-CZ" sz="2000" dirty="0">
                <a:solidFill>
                  <a:srgbClr val="FF0000"/>
                </a:solidFill>
              </a:rPr>
              <a:t>- </a:t>
            </a:r>
            <a:r>
              <a:rPr lang="cs-CZ" sz="2000" b="1" dirty="0">
                <a:solidFill>
                  <a:srgbClr val="FF0000"/>
                </a:solidFill>
              </a:rPr>
              <a:t>ZJIŠŤOVACÍ ŘÍZENÍ</a:t>
            </a:r>
            <a:r>
              <a:rPr lang="cs-CZ" sz="2000" dirty="0"/>
              <a:t>,</a:t>
            </a:r>
          </a:p>
          <a:p>
            <a:r>
              <a:rPr lang="cs-CZ" sz="2000" dirty="0"/>
              <a:t> </a:t>
            </a:r>
          </a:p>
          <a:p>
            <a:r>
              <a:rPr lang="cs-CZ" sz="2000" dirty="0"/>
              <a:t>f) </a:t>
            </a:r>
            <a:r>
              <a:rPr lang="cs-CZ" sz="2000" b="1" dirty="0">
                <a:solidFill>
                  <a:srgbClr val="FF0000"/>
                </a:solidFill>
              </a:rPr>
              <a:t>změny záměru</a:t>
            </a:r>
            <a:r>
              <a:rPr lang="cs-CZ" sz="2000" dirty="0"/>
              <a:t>, které by podle závazného stanoviska příslušného úřadu vydaného podle </a:t>
            </a:r>
            <a:r>
              <a:rPr lang="cs-CZ" sz="2000" b="1" dirty="0"/>
              <a:t>§ 9a odst. 6 mohly mít významný vliv </a:t>
            </a:r>
            <a:r>
              <a:rPr lang="cs-CZ" sz="2000" dirty="0"/>
              <a:t>- </a:t>
            </a:r>
            <a:r>
              <a:rPr lang="cs-CZ" sz="2000" b="1" dirty="0">
                <a:solidFill>
                  <a:srgbClr val="FF0000"/>
                </a:solidFill>
              </a:rPr>
              <a:t>ZJIŠŤOVACÍ ŘÍZENÍ</a:t>
            </a:r>
            <a:r>
              <a:rPr lang="cs-CZ" sz="2000" b="1" dirty="0"/>
              <a:t> (podle verifikačního stanoviska)</a:t>
            </a:r>
            <a:endParaRPr lang="cs-CZ" sz="2000" dirty="0"/>
          </a:p>
        </p:txBody>
      </p:sp>
      <p:sp>
        <p:nvSpPr>
          <p:cNvPr id="7" name="TextovéPole 6"/>
          <p:cNvSpPr txBox="1"/>
          <p:nvPr/>
        </p:nvSpPr>
        <p:spPr>
          <a:xfrm>
            <a:off x="1691680" y="263058"/>
            <a:ext cx="7056784" cy="584775"/>
          </a:xfrm>
          <a:prstGeom prst="rect">
            <a:avLst/>
          </a:prstGeom>
          <a:noFill/>
        </p:spPr>
        <p:txBody>
          <a:bodyPr wrap="square" rtlCol="0">
            <a:spAutoFit/>
          </a:bodyPr>
          <a:lstStyle/>
          <a:p>
            <a:r>
              <a:rPr lang="cs-CZ" sz="3200" b="1" dirty="0"/>
              <a:t>Které záměry podléhají posouzení (EIA)?</a:t>
            </a:r>
          </a:p>
        </p:txBody>
      </p:sp>
    </p:spTree>
    <p:extLst>
      <p:ext uri="{BB962C8B-B14F-4D97-AF65-F5344CB8AC3E}">
        <p14:creationId xmlns:p14="http://schemas.microsoft.com/office/powerpoint/2010/main" val="217484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10" end="10"/>
                                            </p:txEl>
                                          </p:spTgt>
                                        </p:tgtEl>
                                        <p:attrNameLst>
                                          <p:attrName>style.visibility</p:attrName>
                                        </p:attrNameLst>
                                      </p:cBhvr>
                                      <p:to>
                                        <p:strVal val="visible"/>
                                      </p:to>
                                    </p:set>
                                    <p:anim calcmode="lin" valueType="num">
                                      <p:cBhvr additive="base">
                                        <p:cTn id="6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2260343" y="107870"/>
            <a:ext cx="6408712" cy="707886"/>
          </a:xfrm>
          <a:prstGeom prst="rect">
            <a:avLst/>
          </a:prstGeom>
          <a:noFill/>
        </p:spPr>
        <p:txBody>
          <a:bodyPr wrap="square" rtlCol="0">
            <a:spAutoFit/>
          </a:bodyPr>
          <a:lstStyle/>
          <a:p>
            <a:r>
              <a:rPr lang="cs-CZ" sz="4000" b="1" dirty="0"/>
              <a:t>Které záměry (EIA)?</a:t>
            </a:r>
          </a:p>
        </p:txBody>
      </p:sp>
      <p:sp>
        <p:nvSpPr>
          <p:cNvPr id="3" name="Zaoblený obdélník 2"/>
          <p:cNvSpPr/>
          <p:nvPr/>
        </p:nvSpPr>
        <p:spPr>
          <a:xfrm>
            <a:off x="336482" y="1372580"/>
            <a:ext cx="3436199" cy="3280556"/>
          </a:xfrm>
          <a:prstGeom prst="roundRect">
            <a:avLst/>
          </a:prstGeom>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4" name="Zaoblený obdélník 3"/>
          <p:cNvSpPr/>
          <p:nvPr/>
        </p:nvSpPr>
        <p:spPr>
          <a:xfrm>
            <a:off x="651605" y="1490734"/>
            <a:ext cx="2880544" cy="5960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594973" y="910915"/>
            <a:ext cx="2664296" cy="461665"/>
          </a:xfrm>
          <a:prstGeom prst="rect">
            <a:avLst/>
          </a:prstGeom>
          <a:noFill/>
        </p:spPr>
        <p:txBody>
          <a:bodyPr wrap="square" rtlCol="0">
            <a:spAutoFit/>
          </a:bodyPr>
          <a:lstStyle/>
          <a:p>
            <a:pPr algn="ctr"/>
            <a:r>
              <a:rPr lang="cs-CZ" sz="2400" b="1" dirty="0"/>
              <a:t>PŘÍLOHA I</a:t>
            </a:r>
            <a:endParaRPr lang="cs-CZ" dirty="0"/>
          </a:p>
        </p:txBody>
      </p:sp>
      <p:sp>
        <p:nvSpPr>
          <p:cNvPr id="7" name="TextovéPole 6"/>
          <p:cNvSpPr txBox="1"/>
          <p:nvPr/>
        </p:nvSpPr>
        <p:spPr>
          <a:xfrm>
            <a:off x="1059502" y="1588729"/>
            <a:ext cx="2542972" cy="400110"/>
          </a:xfrm>
          <a:prstGeom prst="rect">
            <a:avLst/>
          </a:prstGeom>
          <a:noFill/>
        </p:spPr>
        <p:txBody>
          <a:bodyPr wrap="square" rtlCol="0">
            <a:spAutoFit/>
          </a:bodyPr>
          <a:lstStyle/>
          <a:p>
            <a:r>
              <a:rPr lang="cs-CZ" sz="2000" b="1" dirty="0"/>
              <a:t>KATEGORIE I </a:t>
            </a:r>
            <a:r>
              <a:rPr lang="en-US" sz="2000" b="1" dirty="0"/>
              <a:t>+ </a:t>
            </a:r>
            <a:r>
              <a:rPr lang="cs-CZ" sz="2000" b="1" dirty="0"/>
              <a:t>ZMĚNY</a:t>
            </a:r>
          </a:p>
        </p:txBody>
      </p:sp>
      <p:sp>
        <p:nvSpPr>
          <p:cNvPr id="13" name="TextovéPole 12"/>
          <p:cNvSpPr txBox="1"/>
          <p:nvPr/>
        </p:nvSpPr>
        <p:spPr>
          <a:xfrm>
            <a:off x="618308" y="2337227"/>
            <a:ext cx="2988257" cy="400110"/>
          </a:xfrm>
          <a:prstGeom prst="rect">
            <a:avLst/>
          </a:prstGeom>
          <a:noFill/>
        </p:spPr>
        <p:txBody>
          <a:bodyPr wrap="square" rtlCol="0">
            <a:spAutoFit/>
          </a:bodyPr>
          <a:lstStyle/>
          <a:p>
            <a:r>
              <a:rPr lang="cs-CZ" sz="2000" b="1" dirty="0"/>
              <a:t>PODLIMITNÍ ZMĚNY KAT. I</a:t>
            </a:r>
          </a:p>
        </p:txBody>
      </p:sp>
      <p:sp>
        <p:nvSpPr>
          <p:cNvPr id="14" name="TextovéPole 13"/>
          <p:cNvSpPr txBox="1"/>
          <p:nvPr/>
        </p:nvSpPr>
        <p:spPr>
          <a:xfrm>
            <a:off x="796660" y="3107336"/>
            <a:ext cx="2731854" cy="400110"/>
          </a:xfrm>
          <a:prstGeom prst="rect">
            <a:avLst/>
          </a:prstGeom>
          <a:noFill/>
        </p:spPr>
        <p:txBody>
          <a:bodyPr wrap="square" rtlCol="0">
            <a:spAutoFit/>
          </a:bodyPr>
          <a:lstStyle/>
          <a:p>
            <a:r>
              <a:rPr lang="cs-CZ" sz="2000" b="1" dirty="0"/>
              <a:t>KATEGORIE II </a:t>
            </a:r>
            <a:r>
              <a:rPr lang="en-US" sz="2000" b="1" dirty="0"/>
              <a:t>+ </a:t>
            </a:r>
            <a:r>
              <a:rPr lang="cs-CZ" sz="2000" b="1" dirty="0"/>
              <a:t>ZMĚNY</a:t>
            </a:r>
          </a:p>
        </p:txBody>
      </p:sp>
      <p:sp>
        <p:nvSpPr>
          <p:cNvPr id="16" name="TextovéPole 15"/>
          <p:cNvSpPr txBox="1"/>
          <p:nvPr/>
        </p:nvSpPr>
        <p:spPr>
          <a:xfrm>
            <a:off x="696493" y="3857709"/>
            <a:ext cx="2988257" cy="615553"/>
          </a:xfrm>
          <a:prstGeom prst="rect">
            <a:avLst/>
          </a:prstGeom>
          <a:noFill/>
        </p:spPr>
        <p:txBody>
          <a:bodyPr wrap="square" rtlCol="0">
            <a:spAutoFit/>
          </a:bodyPr>
          <a:lstStyle/>
          <a:p>
            <a:r>
              <a:rPr lang="cs-CZ" sz="2000" b="1" dirty="0"/>
              <a:t>PODLIMITNÍ ZÁMĚRY</a:t>
            </a:r>
          </a:p>
          <a:p>
            <a:r>
              <a:rPr lang="cs-CZ" sz="1400" b="1" dirty="0"/>
              <a:t>(POKUD PŘÍSLUŠNÝ ÚŘAD STANOVÍ)</a:t>
            </a:r>
          </a:p>
        </p:txBody>
      </p:sp>
      <p:sp>
        <p:nvSpPr>
          <p:cNvPr id="18" name="Zaoblený obdélník 17"/>
          <p:cNvSpPr/>
          <p:nvPr/>
        </p:nvSpPr>
        <p:spPr>
          <a:xfrm>
            <a:off x="658995" y="2239233"/>
            <a:ext cx="2880544" cy="5960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Zaoblený obdélník 18"/>
          <p:cNvSpPr/>
          <p:nvPr/>
        </p:nvSpPr>
        <p:spPr>
          <a:xfrm>
            <a:off x="649551" y="2993141"/>
            <a:ext cx="2880544" cy="5960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Zaoblený obdélník 19"/>
          <p:cNvSpPr/>
          <p:nvPr/>
        </p:nvSpPr>
        <p:spPr>
          <a:xfrm>
            <a:off x="668239" y="3758986"/>
            <a:ext cx="2848728" cy="761778"/>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Zaoblený obdélník 20"/>
          <p:cNvSpPr/>
          <p:nvPr/>
        </p:nvSpPr>
        <p:spPr>
          <a:xfrm>
            <a:off x="696493" y="4869159"/>
            <a:ext cx="2910072" cy="764870"/>
          </a:xfrm>
          <a:prstGeom prst="round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Zaoblený obdélník 21"/>
          <p:cNvSpPr/>
          <p:nvPr/>
        </p:nvSpPr>
        <p:spPr>
          <a:xfrm>
            <a:off x="726021" y="5689265"/>
            <a:ext cx="2880544" cy="596099"/>
          </a:xfrm>
          <a:prstGeom prst="round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TextovéPole 22"/>
          <p:cNvSpPr txBox="1"/>
          <p:nvPr/>
        </p:nvSpPr>
        <p:spPr>
          <a:xfrm>
            <a:off x="962911" y="4779620"/>
            <a:ext cx="2988257" cy="830997"/>
          </a:xfrm>
          <a:prstGeom prst="rect">
            <a:avLst/>
          </a:prstGeom>
          <a:noFill/>
        </p:spPr>
        <p:txBody>
          <a:bodyPr wrap="square" rtlCol="0">
            <a:spAutoFit/>
          </a:bodyPr>
          <a:lstStyle/>
          <a:p>
            <a:r>
              <a:rPr lang="cs-CZ" sz="2000" b="1" dirty="0"/>
              <a:t>NATURA 2000</a:t>
            </a:r>
          </a:p>
          <a:p>
            <a:r>
              <a:rPr lang="cs-CZ" sz="1400" b="1" dirty="0"/>
              <a:t>(orgán ochrany přírody svým stanoviskem nevyloučí vliv)</a:t>
            </a:r>
          </a:p>
        </p:txBody>
      </p:sp>
      <p:sp>
        <p:nvSpPr>
          <p:cNvPr id="24" name="TextovéPole 23"/>
          <p:cNvSpPr txBox="1"/>
          <p:nvPr/>
        </p:nvSpPr>
        <p:spPr>
          <a:xfrm>
            <a:off x="766214" y="5801254"/>
            <a:ext cx="2988257" cy="400110"/>
          </a:xfrm>
          <a:prstGeom prst="rect">
            <a:avLst/>
          </a:prstGeom>
          <a:noFill/>
        </p:spPr>
        <p:txBody>
          <a:bodyPr wrap="square" rtlCol="0">
            <a:spAutoFit/>
          </a:bodyPr>
          <a:lstStyle/>
          <a:p>
            <a:r>
              <a:rPr lang="cs-CZ" sz="2000" b="1" dirty="0"/>
              <a:t>ZMĚNA V NAVAZ. ŘÍZENÍ</a:t>
            </a:r>
          </a:p>
        </p:txBody>
      </p:sp>
      <p:sp>
        <p:nvSpPr>
          <p:cNvPr id="25" name="Zaoblený obdélník 24"/>
          <p:cNvSpPr/>
          <p:nvPr/>
        </p:nvSpPr>
        <p:spPr>
          <a:xfrm>
            <a:off x="4384105" y="2337226"/>
            <a:ext cx="1210556" cy="3848111"/>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6" name="Zaoblený obdélník 25"/>
          <p:cNvSpPr/>
          <p:nvPr/>
        </p:nvSpPr>
        <p:spPr>
          <a:xfrm>
            <a:off x="6372201" y="1427209"/>
            <a:ext cx="1182290" cy="1734756"/>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7" name="Zaoblený obdélník 26"/>
          <p:cNvSpPr/>
          <p:nvPr/>
        </p:nvSpPr>
        <p:spPr>
          <a:xfrm>
            <a:off x="6593386" y="4466608"/>
            <a:ext cx="1104290" cy="1734756"/>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8" name="Šipka doprava 7"/>
          <p:cNvSpPr/>
          <p:nvPr/>
        </p:nvSpPr>
        <p:spPr>
          <a:xfrm>
            <a:off x="3548782" y="1689066"/>
            <a:ext cx="2823417" cy="227764"/>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Šipka doprava 28"/>
          <p:cNvSpPr/>
          <p:nvPr/>
        </p:nvSpPr>
        <p:spPr>
          <a:xfrm>
            <a:off x="3548783" y="2437254"/>
            <a:ext cx="835322" cy="20005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Šipka doprava 29"/>
          <p:cNvSpPr/>
          <p:nvPr/>
        </p:nvSpPr>
        <p:spPr>
          <a:xfrm>
            <a:off x="3519428" y="3207363"/>
            <a:ext cx="835322" cy="20005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Šipka doprava 30"/>
          <p:cNvSpPr/>
          <p:nvPr/>
        </p:nvSpPr>
        <p:spPr>
          <a:xfrm>
            <a:off x="3547347" y="3957007"/>
            <a:ext cx="835322" cy="200055"/>
          </a:xfrm>
          <a:prstGeom prst="rightArrow">
            <a:avLst/>
          </a:prstGeom>
          <a:solidFill>
            <a:schemeClr val="accent1">
              <a:lumMod val="20000"/>
              <a:lumOff val="80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2" name="Šipka doprava 31"/>
          <p:cNvSpPr/>
          <p:nvPr/>
        </p:nvSpPr>
        <p:spPr>
          <a:xfrm>
            <a:off x="3606565" y="5075968"/>
            <a:ext cx="777540" cy="200055"/>
          </a:xfrm>
          <a:prstGeom prst="rightArrow">
            <a:avLst/>
          </a:prstGeom>
          <a:solidFill>
            <a:schemeClr val="accent1">
              <a:lumMod val="20000"/>
              <a:lumOff val="80000"/>
            </a:schemeClr>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Šipka doprava 32"/>
          <p:cNvSpPr/>
          <p:nvPr/>
        </p:nvSpPr>
        <p:spPr>
          <a:xfrm>
            <a:off x="3605129" y="5937200"/>
            <a:ext cx="777540" cy="200055"/>
          </a:xfrm>
          <a:prstGeom prst="rightArrow">
            <a:avLst/>
          </a:prstGeom>
          <a:solidFill>
            <a:schemeClr val="accent1">
              <a:lumMod val="20000"/>
              <a:lumOff val="80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Šipka doprava 34"/>
          <p:cNvSpPr/>
          <p:nvPr/>
        </p:nvSpPr>
        <p:spPr>
          <a:xfrm>
            <a:off x="5637445" y="2437253"/>
            <a:ext cx="720080" cy="20005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6" name="Šipka doprava 35"/>
          <p:cNvSpPr/>
          <p:nvPr/>
        </p:nvSpPr>
        <p:spPr>
          <a:xfrm>
            <a:off x="5646481" y="5842026"/>
            <a:ext cx="946905" cy="216023"/>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4413865" y="3726908"/>
            <a:ext cx="1007135" cy="523220"/>
          </a:xfrm>
          <a:prstGeom prst="rect">
            <a:avLst/>
          </a:prstGeom>
          <a:noFill/>
        </p:spPr>
        <p:txBody>
          <a:bodyPr wrap="square" rtlCol="0">
            <a:spAutoFit/>
          </a:bodyPr>
          <a:lstStyle/>
          <a:p>
            <a:r>
              <a:rPr lang="cs-CZ" sz="1400" b="1" dirty="0">
                <a:solidFill>
                  <a:schemeClr val="tx1">
                    <a:lumMod val="75000"/>
                    <a:lumOff val="25000"/>
                  </a:schemeClr>
                </a:solidFill>
              </a:rPr>
              <a:t>ZJIŠŤOVACÍ ŘÍZENÍ</a:t>
            </a:r>
          </a:p>
        </p:txBody>
      </p:sp>
      <p:sp>
        <p:nvSpPr>
          <p:cNvPr id="39" name="TextovéPole 38"/>
          <p:cNvSpPr txBox="1"/>
          <p:nvPr/>
        </p:nvSpPr>
        <p:spPr>
          <a:xfrm>
            <a:off x="5688178" y="5167759"/>
            <a:ext cx="559340" cy="769441"/>
          </a:xfrm>
          <a:prstGeom prst="rect">
            <a:avLst/>
          </a:prstGeom>
          <a:noFill/>
        </p:spPr>
        <p:txBody>
          <a:bodyPr wrap="square" rtlCol="0">
            <a:spAutoFit/>
          </a:bodyPr>
          <a:lstStyle/>
          <a:p>
            <a:r>
              <a:rPr lang="cs-CZ" sz="4400" dirty="0">
                <a:solidFill>
                  <a:srgbClr val="FF0000"/>
                </a:solidFill>
              </a:rPr>
              <a:t>x</a:t>
            </a:r>
          </a:p>
        </p:txBody>
      </p:sp>
      <p:sp>
        <p:nvSpPr>
          <p:cNvPr id="28" name="TextovéPole 27"/>
          <p:cNvSpPr txBox="1"/>
          <p:nvPr/>
        </p:nvSpPr>
        <p:spPr>
          <a:xfrm>
            <a:off x="6391591" y="2612153"/>
            <a:ext cx="2455760" cy="523220"/>
          </a:xfrm>
          <a:prstGeom prst="rect">
            <a:avLst/>
          </a:prstGeom>
          <a:noFill/>
        </p:spPr>
        <p:txBody>
          <a:bodyPr wrap="square" rtlCol="0">
            <a:spAutoFit/>
          </a:bodyPr>
          <a:lstStyle/>
          <a:p>
            <a:r>
              <a:rPr lang="cs-CZ" sz="1400" b="1" dirty="0"/>
              <a:t>ZÁVAZNÉ</a:t>
            </a:r>
          </a:p>
          <a:p>
            <a:r>
              <a:rPr lang="cs-CZ" sz="1400" b="1" dirty="0"/>
              <a:t>STANOVISKO</a:t>
            </a:r>
          </a:p>
        </p:txBody>
      </p:sp>
      <p:sp>
        <p:nvSpPr>
          <p:cNvPr id="70" name="TextovéPole 69"/>
          <p:cNvSpPr txBox="1"/>
          <p:nvPr/>
        </p:nvSpPr>
        <p:spPr>
          <a:xfrm>
            <a:off x="6557405" y="5100932"/>
            <a:ext cx="2455760" cy="307777"/>
          </a:xfrm>
          <a:prstGeom prst="rect">
            <a:avLst/>
          </a:prstGeom>
          <a:noFill/>
        </p:spPr>
        <p:txBody>
          <a:bodyPr wrap="square" rtlCol="0">
            <a:spAutoFit/>
          </a:bodyPr>
          <a:lstStyle/>
          <a:p>
            <a:r>
              <a:rPr lang="cs-CZ" sz="1400" b="1" dirty="0"/>
              <a:t>ROZHODNUTÍ</a:t>
            </a:r>
          </a:p>
        </p:txBody>
      </p:sp>
      <p:sp>
        <p:nvSpPr>
          <p:cNvPr id="34" name="TextovéPole 33"/>
          <p:cNvSpPr txBox="1"/>
          <p:nvPr/>
        </p:nvSpPr>
        <p:spPr>
          <a:xfrm>
            <a:off x="6401556" y="1888876"/>
            <a:ext cx="1152935" cy="523220"/>
          </a:xfrm>
          <a:prstGeom prst="rect">
            <a:avLst/>
          </a:prstGeom>
          <a:noFill/>
        </p:spPr>
        <p:txBody>
          <a:bodyPr wrap="square" rtlCol="0">
            <a:spAutoFit/>
          </a:bodyPr>
          <a:lstStyle/>
          <a:p>
            <a:r>
              <a:rPr lang="cs-CZ" sz="1400" b="1" dirty="0">
                <a:solidFill>
                  <a:schemeClr val="tx1">
                    <a:lumMod val="75000"/>
                    <a:lumOff val="25000"/>
                  </a:schemeClr>
                </a:solidFill>
              </a:rPr>
              <a:t>SAMOTNÉ POSOUZENÍ</a:t>
            </a:r>
          </a:p>
        </p:txBody>
      </p:sp>
      <p:sp>
        <p:nvSpPr>
          <p:cNvPr id="37" name="TextovéPole 36"/>
          <p:cNvSpPr txBox="1"/>
          <p:nvPr/>
        </p:nvSpPr>
        <p:spPr>
          <a:xfrm>
            <a:off x="5622769" y="2337627"/>
            <a:ext cx="559340" cy="830997"/>
          </a:xfrm>
          <a:prstGeom prst="rect">
            <a:avLst/>
          </a:prstGeom>
          <a:noFill/>
        </p:spPr>
        <p:txBody>
          <a:bodyPr wrap="square" rtlCol="0">
            <a:spAutoFit/>
          </a:bodyPr>
          <a:lstStyle/>
          <a:p>
            <a:r>
              <a:rPr lang="cs-CZ" sz="4800" b="1" dirty="0">
                <a:solidFill>
                  <a:srgbClr val="92D050"/>
                </a:solidFill>
              </a:rPr>
              <a:t>+</a:t>
            </a:r>
          </a:p>
        </p:txBody>
      </p:sp>
      <p:sp>
        <p:nvSpPr>
          <p:cNvPr id="40" name="TextovéPole 39"/>
          <p:cNvSpPr txBox="1"/>
          <p:nvPr/>
        </p:nvSpPr>
        <p:spPr>
          <a:xfrm>
            <a:off x="4562524" y="5373614"/>
            <a:ext cx="1152935" cy="523220"/>
          </a:xfrm>
          <a:prstGeom prst="rect">
            <a:avLst/>
          </a:prstGeom>
          <a:noFill/>
        </p:spPr>
        <p:txBody>
          <a:bodyPr wrap="square" rtlCol="0">
            <a:spAutoFit/>
          </a:bodyPr>
          <a:lstStyle/>
          <a:p>
            <a:r>
              <a:rPr lang="cs-CZ" sz="1400" b="1" dirty="0">
                <a:solidFill>
                  <a:schemeClr val="tx1">
                    <a:lumMod val="75000"/>
                    <a:lumOff val="25000"/>
                  </a:schemeClr>
                </a:solidFill>
              </a:rPr>
              <a:t>NENÍ TŘEBA POSOUDIT</a:t>
            </a:r>
          </a:p>
        </p:txBody>
      </p:sp>
      <p:sp>
        <p:nvSpPr>
          <p:cNvPr id="41" name="TextovéPole 40"/>
          <p:cNvSpPr txBox="1"/>
          <p:nvPr/>
        </p:nvSpPr>
        <p:spPr>
          <a:xfrm>
            <a:off x="4658006" y="2436959"/>
            <a:ext cx="1152935" cy="523220"/>
          </a:xfrm>
          <a:prstGeom prst="rect">
            <a:avLst/>
          </a:prstGeom>
          <a:noFill/>
        </p:spPr>
        <p:txBody>
          <a:bodyPr wrap="square" rtlCol="0">
            <a:spAutoFit/>
          </a:bodyPr>
          <a:lstStyle/>
          <a:p>
            <a:r>
              <a:rPr lang="cs-CZ" sz="1400" b="1" dirty="0">
                <a:solidFill>
                  <a:schemeClr val="tx1">
                    <a:lumMod val="75000"/>
                    <a:lumOff val="25000"/>
                  </a:schemeClr>
                </a:solidFill>
              </a:rPr>
              <a:t>JE TŘEBA POSOUDIT</a:t>
            </a:r>
          </a:p>
        </p:txBody>
      </p:sp>
      <p:sp>
        <p:nvSpPr>
          <p:cNvPr id="42" name="Šipka doprava 41"/>
          <p:cNvSpPr/>
          <p:nvPr/>
        </p:nvSpPr>
        <p:spPr>
          <a:xfrm>
            <a:off x="7548750" y="2754723"/>
            <a:ext cx="263610" cy="180636"/>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Šipka doprava 42"/>
          <p:cNvSpPr/>
          <p:nvPr/>
        </p:nvSpPr>
        <p:spPr>
          <a:xfrm>
            <a:off x="7713496" y="5884689"/>
            <a:ext cx="330048" cy="20455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p:cNvSpPr txBox="1"/>
          <p:nvPr/>
        </p:nvSpPr>
        <p:spPr>
          <a:xfrm>
            <a:off x="7823351" y="2483125"/>
            <a:ext cx="1476154" cy="954107"/>
          </a:xfrm>
          <a:prstGeom prst="rect">
            <a:avLst/>
          </a:prstGeom>
          <a:noFill/>
        </p:spPr>
        <p:txBody>
          <a:bodyPr wrap="square" rtlCol="0">
            <a:spAutoFit/>
          </a:bodyPr>
          <a:lstStyle/>
          <a:p>
            <a:r>
              <a:rPr lang="cs-CZ" sz="1400" dirty="0"/>
              <a:t>Navazující řízení</a:t>
            </a:r>
          </a:p>
          <a:p>
            <a:pPr marL="285750" indent="-285750">
              <a:buFont typeface="Arial" panose="020B0604020202020204" pitchFamily="34" charset="0"/>
              <a:buChar char="•"/>
            </a:pPr>
            <a:endParaRPr lang="cs-CZ" sz="1400" dirty="0"/>
          </a:p>
          <a:p>
            <a:r>
              <a:rPr lang="cs-CZ" sz="1400" dirty="0"/>
              <a:t>Nenavazující řízení</a:t>
            </a:r>
          </a:p>
        </p:txBody>
      </p:sp>
      <p:sp>
        <p:nvSpPr>
          <p:cNvPr id="44" name="TextovéPole 43"/>
          <p:cNvSpPr txBox="1"/>
          <p:nvPr/>
        </p:nvSpPr>
        <p:spPr>
          <a:xfrm>
            <a:off x="8043544" y="5725358"/>
            <a:ext cx="1476154" cy="523220"/>
          </a:xfrm>
          <a:prstGeom prst="rect">
            <a:avLst/>
          </a:prstGeom>
          <a:noFill/>
        </p:spPr>
        <p:txBody>
          <a:bodyPr wrap="square" rtlCol="0">
            <a:spAutoFit/>
          </a:bodyPr>
          <a:lstStyle/>
          <a:p>
            <a:r>
              <a:rPr lang="cs-CZ" sz="1400" dirty="0"/>
              <a:t>Případné odvolání</a:t>
            </a:r>
          </a:p>
        </p:txBody>
      </p:sp>
    </p:spTree>
    <p:extLst>
      <p:ext uri="{BB962C8B-B14F-4D97-AF65-F5344CB8AC3E}">
        <p14:creationId xmlns:p14="http://schemas.microsoft.com/office/powerpoint/2010/main" val="27004776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3" name="TextovéPole 12"/>
          <p:cNvSpPr txBox="1"/>
          <p:nvPr/>
        </p:nvSpPr>
        <p:spPr>
          <a:xfrm>
            <a:off x="1691680" y="140597"/>
            <a:ext cx="6408712" cy="1323439"/>
          </a:xfrm>
          <a:prstGeom prst="rect">
            <a:avLst/>
          </a:prstGeom>
          <a:noFill/>
        </p:spPr>
        <p:txBody>
          <a:bodyPr wrap="square" rtlCol="0">
            <a:spAutoFit/>
          </a:bodyPr>
          <a:lstStyle/>
          <a:p>
            <a:r>
              <a:rPr lang="cs-CZ" sz="4000" b="1" dirty="0"/>
              <a:t>EIA – průběh </a:t>
            </a:r>
            <a:r>
              <a:rPr lang="cs-CZ" b="1" dirty="0"/>
              <a:t>(nejde o správní řízení!)</a:t>
            </a:r>
            <a:endParaRPr lang="cs-CZ" sz="3600" b="1" dirty="0"/>
          </a:p>
          <a:p>
            <a:endParaRPr lang="cs-CZ" sz="4000" b="1" dirty="0"/>
          </a:p>
        </p:txBody>
      </p:sp>
      <p:sp>
        <p:nvSpPr>
          <p:cNvPr id="14" name="Rectangle 3"/>
          <p:cNvSpPr txBox="1">
            <a:spLocks noChangeArrowheads="1"/>
          </p:cNvSpPr>
          <p:nvPr/>
        </p:nvSpPr>
        <p:spPr>
          <a:xfrm>
            <a:off x="3527809" y="970944"/>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400" dirty="0"/>
              <a:t>Investor </a:t>
            </a:r>
            <a:r>
              <a:rPr lang="cs-CZ" sz="2400" b="1" i="1" dirty="0">
                <a:solidFill>
                  <a:srgbClr val="FF6600"/>
                </a:solidFill>
              </a:rPr>
              <a:t>oznámí </a:t>
            </a:r>
            <a:r>
              <a:rPr lang="cs-CZ" sz="2400" i="1" dirty="0"/>
              <a:t>příslušnému úřadu </a:t>
            </a:r>
            <a:r>
              <a:rPr lang="cs-CZ" sz="1100" i="1" dirty="0"/>
              <a:t>(jak to zjistí?)</a:t>
            </a:r>
            <a:endParaRPr lang="cs-CZ" sz="2400" i="1" dirty="0"/>
          </a:p>
          <a:p>
            <a:r>
              <a:rPr lang="cs-CZ" sz="2400" i="1" dirty="0"/>
              <a:t>Úřad zveřejní základní </a:t>
            </a:r>
            <a:r>
              <a:rPr lang="cs-CZ" sz="2400" b="1" i="1" dirty="0">
                <a:solidFill>
                  <a:schemeClr val="accent6">
                    <a:lumMod val="75000"/>
                  </a:schemeClr>
                </a:solidFill>
              </a:rPr>
              <a:t>informace</a:t>
            </a:r>
            <a:r>
              <a:rPr lang="en-US" sz="2400" dirty="0"/>
              <a:t> </a:t>
            </a:r>
          </a:p>
        </p:txBody>
      </p:sp>
      <p:grpSp>
        <p:nvGrpSpPr>
          <p:cNvPr id="15" name="Group 5"/>
          <p:cNvGrpSpPr>
            <a:grpSpLocks/>
          </p:cNvGrpSpPr>
          <p:nvPr/>
        </p:nvGrpSpPr>
        <p:grpSpPr bwMode="auto">
          <a:xfrm>
            <a:off x="179512" y="970944"/>
            <a:ext cx="3528392" cy="5598395"/>
            <a:chOff x="340" y="1071"/>
            <a:chExt cx="1225" cy="2723"/>
          </a:xfrm>
        </p:grpSpPr>
        <p:sp>
          <p:nvSpPr>
            <p:cNvPr id="16" name="Text Box 6"/>
            <p:cNvSpPr txBox="1">
              <a:spLocks noChangeArrowheads="1"/>
            </p:cNvSpPr>
            <p:nvPr/>
          </p:nvSpPr>
          <p:spPr bwMode="auto">
            <a:xfrm>
              <a:off x="340" y="1071"/>
              <a:ext cx="1134" cy="420"/>
            </a:xfrm>
            <a:prstGeom prst="rect">
              <a:avLst/>
            </a:prstGeom>
            <a:no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Oznámení</a:t>
              </a:r>
              <a:endParaRPr lang="en-US" sz="2000" b="1" dirty="0">
                <a:latin typeface="Verdana" pitchFamily="34" charset="0"/>
              </a:endParaRPr>
            </a:p>
          </p:txBody>
        </p:sp>
        <p:sp>
          <p:nvSpPr>
            <p:cNvPr id="17" name="Text Box 7"/>
            <p:cNvSpPr txBox="1">
              <a:spLocks noChangeArrowheads="1"/>
            </p:cNvSpPr>
            <p:nvPr/>
          </p:nvSpPr>
          <p:spPr bwMode="auto">
            <a:xfrm>
              <a:off x="340" y="1646"/>
              <a:ext cx="1134" cy="421"/>
            </a:xfrm>
            <a:prstGeom prst="rect">
              <a:avLst/>
            </a:prstGeom>
            <a:noFill/>
            <a:ln w="12700">
              <a:solidFill>
                <a:schemeClr val="tx1"/>
              </a:solidFill>
              <a:prstDash val="dashDot"/>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Zjišťovací řízení</a:t>
              </a:r>
              <a:endParaRPr lang="en-US" sz="2000" b="1" dirty="0">
                <a:latin typeface="Verdana" pitchFamily="34" charset="0"/>
              </a:endParaRPr>
            </a:p>
          </p:txBody>
        </p:sp>
        <p:sp>
          <p:nvSpPr>
            <p:cNvPr id="18" name="Text Box 8"/>
            <p:cNvSpPr txBox="1">
              <a:spLocks noChangeArrowheads="1"/>
            </p:cNvSpPr>
            <p:nvPr/>
          </p:nvSpPr>
          <p:spPr bwMode="auto">
            <a:xfrm>
              <a:off x="340" y="2141"/>
              <a:ext cx="1225" cy="50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0"/>
                </a:spcBef>
                <a:buFontTx/>
                <a:buNone/>
              </a:pPr>
              <a:r>
                <a:rPr lang="cs-CZ" sz="2000" b="1" dirty="0">
                  <a:latin typeface="Verdana" pitchFamily="34" charset="0"/>
                </a:rPr>
                <a:t>Dokumentace</a:t>
              </a:r>
              <a:endParaRPr lang="en-US" sz="2000" b="1" dirty="0">
                <a:latin typeface="Verdana" pitchFamily="34" charset="0"/>
              </a:endParaRPr>
            </a:p>
          </p:txBody>
        </p:sp>
        <p:sp>
          <p:nvSpPr>
            <p:cNvPr id="19" name="Text Box 9"/>
            <p:cNvSpPr txBox="1">
              <a:spLocks noChangeArrowheads="1"/>
            </p:cNvSpPr>
            <p:nvPr/>
          </p:nvSpPr>
          <p:spPr bwMode="auto">
            <a:xfrm>
              <a:off x="340" y="2797"/>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Posudek</a:t>
              </a:r>
              <a:endParaRPr lang="en-US" sz="2000" b="1" dirty="0">
                <a:latin typeface="Verdana" pitchFamily="34" charset="0"/>
              </a:endParaRPr>
            </a:p>
          </p:txBody>
        </p:sp>
        <p:sp>
          <p:nvSpPr>
            <p:cNvPr id="20" name="Text Box 10"/>
            <p:cNvSpPr txBox="1">
              <a:spLocks noChangeArrowheads="1"/>
            </p:cNvSpPr>
            <p:nvPr/>
          </p:nvSpPr>
          <p:spPr bwMode="auto">
            <a:xfrm>
              <a:off x="340" y="3374"/>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Závazné stanovisko</a:t>
              </a:r>
              <a:endParaRPr lang="en-US" sz="2000" b="1" dirty="0">
                <a:latin typeface="Verdana" pitchFamily="34" charset="0"/>
              </a:endParaRPr>
            </a:p>
          </p:txBody>
        </p:sp>
        <p:cxnSp>
          <p:nvCxnSpPr>
            <p:cNvPr id="21" name="AutoShape 11"/>
            <p:cNvCxnSpPr>
              <a:cxnSpLocks noChangeShapeType="1"/>
              <a:stCxn id="16" idx="2"/>
              <a:endCxn id="17" idx="0"/>
            </p:cNvCxnSpPr>
            <p:nvPr/>
          </p:nvCxnSpPr>
          <p:spPr bwMode="auto">
            <a:xfrm>
              <a:off x="907" y="1498"/>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12"/>
            <p:cNvCxnSpPr>
              <a:cxnSpLocks noChangeShapeType="1"/>
              <a:stCxn id="17" idx="2"/>
              <a:endCxn id="18" idx="0"/>
            </p:cNvCxnSpPr>
            <p:nvPr/>
          </p:nvCxnSpPr>
          <p:spPr bwMode="auto">
            <a:xfrm>
              <a:off x="907" y="2067"/>
              <a:ext cx="45" cy="74"/>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3"/>
            <p:cNvCxnSpPr>
              <a:cxnSpLocks noChangeShapeType="1"/>
              <a:stCxn id="18" idx="2"/>
              <a:endCxn id="19" idx="0"/>
            </p:cNvCxnSpPr>
            <p:nvPr/>
          </p:nvCxnSpPr>
          <p:spPr bwMode="auto">
            <a:xfrm flipH="1">
              <a:off x="907" y="2642"/>
              <a:ext cx="45" cy="15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4"/>
            <p:cNvCxnSpPr>
              <a:cxnSpLocks noChangeShapeType="1"/>
              <a:stCxn id="19" idx="2"/>
              <a:endCxn id="20" idx="0"/>
            </p:cNvCxnSpPr>
            <p:nvPr/>
          </p:nvCxnSpPr>
          <p:spPr bwMode="auto">
            <a:xfrm>
              <a:off x="907" y="3225"/>
              <a:ext cx="0" cy="14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Rectangle 15"/>
          <p:cNvSpPr>
            <a:spLocks noChangeArrowheads="1"/>
          </p:cNvSpPr>
          <p:nvPr/>
        </p:nvSpPr>
        <p:spPr bwMode="auto">
          <a:xfrm>
            <a:off x="3492500" y="4294655"/>
            <a:ext cx="4319588"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 name="TextovéPole 4"/>
          <p:cNvSpPr txBox="1"/>
          <p:nvPr/>
        </p:nvSpPr>
        <p:spPr>
          <a:xfrm>
            <a:off x="3456682" y="1834450"/>
            <a:ext cx="5760640" cy="1698927"/>
          </a:xfrm>
          <a:prstGeom prst="rect">
            <a:avLst/>
          </a:prstGeom>
          <a:noFill/>
        </p:spPr>
        <p:txBody>
          <a:bodyPr wrap="square" rtlCol="0">
            <a:spAutoFit/>
          </a:bodyPr>
          <a:lstStyle/>
          <a:p>
            <a:pPr lvl="2">
              <a:lnSpc>
                <a:spcPct val="110000"/>
              </a:lnSpc>
              <a:spcBef>
                <a:spcPct val="30000"/>
              </a:spcBef>
              <a:buFontTx/>
              <a:buNone/>
            </a:pPr>
            <a:r>
              <a:rPr lang="cs-CZ" sz="2400" i="1" dirty="0"/>
              <a:t>Posuzované </a:t>
            </a:r>
            <a:r>
              <a:rPr lang="cs-CZ" sz="2400" b="1" i="1" dirty="0">
                <a:solidFill>
                  <a:schemeClr val="accent6">
                    <a:lumMod val="75000"/>
                  </a:schemeClr>
                </a:solidFill>
              </a:rPr>
              <a:t>vždy</a:t>
            </a:r>
            <a:r>
              <a:rPr lang="cs-CZ" sz="2400" i="1" dirty="0"/>
              <a:t> – rozsah dokumentace a posuzování. </a:t>
            </a:r>
          </a:p>
          <a:p>
            <a:pPr lvl="2">
              <a:lnSpc>
                <a:spcPct val="110000"/>
              </a:lnSpc>
              <a:spcBef>
                <a:spcPct val="30000"/>
              </a:spcBef>
              <a:buFontTx/>
              <a:buNone/>
            </a:pPr>
            <a:r>
              <a:rPr lang="cs-CZ" sz="2400" b="1" i="1" dirty="0">
                <a:solidFill>
                  <a:schemeClr val="accent6">
                    <a:lumMod val="75000"/>
                  </a:schemeClr>
                </a:solidFill>
              </a:rPr>
              <a:t>Ostatní</a:t>
            </a:r>
            <a:r>
              <a:rPr lang="cs-CZ" sz="2400" i="1" dirty="0"/>
              <a:t>: ano</a:t>
            </a:r>
            <a:r>
              <a:rPr lang="en-US" sz="2400" i="1" dirty="0"/>
              <a:t> </a:t>
            </a:r>
            <a:r>
              <a:rPr lang="en-US" sz="2400" dirty="0">
                <a:sym typeface="Wingdings" pitchFamily="2" charset="2"/>
              </a:rPr>
              <a:t> </a:t>
            </a:r>
            <a:r>
              <a:rPr lang="en-US" sz="2400" b="1" dirty="0">
                <a:sym typeface="Wingdings" pitchFamily="2" charset="2"/>
              </a:rPr>
              <a:t>EIA</a:t>
            </a:r>
            <a:r>
              <a:rPr lang="cs-CZ" sz="2400" dirty="0">
                <a:sym typeface="Wingdings" pitchFamily="2" charset="2"/>
              </a:rPr>
              <a:t>, </a:t>
            </a:r>
            <a:r>
              <a:rPr lang="en-US" sz="2400" b="1" dirty="0">
                <a:sym typeface="Wingdings" pitchFamily="2" charset="2"/>
              </a:rPr>
              <a:t>n</a:t>
            </a:r>
            <a:r>
              <a:rPr lang="cs-CZ" sz="2400" b="1" dirty="0">
                <a:sym typeface="Wingdings" pitchFamily="2" charset="2"/>
              </a:rPr>
              <a:t>e</a:t>
            </a:r>
            <a:r>
              <a:rPr lang="en-US" sz="2400" dirty="0">
                <a:sym typeface="Wingdings" pitchFamily="2" charset="2"/>
              </a:rPr>
              <a:t> </a:t>
            </a:r>
            <a:r>
              <a:rPr lang="cs-CZ" sz="2400" dirty="0">
                <a:sym typeface="Wingdings" pitchFamily="2" charset="2"/>
              </a:rPr>
              <a:t> </a:t>
            </a:r>
            <a:r>
              <a:rPr lang="cs-CZ" sz="2400" b="1" dirty="0">
                <a:solidFill>
                  <a:srgbClr val="FF0000"/>
                </a:solidFill>
                <a:sym typeface="Wingdings" pitchFamily="2" charset="2"/>
              </a:rPr>
              <a:t>rozhodnutí</a:t>
            </a:r>
            <a:endParaRPr lang="nl-BE" b="1" i="1" dirty="0">
              <a:solidFill>
                <a:srgbClr val="FF0000"/>
              </a:solidFill>
            </a:endParaRPr>
          </a:p>
          <a:p>
            <a:endParaRPr lang="cs-CZ" dirty="0"/>
          </a:p>
        </p:txBody>
      </p:sp>
      <p:sp>
        <p:nvSpPr>
          <p:cNvPr id="28" name="Rectangle 3"/>
          <p:cNvSpPr txBox="1">
            <a:spLocks noChangeArrowheads="1"/>
          </p:cNvSpPr>
          <p:nvPr/>
        </p:nvSpPr>
        <p:spPr>
          <a:xfrm>
            <a:off x="3703850" y="3244190"/>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400" dirty="0"/>
              <a:t>Investor </a:t>
            </a:r>
            <a:r>
              <a:rPr lang="cs-CZ" sz="2400" b="1" i="1" dirty="0">
                <a:solidFill>
                  <a:srgbClr val="FF6600"/>
                </a:solidFill>
              </a:rPr>
              <a:t>zpracuje </a:t>
            </a:r>
            <a:r>
              <a:rPr lang="cs-CZ" sz="2400" b="1" i="1" dirty="0"/>
              <a:t>(autor. osoba)</a:t>
            </a:r>
            <a:endParaRPr lang="cs-CZ" sz="2400" i="1" dirty="0"/>
          </a:p>
          <a:p>
            <a:r>
              <a:rPr lang="cs-CZ" sz="2400" i="1" dirty="0"/>
              <a:t>Úřad zveřejní </a:t>
            </a:r>
            <a:r>
              <a:rPr lang="cs-CZ" sz="2400" b="1" i="1" dirty="0">
                <a:solidFill>
                  <a:schemeClr val="accent6">
                    <a:lumMod val="75000"/>
                  </a:schemeClr>
                </a:solidFill>
              </a:rPr>
              <a:t>dokumentaci</a:t>
            </a:r>
            <a:r>
              <a:rPr lang="en-US" sz="2400" dirty="0"/>
              <a:t> </a:t>
            </a:r>
          </a:p>
        </p:txBody>
      </p:sp>
      <p:sp>
        <p:nvSpPr>
          <p:cNvPr id="29" name="Rectangle 3"/>
          <p:cNvSpPr txBox="1">
            <a:spLocks noChangeArrowheads="1"/>
          </p:cNvSpPr>
          <p:nvPr/>
        </p:nvSpPr>
        <p:spPr>
          <a:xfrm>
            <a:off x="3740955" y="4394315"/>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400" dirty="0"/>
              <a:t>Úřad </a:t>
            </a:r>
            <a:r>
              <a:rPr lang="cs-CZ" sz="2400" b="1" i="1" dirty="0">
                <a:solidFill>
                  <a:srgbClr val="FF6600"/>
                </a:solidFill>
              </a:rPr>
              <a:t>zpracuje </a:t>
            </a:r>
            <a:r>
              <a:rPr lang="cs-CZ" sz="2400" b="1" i="1" dirty="0"/>
              <a:t>(autor. osoba)</a:t>
            </a:r>
            <a:endParaRPr lang="cs-CZ" sz="2400" i="1" dirty="0"/>
          </a:p>
          <a:p>
            <a:r>
              <a:rPr lang="cs-CZ" sz="2400" i="1" dirty="0"/>
              <a:t>Veřejné </a:t>
            </a:r>
            <a:r>
              <a:rPr lang="cs-CZ" sz="2400" b="1" i="1" dirty="0">
                <a:solidFill>
                  <a:schemeClr val="accent6">
                    <a:lumMod val="75000"/>
                  </a:schemeClr>
                </a:solidFill>
              </a:rPr>
              <a:t>projednání</a:t>
            </a:r>
            <a:r>
              <a:rPr lang="en-US" sz="2400" dirty="0"/>
              <a:t> </a:t>
            </a:r>
          </a:p>
        </p:txBody>
      </p:sp>
      <p:sp>
        <p:nvSpPr>
          <p:cNvPr id="30" name="Rectangle 3"/>
          <p:cNvSpPr txBox="1">
            <a:spLocks noChangeArrowheads="1"/>
          </p:cNvSpPr>
          <p:nvPr/>
        </p:nvSpPr>
        <p:spPr>
          <a:xfrm>
            <a:off x="3740955" y="5684099"/>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400" b="1" dirty="0">
                <a:solidFill>
                  <a:schemeClr val="accent6">
                    <a:lumMod val="75000"/>
                  </a:schemeClr>
                </a:solidFill>
              </a:rPr>
              <a:t>Závazné</a:t>
            </a:r>
            <a:r>
              <a:rPr lang="cs-CZ" sz="2400" dirty="0"/>
              <a:t> stanovisko (platnost 5 let, lze prodloužit)</a:t>
            </a:r>
            <a:endParaRPr lang="cs-CZ" sz="2400" i="1" dirty="0"/>
          </a:p>
        </p:txBody>
      </p:sp>
    </p:spTree>
    <p:extLst>
      <p:ext uri="{BB962C8B-B14F-4D97-AF65-F5344CB8AC3E}">
        <p14:creationId xmlns:p14="http://schemas.microsoft.com/office/powerpoint/2010/main" val="84932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28" grpId="0" animBg="1"/>
      <p:bldP spid="29" grpId="0" animBg="1"/>
      <p:bldP spid="3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1835696" y="507657"/>
            <a:ext cx="1726819" cy="461665"/>
          </a:xfrm>
          <a:prstGeom prst="rect">
            <a:avLst/>
          </a:prstGeom>
        </p:spPr>
        <p:txBody>
          <a:bodyPr wrap="none">
            <a:spAutoFit/>
          </a:bodyPr>
          <a:lstStyle/>
          <a:p>
            <a:r>
              <a:rPr lang="cs-CZ" sz="2400" b="1" cap="all" dirty="0"/>
              <a:t>PORTÁL EIA </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48" y="1124744"/>
            <a:ext cx="9841311" cy="434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ovéPole 2"/>
          <p:cNvSpPr txBox="1"/>
          <p:nvPr/>
        </p:nvSpPr>
        <p:spPr>
          <a:xfrm>
            <a:off x="179512" y="5733256"/>
            <a:ext cx="8712968" cy="369332"/>
          </a:xfrm>
          <a:prstGeom prst="rect">
            <a:avLst/>
          </a:prstGeom>
          <a:noFill/>
        </p:spPr>
        <p:txBody>
          <a:bodyPr wrap="square" rtlCol="0">
            <a:spAutoFit/>
          </a:bodyPr>
          <a:lstStyle/>
          <a:p>
            <a:r>
              <a:rPr lang="cs-CZ" dirty="0">
                <a:hlinkClick r:id="rId5"/>
              </a:rPr>
              <a:t>http://portal.cenia.cz/eiasea/view/eia100_cr</a:t>
            </a:r>
            <a:endParaRPr lang="cs-CZ" dirty="0"/>
          </a:p>
        </p:txBody>
      </p:sp>
    </p:spTree>
    <p:extLst>
      <p:ext uri="{BB962C8B-B14F-4D97-AF65-F5344CB8AC3E}">
        <p14:creationId xmlns:p14="http://schemas.microsoft.com/office/powerpoint/2010/main" val="28471533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395536" y="1700808"/>
            <a:ext cx="7427168" cy="266429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cs-CZ"/>
          </a:p>
        </p:txBody>
      </p:sp>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Důsledky EIA?</a:t>
            </a:r>
          </a:p>
        </p:txBody>
      </p:sp>
      <p:sp>
        <p:nvSpPr>
          <p:cNvPr id="3" name="TextovéPole 2"/>
          <p:cNvSpPr txBox="1"/>
          <p:nvPr/>
        </p:nvSpPr>
        <p:spPr>
          <a:xfrm>
            <a:off x="683568" y="1191211"/>
            <a:ext cx="7344816" cy="5940088"/>
          </a:xfrm>
          <a:prstGeom prst="rect">
            <a:avLst/>
          </a:prstGeom>
          <a:noFill/>
        </p:spPr>
        <p:txBody>
          <a:bodyPr wrap="square" rtlCol="0">
            <a:spAutoFit/>
          </a:bodyPr>
          <a:lstStyle/>
          <a:p>
            <a:r>
              <a:rPr lang="cs-CZ" sz="2000" b="1" dirty="0"/>
              <a:t>Zvláštní režim pro tzv. navazující řízení</a:t>
            </a:r>
            <a:r>
              <a:rPr lang="cs-CZ" sz="2000" dirty="0"/>
              <a:t>: </a:t>
            </a:r>
          </a:p>
          <a:p>
            <a:endParaRPr lang="cs-CZ" sz="2000" dirty="0"/>
          </a:p>
          <a:p>
            <a:r>
              <a:rPr lang="cs-CZ" dirty="0"/>
              <a:t>územní řízení, stavební řízení, společné územní a stavební řízení, opakované stavební řízení, řízení o dodatečném povolení stavby, řízení o povolení hornické činnosti, řízení o stanovení dobývacího prostoru, řízení o povolení činnosti prováděné hornickým způsobem, řízení o povolení k nakládání s povrchovými a podzemními vodami, řízení o vydání integrovaného povolení, řízení o vydání povolení provozu stacionárního zdroje, řízení o vydání souhlasu k provozování zařízení k využívání, odstraňování, sběru nebo výkupu odpadů</a:t>
            </a:r>
          </a:p>
          <a:p>
            <a:endParaRPr lang="cs-CZ" sz="1200" dirty="0"/>
          </a:p>
          <a:p>
            <a:endParaRPr lang="cs-CZ" sz="2000" dirty="0"/>
          </a:p>
          <a:p>
            <a:pPr marL="457200" indent="-457200">
              <a:buFont typeface="Arial" panose="020B0604020202020204" pitchFamily="34" charset="0"/>
              <a:buChar char="•"/>
            </a:pPr>
            <a:r>
              <a:rPr lang="cs-CZ" sz="2000" dirty="0"/>
              <a:t>EIA se tu užije jako závazné stanovisko</a:t>
            </a:r>
          </a:p>
          <a:p>
            <a:pPr marL="457200" indent="-457200">
              <a:buFont typeface="Arial" panose="020B0604020202020204" pitchFamily="34" charset="0"/>
              <a:buChar char="•"/>
            </a:pPr>
            <a:r>
              <a:rPr lang="cs-CZ" sz="2000" dirty="0"/>
              <a:t>Vydává se verifikační stanovisko (tzv. </a:t>
            </a:r>
            <a:r>
              <a:rPr lang="cs-CZ" sz="2000" i="1" dirty="0" err="1"/>
              <a:t>coherence</a:t>
            </a:r>
            <a:r>
              <a:rPr lang="cs-CZ" sz="2000" i="1" dirty="0"/>
              <a:t> </a:t>
            </a:r>
            <a:r>
              <a:rPr lang="cs-CZ" sz="2000" i="1" dirty="0" err="1"/>
              <a:t>stamp</a:t>
            </a:r>
            <a:r>
              <a:rPr lang="cs-CZ" sz="2000" dirty="0"/>
              <a:t>) – ověřuje se, že posuzovaný záměr odpovídá povolovanému</a:t>
            </a:r>
          </a:p>
          <a:p>
            <a:pPr marL="457200" indent="-457200">
              <a:buFont typeface="Arial" panose="020B0604020202020204" pitchFamily="34" charset="0"/>
              <a:buChar char="•"/>
            </a:pPr>
            <a:r>
              <a:rPr lang="cs-CZ" sz="2000" dirty="0"/>
              <a:t>Rozdíly v procesu (např. rozdílné doručování)</a:t>
            </a:r>
          </a:p>
          <a:p>
            <a:pPr marL="457200" indent="-457200">
              <a:buFont typeface="Arial" panose="020B0604020202020204" pitchFamily="34" charset="0"/>
              <a:buChar char="•"/>
            </a:pPr>
            <a:r>
              <a:rPr lang="cs-CZ" sz="2000" dirty="0"/>
              <a:t>Účast veřejnosti (ekologické spolky se mohou stát účastníky)</a:t>
            </a:r>
          </a:p>
          <a:p>
            <a:r>
              <a:rPr lang="cs-CZ" sz="2000" dirty="0"/>
              <a:t>Zvláštní režim i </a:t>
            </a:r>
            <a:r>
              <a:rPr lang="cs-CZ" sz="2000" b="1" dirty="0"/>
              <a:t>pro využití opravných prostředků </a:t>
            </a:r>
            <a:r>
              <a:rPr lang="cs-CZ" sz="2000" dirty="0"/>
              <a:t>proti rozhodnutí vydanému v navazujícím řízení i </a:t>
            </a:r>
            <a:r>
              <a:rPr lang="cs-CZ" sz="2000" b="1" dirty="0"/>
              <a:t>pro řízení před správními soudy.</a:t>
            </a:r>
            <a:endParaRPr lang="cs-CZ" sz="2000" dirty="0"/>
          </a:p>
          <a:p>
            <a:endParaRPr lang="cs-CZ" sz="1600" dirty="0"/>
          </a:p>
        </p:txBody>
      </p:sp>
    </p:spTree>
    <p:extLst>
      <p:ext uri="{BB962C8B-B14F-4D97-AF65-F5344CB8AC3E}">
        <p14:creationId xmlns:p14="http://schemas.microsoft.com/office/powerpoint/2010/main" val="29603188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dirty="0"/>
              <a:t>Verifikační závazné stanovisko</a:t>
            </a:r>
            <a:endParaRPr lang="cs-CZ" sz="4000" b="1" dirty="0"/>
          </a:p>
        </p:txBody>
      </p:sp>
      <p:sp>
        <p:nvSpPr>
          <p:cNvPr id="3" name="TextovéPole 2"/>
          <p:cNvSpPr txBox="1"/>
          <p:nvPr/>
        </p:nvSpPr>
        <p:spPr>
          <a:xfrm>
            <a:off x="683568" y="3789040"/>
            <a:ext cx="7776864" cy="2677656"/>
          </a:xfrm>
          <a:prstGeom prst="rect">
            <a:avLst/>
          </a:prstGeom>
          <a:noFill/>
        </p:spPr>
        <p:txBody>
          <a:bodyPr wrap="square" rtlCol="0">
            <a:spAutoFit/>
          </a:bodyPr>
          <a:lstStyle/>
          <a:p>
            <a:endParaRPr lang="cs-CZ" sz="2400" dirty="0"/>
          </a:p>
          <a:p>
            <a:endParaRPr lang="cs-CZ" sz="2400" dirty="0"/>
          </a:p>
          <a:p>
            <a:endParaRPr lang="cs-CZ" sz="2400" dirty="0"/>
          </a:p>
          <a:p>
            <a:r>
              <a:rPr lang="cs-CZ" sz="2400" dirty="0"/>
              <a:t>…jestliže došlo ke změnám záměru, které by mohly mít významný negativní vliv na životní prostředí, zejména ke zvýšení jeho kapacity a rozsahu nebo ke změně jeho technologie, řízení provozu nebo způsobu užívání.</a:t>
            </a:r>
            <a:endParaRPr lang="cs-CZ" dirty="0"/>
          </a:p>
        </p:txBody>
      </p:sp>
      <p:sp>
        <p:nvSpPr>
          <p:cNvPr id="7" name="Obdélník 6"/>
          <p:cNvSpPr/>
          <p:nvPr/>
        </p:nvSpPr>
        <p:spPr>
          <a:xfrm>
            <a:off x="899592" y="1628800"/>
            <a:ext cx="3816424"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sz="2000" b="1" dirty="0"/>
              <a:t>Úřad, který vede navazující řízení</a:t>
            </a:r>
          </a:p>
        </p:txBody>
      </p:sp>
      <p:sp>
        <p:nvSpPr>
          <p:cNvPr id="8" name="Obdélník 7"/>
          <p:cNvSpPr/>
          <p:nvPr/>
        </p:nvSpPr>
        <p:spPr>
          <a:xfrm>
            <a:off x="5076056" y="3789040"/>
            <a:ext cx="3312368"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sz="2400" b="1" dirty="0"/>
              <a:t>Úřad pro EIA</a:t>
            </a:r>
          </a:p>
        </p:txBody>
      </p:sp>
      <p:cxnSp>
        <p:nvCxnSpPr>
          <p:cNvPr id="10" name="Zakřivená spojovací čára 9"/>
          <p:cNvCxnSpPr/>
          <p:nvPr/>
        </p:nvCxnSpPr>
        <p:spPr>
          <a:xfrm>
            <a:off x="4932040" y="2132856"/>
            <a:ext cx="2016224" cy="1440160"/>
          </a:xfrm>
          <a:prstGeom prst="curvedConnector3">
            <a:avLst>
              <a:gd name="adj1" fmla="val 97268"/>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Zakřivená spojovací čára 12"/>
          <p:cNvCxnSpPr/>
          <p:nvPr/>
        </p:nvCxnSpPr>
        <p:spPr>
          <a:xfrm rot="10800000">
            <a:off x="2411760" y="2780928"/>
            <a:ext cx="1728192" cy="1584176"/>
          </a:xfrm>
          <a:prstGeom prst="curvedConnector3">
            <a:avLst>
              <a:gd name="adj1" fmla="val 97694"/>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6588224" y="1988840"/>
            <a:ext cx="2160240" cy="369332"/>
          </a:xfrm>
          <a:prstGeom prst="rect">
            <a:avLst/>
          </a:prstGeom>
          <a:noFill/>
        </p:spPr>
        <p:txBody>
          <a:bodyPr wrap="square" rtlCol="0">
            <a:spAutoFit/>
          </a:bodyPr>
          <a:lstStyle/>
          <a:p>
            <a:r>
              <a:rPr lang="cs-CZ" dirty="0"/>
              <a:t>předložení</a:t>
            </a:r>
          </a:p>
        </p:txBody>
      </p:sp>
      <p:sp>
        <p:nvSpPr>
          <p:cNvPr id="19" name="TextovéPole 18"/>
          <p:cNvSpPr txBox="1"/>
          <p:nvPr/>
        </p:nvSpPr>
        <p:spPr>
          <a:xfrm>
            <a:off x="539552" y="4077072"/>
            <a:ext cx="2160240" cy="369332"/>
          </a:xfrm>
          <a:prstGeom prst="rect">
            <a:avLst/>
          </a:prstGeom>
          <a:noFill/>
        </p:spPr>
        <p:txBody>
          <a:bodyPr wrap="square" rtlCol="0">
            <a:spAutoFit/>
          </a:bodyPr>
          <a:lstStyle/>
          <a:p>
            <a:r>
              <a:rPr lang="cs-CZ" dirty="0"/>
              <a:t>závazné stanovisko</a:t>
            </a:r>
          </a:p>
        </p:txBody>
      </p:sp>
    </p:spTree>
    <p:extLst>
      <p:ext uri="{BB962C8B-B14F-4D97-AF65-F5344CB8AC3E}">
        <p14:creationId xmlns:p14="http://schemas.microsoft.com/office/powerpoint/2010/main" val="28955276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954107"/>
          </a:xfrm>
          <a:prstGeom prst="rect">
            <a:avLst/>
          </a:prstGeom>
          <a:noFill/>
        </p:spPr>
        <p:txBody>
          <a:bodyPr wrap="square" rtlCol="0">
            <a:spAutoFit/>
          </a:bodyPr>
          <a:lstStyle/>
          <a:p>
            <a:r>
              <a:rPr lang="cs-CZ" sz="2800" b="1" dirty="0"/>
              <a:t>Společné územní a stavební řízení s posouzením vlivů na životní prostředí</a:t>
            </a:r>
          </a:p>
        </p:txBody>
      </p:sp>
      <p:sp>
        <p:nvSpPr>
          <p:cNvPr id="6" name="TextovéPole 5"/>
          <p:cNvSpPr txBox="1"/>
          <p:nvPr/>
        </p:nvSpPr>
        <p:spPr>
          <a:xfrm>
            <a:off x="683568" y="1556792"/>
            <a:ext cx="7992888" cy="4708981"/>
          </a:xfrm>
          <a:prstGeom prst="rect">
            <a:avLst/>
          </a:prstGeom>
          <a:noFill/>
        </p:spPr>
        <p:txBody>
          <a:bodyPr wrap="square" rtlCol="0">
            <a:spAutoFit/>
          </a:bodyPr>
          <a:lstStyle/>
          <a:p>
            <a:pPr marL="457200" indent="-457200">
              <a:buFont typeface="Arial" panose="020B0604020202020204" pitchFamily="34" charset="0"/>
              <a:buChar char="•"/>
            </a:pPr>
            <a:r>
              <a:rPr lang="cs-CZ" sz="2000" dirty="0"/>
              <a:t>§ 94q a násl. stavebního zákona (od 1. 1. 2018)</a:t>
            </a:r>
          </a:p>
          <a:p>
            <a:pPr marL="457200" indent="-457200">
              <a:buFont typeface="Arial" panose="020B0604020202020204" pitchFamily="34" charset="0"/>
              <a:buChar char="•"/>
            </a:pPr>
            <a:r>
              <a:rPr lang="cs-CZ" sz="2000" dirty="0"/>
              <a:t>Vede stavební úřad v součinnosti s příslušným úřadem, který vydá závazné stanovisko EIA</a:t>
            </a:r>
          </a:p>
          <a:p>
            <a:pPr marL="457200" indent="-457200">
              <a:buFont typeface="Arial" panose="020B0604020202020204" pitchFamily="34" charset="0"/>
              <a:buChar char="•"/>
            </a:pPr>
            <a:r>
              <a:rPr lang="cs-CZ" sz="2000" dirty="0"/>
              <a:t>Jde o </a:t>
            </a:r>
            <a:r>
              <a:rPr lang="cs-CZ" sz="2000" b="1" dirty="0">
                <a:solidFill>
                  <a:schemeClr val="accent5"/>
                </a:solidFill>
              </a:rPr>
              <a:t>navazující řízení</a:t>
            </a:r>
          </a:p>
          <a:p>
            <a:pPr marL="457200" indent="-457200">
              <a:buFont typeface="Arial" panose="020B0604020202020204" pitchFamily="34" charset="0"/>
              <a:buChar char="•"/>
            </a:pPr>
            <a:r>
              <a:rPr lang="cs-CZ" sz="2000" b="1" dirty="0">
                <a:solidFill>
                  <a:schemeClr val="accent5"/>
                </a:solidFill>
              </a:rPr>
              <a:t>Vydává se závazné stanovisko EIA</a:t>
            </a:r>
          </a:p>
          <a:p>
            <a:pPr marL="457200" indent="-457200" algn="just">
              <a:buFont typeface="Arial" panose="020B0604020202020204" pitchFamily="34" charset="0"/>
              <a:buChar char="•"/>
            </a:pPr>
            <a:r>
              <a:rPr lang="cs-CZ" sz="2000" dirty="0"/>
              <a:t>Pokud ze závazného stanoviska EIA vyplyne, že stavební záměr má významně negativní vliv na předmět ochrany nebo celistvost EVL nebo PO, a tato skutečnost nebude přímo důvodem pro zamítnutí žádosti, stavební úřad přeruší řízení do doby uložení </a:t>
            </a:r>
            <a:r>
              <a:rPr lang="cs-CZ" sz="2000" b="1" dirty="0">
                <a:solidFill>
                  <a:schemeClr val="accent5"/>
                </a:solidFill>
              </a:rPr>
              <a:t>kompenzačních opatření</a:t>
            </a:r>
          </a:p>
          <a:p>
            <a:pPr marL="457200" indent="-457200" algn="just">
              <a:buFont typeface="Arial" panose="020B0604020202020204" pitchFamily="34" charset="0"/>
              <a:buChar char="•"/>
            </a:pPr>
            <a:r>
              <a:rPr lang="cs-CZ" sz="2000" dirty="0"/>
              <a:t>Účastníci řízení a veřejnost mohou uplatnit připomínky ke stavebnímu záměru z hlediska vlivů na životní prostředí a dotčené orgány závazná stanoviska</a:t>
            </a:r>
          </a:p>
          <a:p>
            <a:pPr marL="457200" indent="-457200" algn="just">
              <a:buFont typeface="Arial" panose="020B0604020202020204" pitchFamily="34" charset="0"/>
              <a:buChar char="•"/>
            </a:pPr>
            <a:r>
              <a:rPr lang="cs-CZ" sz="2000" dirty="0"/>
              <a:t>Stavební úřad vydá společné povolení ve lhůtě do 90 dnů ode dne zahájení řízení; ve zvlášť složitých případech, zejména u souboru staveb, stavební úřad rozhodne nejdéle ve lhůtě do 120 dnů.</a:t>
            </a:r>
            <a:endParaRPr lang="cs-CZ" sz="2000" b="1" dirty="0">
              <a:solidFill>
                <a:schemeClr val="accent5"/>
              </a:solidFill>
            </a:endParaRPr>
          </a:p>
        </p:txBody>
      </p:sp>
    </p:spTree>
    <p:extLst>
      <p:ext uri="{BB962C8B-B14F-4D97-AF65-F5344CB8AC3E}">
        <p14:creationId xmlns:p14="http://schemas.microsoft.com/office/powerpoint/2010/main" val="424509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Účast veřejnosti na EIA/SEA?</a:t>
            </a:r>
          </a:p>
        </p:txBody>
      </p:sp>
      <p:sp>
        <p:nvSpPr>
          <p:cNvPr id="3" name="TextovéPole 2"/>
          <p:cNvSpPr txBox="1"/>
          <p:nvPr/>
        </p:nvSpPr>
        <p:spPr>
          <a:xfrm>
            <a:off x="395536" y="970944"/>
            <a:ext cx="7704856" cy="6063198"/>
          </a:xfrm>
          <a:prstGeom prst="rect">
            <a:avLst/>
          </a:prstGeom>
          <a:noFill/>
        </p:spPr>
        <p:txBody>
          <a:bodyPr wrap="square" rtlCol="0">
            <a:spAutoFit/>
          </a:bodyPr>
          <a:lstStyle/>
          <a:p>
            <a:r>
              <a:rPr lang="cs-CZ" sz="1600" b="1" dirty="0">
                <a:solidFill>
                  <a:srgbClr val="00B050"/>
                </a:solidFill>
              </a:rPr>
              <a:t>Veřejnost</a:t>
            </a:r>
            <a:r>
              <a:rPr lang="cs-CZ" sz="1600" dirty="0"/>
              <a:t>: jedna nebo více osob (</a:t>
            </a:r>
            <a:r>
              <a:rPr lang="cs-CZ" sz="1600" i="1" dirty="0"/>
              <a:t>každý</a:t>
            </a:r>
            <a:r>
              <a:rPr lang="cs-CZ" sz="1600" dirty="0"/>
              <a:t>)</a:t>
            </a:r>
          </a:p>
          <a:p>
            <a:endParaRPr lang="cs-CZ" sz="1100" b="1" dirty="0"/>
          </a:p>
          <a:p>
            <a:r>
              <a:rPr lang="cs-CZ" sz="1600" b="1" dirty="0">
                <a:solidFill>
                  <a:srgbClr val="00B050"/>
                </a:solidFill>
              </a:rPr>
              <a:t>Dotčená veřejnost:</a:t>
            </a:r>
          </a:p>
          <a:p>
            <a:pPr marL="285750" indent="-285750">
              <a:buFont typeface="Arial" panose="020B0604020202020204" pitchFamily="34" charset="0"/>
              <a:buChar char="•"/>
            </a:pPr>
            <a:r>
              <a:rPr lang="cs-CZ" sz="1600" dirty="0"/>
              <a:t>	osoba, která může být rozhodnutím vydaným v navazujícím řízení 	dotčena ve svých právech nebo povinnostech, </a:t>
            </a:r>
          </a:p>
          <a:p>
            <a:pPr marL="285750" indent="-285750">
              <a:buFont typeface="Arial" panose="020B0604020202020204" pitchFamily="34" charset="0"/>
              <a:buChar char="•"/>
            </a:pPr>
            <a:r>
              <a:rPr lang="cs-CZ" sz="1600" dirty="0"/>
              <a:t>	právnická osoba soukromého práva, jejímž předmětem činnosti je 	podle zakladatelského právního jednání ochrana životního prostředí 	nebo veřejného zdraví, a jejíž hlavní činností není podnikání nebo jiná 	výdělečná činnost, která vznikla </a:t>
            </a:r>
            <a:r>
              <a:rPr lang="cs-CZ" sz="1600" b="1" dirty="0"/>
              <a:t>alespoň 3 roky před dnem zveřejnění informací o navazujícím řízení </a:t>
            </a:r>
            <a:r>
              <a:rPr lang="cs-CZ" sz="1600" dirty="0"/>
              <a:t>podle § 9 b odst. 1, případně před dnem vydání rozhodnutí, že záměr nebo jeho změna nebudou posuzovány, </a:t>
            </a:r>
            <a:r>
              <a:rPr lang="cs-CZ" sz="1600" b="1" dirty="0"/>
              <a:t>nebo kterou podporuje svými podpisy nejméně 200 osob</a:t>
            </a:r>
            <a:r>
              <a:rPr lang="cs-CZ" sz="1600" dirty="0"/>
              <a:t>.</a:t>
            </a:r>
          </a:p>
          <a:p>
            <a:endParaRPr lang="cs-CZ" sz="1100" dirty="0"/>
          </a:p>
          <a:p>
            <a:r>
              <a:rPr lang="cs-CZ" sz="1600" b="1" dirty="0">
                <a:solidFill>
                  <a:schemeClr val="accent2"/>
                </a:solidFill>
              </a:rPr>
              <a:t>SEA: Účast veřejnosti v procesu posuzování koncepcí na životní prostředí (SEA) je konzultativní.</a:t>
            </a:r>
          </a:p>
          <a:p>
            <a:r>
              <a:rPr lang="cs-CZ" sz="1600" b="1" dirty="0">
                <a:solidFill>
                  <a:srgbClr val="00B050"/>
                </a:solidFill>
              </a:rPr>
              <a:t>Každý</a:t>
            </a:r>
            <a:r>
              <a:rPr lang="cs-CZ" sz="1600" dirty="0"/>
              <a:t>  může zaslat příslušnému úřadu své </a:t>
            </a:r>
            <a:r>
              <a:rPr lang="cs-CZ" sz="1600" b="1" dirty="0"/>
              <a:t>písemné vyjádření k oznámení koncepce </a:t>
            </a:r>
            <a:r>
              <a:rPr lang="cs-CZ" sz="1600" dirty="0"/>
              <a:t>ve lhůtě do 20 dnů ode dne jeho zveřejnění a </a:t>
            </a:r>
            <a:r>
              <a:rPr lang="cs-CZ" sz="1600" b="1" dirty="0"/>
              <a:t>písemné vyjádření k návrhu koncepce</a:t>
            </a:r>
            <a:r>
              <a:rPr lang="cs-CZ" sz="1600" dirty="0"/>
              <a:t> nejpozději do 5 dnů ode dne konání veřejného projednání návrhu koncepce. Dále má každý </a:t>
            </a:r>
            <a:r>
              <a:rPr lang="cs-CZ" sz="1600" b="1" dirty="0"/>
              <a:t>možnost se ústně vyjádřit i v rámci veřejného projednání</a:t>
            </a:r>
            <a:r>
              <a:rPr lang="cs-CZ" sz="1600" dirty="0"/>
              <a:t>.</a:t>
            </a:r>
          </a:p>
          <a:p>
            <a:endParaRPr lang="cs-CZ" sz="1400" dirty="0"/>
          </a:p>
          <a:p>
            <a:r>
              <a:rPr lang="cs-CZ" sz="1600" b="1" dirty="0">
                <a:solidFill>
                  <a:schemeClr val="accent2"/>
                </a:solidFill>
              </a:rPr>
              <a:t>EIA: </a:t>
            </a:r>
            <a:r>
              <a:rPr lang="cs-CZ" sz="1600" b="1" dirty="0">
                <a:solidFill>
                  <a:srgbClr val="00B050"/>
                </a:solidFill>
              </a:rPr>
              <a:t>Každá osoba </a:t>
            </a:r>
            <a:r>
              <a:rPr lang="cs-CZ" sz="1600" dirty="0"/>
              <a:t>má právo zaslat příslušnému úřadu své </a:t>
            </a:r>
            <a:r>
              <a:rPr lang="cs-CZ" sz="1600" b="1" dirty="0">
                <a:solidFill>
                  <a:srgbClr val="00B050"/>
                </a:solidFill>
              </a:rPr>
              <a:t>písemné vyjádření k záměru a vyjádření k dokumentaci</a:t>
            </a:r>
            <a:r>
              <a:rPr lang="cs-CZ" sz="1600" dirty="0"/>
              <a:t> (do 30 dní ode dne zveřejnění informace o dokumentaci). Spolky se mohou zúčastnit navazujících řízení (a s nimi i další osoby podle úpravy navazujících řízení v jednotlivých předpisech)</a:t>
            </a:r>
          </a:p>
          <a:p>
            <a:pPr marL="285750" indent="-285750">
              <a:buFont typeface="Arial" panose="020B0604020202020204" pitchFamily="34" charset="0"/>
              <a:buChar char="•"/>
            </a:pPr>
            <a:endParaRPr lang="cs-CZ" sz="1600" dirty="0"/>
          </a:p>
          <a:p>
            <a:pPr marL="285750" indent="-285750">
              <a:buFont typeface="Arial" panose="020B0604020202020204" pitchFamily="34" charset="0"/>
              <a:buChar char="•"/>
            </a:pPr>
            <a:endParaRPr lang="cs-CZ" sz="1600" dirty="0"/>
          </a:p>
        </p:txBody>
      </p:sp>
    </p:spTree>
    <p:extLst>
      <p:ext uri="{BB962C8B-B14F-4D97-AF65-F5344CB8AC3E}">
        <p14:creationId xmlns:p14="http://schemas.microsoft.com/office/powerpoint/2010/main" val="1695223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768752" cy="584775"/>
          </a:xfrm>
          <a:prstGeom prst="rect">
            <a:avLst/>
          </a:prstGeom>
          <a:noFill/>
        </p:spPr>
        <p:txBody>
          <a:bodyPr wrap="square" rtlCol="0">
            <a:spAutoFit/>
          </a:bodyPr>
          <a:lstStyle/>
          <a:p>
            <a:r>
              <a:rPr lang="cs-CZ" sz="3200" b="1" dirty="0"/>
              <a:t>Účast veřejnosti v navazujícím řízení</a:t>
            </a:r>
          </a:p>
        </p:txBody>
      </p:sp>
      <p:sp>
        <p:nvSpPr>
          <p:cNvPr id="3" name="TextovéPole 2"/>
          <p:cNvSpPr txBox="1"/>
          <p:nvPr/>
        </p:nvSpPr>
        <p:spPr>
          <a:xfrm>
            <a:off x="84112" y="948690"/>
            <a:ext cx="8880376" cy="6186309"/>
          </a:xfrm>
          <a:prstGeom prst="rect">
            <a:avLst/>
          </a:prstGeom>
          <a:noFill/>
        </p:spPr>
        <p:txBody>
          <a:bodyPr wrap="square" rtlCol="0">
            <a:spAutoFit/>
          </a:bodyPr>
          <a:lstStyle/>
          <a:p>
            <a:pPr marL="285750" indent="-285750">
              <a:buFont typeface="Arial" panose="020B0604020202020204" pitchFamily="34" charset="0"/>
              <a:buChar char="•"/>
            </a:pPr>
            <a:r>
              <a:rPr lang="cs-CZ" b="1" dirty="0"/>
              <a:t>Speciální úprava vůči úpravě účastenství v jiných předpisech!!! (§ 70 ZOPK, § 7 IPPC atd.)</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a:t>Vždy se jedná o </a:t>
            </a:r>
            <a:r>
              <a:rPr lang="cs-CZ" b="1" dirty="0">
                <a:solidFill>
                  <a:srgbClr val="FF0000"/>
                </a:solidFill>
              </a:rPr>
              <a:t>řízení s velkým počtem účastníků </a:t>
            </a:r>
            <a:r>
              <a:rPr lang="cs-CZ" dirty="0"/>
              <a:t>podle správního řádu, bez ohledu na skutečný počet účastníků</a:t>
            </a:r>
          </a:p>
          <a:p>
            <a:pPr marL="285750" indent="-285750">
              <a:buFont typeface="Arial" panose="020B0604020202020204" pitchFamily="34" charset="0"/>
              <a:buChar char="•"/>
            </a:pPr>
            <a:endParaRPr lang="cs-CZ" b="1" dirty="0">
              <a:solidFill>
                <a:srgbClr val="00B050"/>
              </a:solidFill>
            </a:endParaRPr>
          </a:p>
          <a:p>
            <a:pPr marL="285750" indent="-285750">
              <a:buFont typeface="Arial" panose="020B0604020202020204" pitchFamily="34" charset="0"/>
              <a:buChar char="•"/>
            </a:pPr>
            <a:r>
              <a:rPr lang="cs-CZ" b="1" dirty="0">
                <a:solidFill>
                  <a:srgbClr val="00B050"/>
                </a:solidFill>
              </a:rPr>
              <a:t>Veřejnosti</a:t>
            </a:r>
            <a:r>
              <a:rPr lang="cs-CZ" dirty="0">
                <a:solidFill>
                  <a:srgbClr val="00B050"/>
                </a:solidFill>
              </a:rPr>
              <a:t> </a:t>
            </a:r>
            <a:r>
              <a:rPr lang="cs-CZ" dirty="0"/>
              <a:t>svědčí v navazujícím řízení </a:t>
            </a:r>
            <a:r>
              <a:rPr lang="cs-CZ" b="1" dirty="0"/>
              <a:t>konzultativní účast, která umožňuje každé osobě uplatnit připomínky k záměru</a:t>
            </a:r>
            <a:r>
              <a:rPr lang="cs-CZ" dirty="0"/>
              <a:t>. Tyto osoby se však nestávají účastníky řízení, správní orgán je pouze povinen se s podanými připomínkami vypořádat v odůvodnění rozhodnutí.</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b="1" dirty="0">
                <a:solidFill>
                  <a:srgbClr val="00B050"/>
                </a:solidFill>
              </a:rPr>
              <a:t>Dotčená veřejnost </a:t>
            </a:r>
            <a:r>
              <a:rPr lang="cs-CZ" dirty="0"/>
              <a:t>dle § 3 písm. i) bod 2 zákona EIA (opět pouze ekologické spolky při splnění uvedených podmínek) může </a:t>
            </a:r>
            <a:r>
              <a:rPr lang="cs-CZ" b="1" dirty="0"/>
              <a:t>získat postavení plnoprávného účastníka navazujícího řízení</a:t>
            </a:r>
            <a:r>
              <a:rPr lang="cs-CZ" dirty="0"/>
              <a:t>, kterému předcházelo posuzování vlivů na životní prostředí. Musí se však ve 30denní lhůtě ode dne zveřejnění informací o navazujícím řízení přihlásit.</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a:t>Konzultativní ani plnoprávná účast v navazujícím řízení není podmíněna aktivní účastí v předchozím procesu EIA.</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a:t>Proti rozhodnutí vydaném v navazujícím řízení se lze odvolat. Aktivní legitimaci k podání odvolání mají obecně všichni účastníci daného navazujícího. Zákon EIA však umožňuje ekologickým spolkům splňujícím podmínky odvolat se proti rozhodnutí vydanému v navazujícím řízení i v případě, že nebyly účastníky prvostupňového řízení.</a:t>
            </a:r>
          </a:p>
          <a:p>
            <a:endParaRPr lang="cs-CZ" dirty="0"/>
          </a:p>
        </p:txBody>
      </p:sp>
    </p:spTree>
    <p:extLst>
      <p:ext uri="{BB962C8B-B14F-4D97-AF65-F5344CB8AC3E}">
        <p14:creationId xmlns:p14="http://schemas.microsoft.com/office/powerpoint/2010/main" val="266245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768752" cy="584775"/>
          </a:xfrm>
          <a:prstGeom prst="rect">
            <a:avLst/>
          </a:prstGeom>
          <a:noFill/>
        </p:spPr>
        <p:txBody>
          <a:bodyPr wrap="square" rtlCol="0">
            <a:spAutoFit/>
          </a:bodyPr>
          <a:lstStyle/>
          <a:p>
            <a:r>
              <a:rPr lang="cs-CZ" sz="3200" b="1" dirty="0"/>
              <a:t>Přístup k soudní ochraně</a:t>
            </a:r>
          </a:p>
        </p:txBody>
      </p:sp>
      <p:sp>
        <p:nvSpPr>
          <p:cNvPr id="3" name="TextovéPole 2"/>
          <p:cNvSpPr txBox="1"/>
          <p:nvPr/>
        </p:nvSpPr>
        <p:spPr>
          <a:xfrm>
            <a:off x="517512" y="1376698"/>
            <a:ext cx="8280920" cy="4524315"/>
          </a:xfrm>
          <a:prstGeom prst="rect">
            <a:avLst/>
          </a:prstGeom>
          <a:noFill/>
        </p:spPr>
        <p:txBody>
          <a:bodyPr wrap="square" rtlCol="0">
            <a:spAutoFit/>
          </a:bodyPr>
          <a:lstStyle/>
          <a:p>
            <a:pPr marL="285750" indent="-285750">
              <a:buFont typeface="Arial" panose="020B0604020202020204" pitchFamily="34" charset="0"/>
              <a:buChar char="•"/>
            </a:pPr>
            <a:r>
              <a:rPr lang="cs-CZ" sz="2400" dirty="0"/>
              <a:t>Dotčená veřejnost se může žalobou domáhat zrušení rozhodnutí vydaného v navazujícím řízení a napadat hmotnou nebo procesní zákonnost tohoto rozhodnutí (§ 9d ZEIA)</a:t>
            </a:r>
          </a:p>
          <a:p>
            <a:pPr marL="285750" indent="-285750">
              <a:buFont typeface="Arial" panose="020B0604020202020204" pitchFamily="34" charset="0"/>
              <a:buChar char="•"/>
            </a:pPr>
            <a:r>
              <a:rPr lang="cs-CZ" sz="2400" dirty="0"/>
              <a:t>Má se za to, že ekologické spolky mají práva, na kterých mohou být rozhodnutím vydaným v navazujícím řízení zkráceny</a:t>
            </a:r>
          </a:p>
          <a:p>
            <a:pPr marL="285750" indent="-285750">
              <a:buFont typeface="Arial" panose="020B0604020202020204" pitchFamily="34" charset="0"/>
              <a:buChar char="•"/>
            </a:pPr>
            <a:endParaRPr lang="cs-CZ" sz="2400" dirty="0"/>
          </a:p>
          <a:p>
            <a:pPr marL="285750" indent="-285750">
              <a:buFont typeface="Arial" panose="020B0604020202020204" pitchFamily="34" charset="0"/>
              <a:buChar char="•"/>
            </a:pPr>
            <a:r>
              <a:rPr lang="cs-CZ" sz="2400" dirty="0"/>
              <a:t>Přípustnost žaloby po vyčerpání řádného opravného prostředku</a:t>
            </a:r>
          </a:p>
          <a:p>
            <a:pPr marL="285750" indent="-285750">
              <a:buFont typeface="Arial" panose="020B0604020202020204" pitchFamily="34" charset="0"/>
              <a:buChar char="•"/>
            </a:pPr>
            <a:r>
              <a:rPr lang="cs-CZ" sz="2400" dirty="0"/>
              <a:t>Soud o žalobě rozhodne do 90 dnů po jejím doručení soud rozhodne i bez návrhu o přiznání odkladného účinku žalobě nebo o návrhu na vydání předběžného opatření, hrozí-li realizací záměru závažné škody na životním prostředí.</a:t>
            </a:r>
          </a:p>
        </p:txBody>
      </p:sp>
    </p:spTree>
    <p:extLst>
      <p:ext uri="{BB962C8B-B14F-4D97-AF65-F5344CB8AC3E}">
        <p14:creationId xmlns:p14="http://schemas.microsoft.com/office/powerpoint/2010/main" val="185176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7128792" cy="830997"/>
          </a:xfrm>
          <a:prstGeom prst="rect">
            <a:avLst/>
          </a:prstGeom>
          <a:noFill/>
        </p:spPr>
        <p:txBody>
          <a:bodyPr wrap="square" rtlCol="0">
            <a:spAutoFit/>
          </a:bodyPr>
          <a:lstStyle/>
          <a:p>
            <a:r>
              <a:rPr lang="cs-CZ" sz="2800" b="1" dirty="0"/>
              <a:t>Návaznost územní plánování x povolování</a:t>
            </a:r>
          </a:p>
          <a:p>
            <a:r>
              <a:rPr lang="cs-CZ" dirty="0"/>
              <a:t>(z pohledu ochrany životního prostředí)</a:t>
            </a:r>
          </a:p>
        </p:txBody>
      </p:sp>
      <p:sp>
        <p:nvSpPr>
          <p:cNvPr id="5" name="Zástupný symbol pro obsah 4"/>
          <p:cNvSpPr>
            <a:spLocks noGrp="1"/>
          </p:cNvSpPr>
          <p:nvPr>
            <p:ph idx="1"/>
          </p:nvPr>
        </p:nvSpPr>
        <p:spPr>
          <a:xfrm>
            <a:off x="457200" y="1600200"/>
            <a:ext cx="8229600" cy="5199912"/>
          </a:xfrm>
        </p:spPr>
        <p:txBody>
          <a:bodyPr>
            <a:normAutofit fontScale="47500" lnSpcReduction="20000"/>
          </a:bodyPr>
          <a:lstStyle/>
          <a:p>
            <a:pPr marL="0" indent="0">
              <a:buNone/>
            </a:pPr>
            <a:r>
              <a:rPr lang="cs-CZ" b="1" dirty="0">
                <a:solidFill>
                  <a:schemeClr val="accent3"/>
                </a:solidFill>
              </a:rPr>
              <a:t>Příklad: Ochrana krajinného rázu</a:t>
            </a:r>
          </a:p>
          <a:p>
            <a:pPr marL="0" indent="0">
              <a:buNone/>
            </a:pPr>
            <a:endParaRPr lang="cs-CZ" b="1" dirty="0"/>
          </a:p>
          <a:p>
            <a:pPr marL="0" indent="0">
              <a:buNone/>
            </a:pPr>
            <a:r>
              <a:rPr lang="cs-CZ" b="1" dirty="0"/>
              <a:t>§ 12 zákona č. 114/1992 Sb., o ochraně přírody a krajiny</a:t>
            </a:r>
          </a:p>
          <a:p>
            <a:pPr marL="0" indent="0">
              <a:buNone/>
            </a:pPr>
            <a:endParaRPr lang="cs-CZ" b="1" dirty="0"/>
          </a:p>
          <a:p>
            <a:pPr marL="0" indent="0" algn="just">
              <a:buNone/>
            </a:pPr>
            <a:r>
              <a:rPr lang="cs-CZ" sz="3400" b="1" dirty="0"/>
              <a:t>Ochrana krajinného rázu a přírodní park</a:t>
            </a:r>
          </a:p>
          <a:p>
            <a:pPr algn="just"/>
            <a:r>
              <a:rPr lang="cs-CZ" sz="3400" b="1" dirty="0"/>
              <a:t>(1)</a:t>
            </a:r>
            <a:r>
              <a:rPr lang="cs-CZ" sz="3400" dirty="0"/>
              <a:t> Krajinný ráz, kterým je zejména přírodní, kulturní a historická charakteristika určitého místa či oblasti, je chráněn před činností snižující jeho estetickou a přírodní hodnotu. Zásahy do krajinného rázu, zejména umisťování a povolování staveb, mohou být prováděny pouze s ohledem na zachování významných krajinných prvků, zvláště chráněných území, kulturních dominant krajiny, harmonické měřítko a vztahy v krajině.</a:t>
            </a:r>
          </a:p>
          <a:p>
            <a:pPr algn="just"/>
            <a:r>
              <a:rPr lang="cs-CZ" sz="3400" b="1" dirty="0"/>
              <a:t>(2)</a:t>
            </a:r>
            <a:r>
              <a:rPr lang="cs-CZ" sz="3400" dirty="0"/>
              <a:t> </a:t>
            </a:r>
            <a:r>
              <a:rPr lang="cs-CZ" sz="3400" b="1" i="1" dirty="0">
                <a:solidFill>
                  <a:schemeClr val="accent6"/>
                </a:solidFill>
              </a:rPr>
              <a:t>K umisťování a povolování staveb, jakož i jiným činnostem, které by mohly snížit nebo změnit krajinný ráz, je nezbytný souhlas orgánu ochrany přírody. </a:t>
            </a:r>
            <a:r>
              <a:rPr lang="cs-CZ" sz="3400" dirty="0"/>
              <a:t>Podrobnosti ochrany krajinného rázu může stanovit ministerstvo životního prostředí obecně závazným právním předpisem.</a:t>
            </a:r>
          </a:p>
          <a:p>
            <a:pPr algn="just"/>
            <a:r>
              <a:rPr lang="cs-CZ" sz="3400" b="1" dirty="0"/>
              <a:t>(3)</a:t>
            </a:r>
            <a:r>
              <a:rPr lang="cs-CZ" sz="3400" dirty="0"/>
              <a:t> K ochraně krajinného rázu s významnými soustředěnými estetickými a přírodními hodnotami, který není zvláště chráněn podle části třetí tohoto zákona, může orgán ochrany přírody zřídit obecně závazným právním předpisem přírodní park a stanovit omezení takového využití území, které by znamenalo zničení, poškození nebo rušení stavu tohoto území.</a:t>
            </a:r>
          </a:p>
          <a:p>
            <a:pPr algn="just"/>
            <a:r>
              <a:rPr lang="cs-CZ" sz="3400" b="1" dirty="0"/>
              <a:t>(4)</a:t>
            </a:r>
            <a:r>
              <a:rPr lang="cs-CZ" sz="3400" dirty="0"/>
              <a:t> </a:t>
            </a:r>
            <a:r>
              <a:rPr lang="cs-CZ" sz="3400" b="1" i="1" dirty="0">
                <a:solidFill>
                  <a:schemeClr val="accent2"/>
                </a:solidFill>
              </a:rPr>
              <a:t>Krajinný ráz se neposuzuje v zastavěném území a v zastavitelných plochách, pro které je územním plánem nebo regulačním plánem stanoveno plošné a prostorové uspořádání a podmínky ochrany krajinného rázu dohodnuté s orgánem ochrany přírody</a:t>
            </a:r>
            <a:r>
              <a:rPr lang="cs-CZ" sz="3400" dirty="0"/>
              <a:t>.</a:t>
            </a:r>
          </a:p>
          <a:p>
            <a:endParaRPr lang="cs-CZ" dirty="0"/>
          </a:p>
        </p:txBody>
      </p:sp>
    </p:spTree>
    <p:extLst>
      <p:ext uri="{BB962C8B-B14F-4D97-AF65-F5344CB8AC3E}">
        <p14:creationId xmlns:p14="http://schemas.microsoft.com/office/powerpoint/2010/main" val="8222990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9" name="Shape 119"/>
          <p:cNvSpPr txBox="1"/>
          <p:nvPr/>
        </p:nvSpPr>
        <p:spPr>
          <a:xfrm>
            <a:off x="1475656" y="2780928"/>
            <a:ext cx="7949850" cy="3186774"/>
          </a:xfrm>
          <a:prstGeom prst="rect">
            <a:avLst/>
          </a:prstGeom>
          <a:noFill/>
          <a:ln>
            <a:noFill/>
          </a:ln>
        </p:spPr>
        <p:txBody>
          <a:bodyPr lIns="91425" tIns="91425" rIns="91425" bIns="91425" anchor="t" anchorCtr="0">
            <a:noAutofit/>
          </a:bodyPr>
          <a:lstStyle/>
          <a:p>
            <a:pPr marL="0" lvl="3">
              <a:spcBef>
                <a:spcPts val="600"/>
              </a:spcBef>
            </a:pPr>
            <a:r>
              <a:rPr lang="cs-CZ" sz="2400" b="1" dirty="0">
                <a:latin typeface="Cambria" pitchFamily="18" charset="0"/>
                <a:ea typeface="Roboto Slab" panose="020B0604020202020204" charset="0"/>
                <a:cs typeface="Nixie One"/>
                <a:sym typeface="Nixie One"/>
              </a:rPr>
              <a:t>INTEGROVANÉ POVOLOVÁNÍ (IPPC)</a:t>
            </a:r>
          </a:p>
        </p:txBody>
      </p:sp>
    </p:spTree>
    <p:extLst>
      <p:ext uri="{BB962C8B-B14F-4D97-AF65-F5344CB8AC3E}">
        <p14:creationId xmlns:p14="http://schemas.microsoft.com/office/powerpoint/2010/main" val="41976650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IPPC: Integrované povolování</a:t>
            </a:r>
          </a:p>
        </p:txBody>
      </p:sp>
      <p:sp>
        <p:nvSpPr>
          <p:cNvPr id="13" name="TextovéPole 12"/>
          <p:cNvSpPr txBox="1"/>
          <p:nvPr/>
        </p:nvSpPr>
        <p:spPr>
          <a:xfrm>
            <a:off x="827584" y="1844824"/>
            <a:ext cx="7920880" cy="3847207"/>
          </a:xfrm>
          <a:prstGeom prst="rect">
            <a:avLst/>
          </a:prstGeom>
          <a:noFill/>
        </p:spPr>
        <p:txBody>
          <a:bodyPr wrap="square" rtlCol="0">
            <a:spAutoFit/>
          </a:bodyPr>
          <a:lstStyle/>
          <a:p>
            <a:pPr marL="457200" indent="-457200">
              <a:buFont typeface="Arial" pitchFamily="34" charset="0"/>
              <a:buChar char="•"/>
            </a:pPr>
            <a:r>
              <a:rPr lang="cs-CZ" sz="3200" b="1" dirty="0"/>
              <a:t>K čemu IPPC slouží?</a:t>
            </a:r>
          </a:p>
          <a:p>
            <a:pPr marL="457200" indent="-457200">
              <a:buFont typeface="Arial" pitchFamily="34" charset="0"/>
              <a:buChar char="•"/>
            </a:pPr>
            <a:r>
              <a:rPr lang="cs-CZ" sz="3200" b="1" dirty="0"/>
              <a:t>Co se integruje a kdy?</a:t>
            </a:r>
          </a:p>
          <a:p>
            <a:pPr marL="457200" indent="-457200">
              <a:buFont typeface="Arial" pitchFamily="34" charset="0"/>
              <a:buChar char="•"/>
            </a:pPr>
            <a:r>
              <a:rPr lang="cs-CZ" sz="3200" b="1" dirty="0"/>
              <a:t>Specifika oproti běžnému povolování </a:t>
            </a:r>
          </a:p>
          <a:p>
            <a:pPr marL="457200" indent="-457200">
              <a:buFont typeface="Arial" pitchFamily="34" charset="0"/>
              <a:buChar char="•"/>
            </a:pPr>
            <a:r>
              <a:rPr lang="cs-CZ" sz="3200" b="1" dirty="0"/>
              <a:t>Vztah EIA x IPPC?</a:t>
            </a:r>
          </a:p>
          <a:p>
            <a:pPr marL="457200" indent="-457200">
              <a:buFont typeface="Arial" pitchFamily="34" charset="0"/>
              <a:buChar char="•"/>
            </a:pPr>
            <a:endParaRPr lang="cs-CZ" sz="3200" b="1" dirty="0"/>
          </a:p>
          <a:p>
            <a:endParaRPr lang="cs-CZ" sz="2800" dirty="0"/>
          </a:p>
          <a:p>
            <a:endParaRPr lang="cs-CZ" sz="2800" dirty="0"/>
          </a:p>
          <a:p>
            <a:endParaRPr lang="cs-CZ" sz="2800" dirty="0"/>
          </a:p>
        </p:txBody>
      </p:sp>
      <p:sp>
        <p:nvSpPr>
          <p:cNvPr id="7" name="TextovéPole 6"/>
          <p:cNvSpPr txBox="1"/>
          <p:nvPr/>
        </p:nvSpPr>
        <p:spPr>
          <a:xfrm>
            <a:off x="323528" y="4797152"/>
            <a:ext cx="8496944" cy="1323439"/>
          </a:xfrm>
          <a:prstGeom prst="rect">
            <a:avLst/>
          </a:prstGeom>
          <a:noFill/>
        </p:spPr>
        <p:txBody>
          <a:bodyPr wrap="square" rtlCol="0">
            <a:spAutoFit/>
          </a:bodyPr>
          <a:lstStyle/>
          <a:p>
            <a:r>
              <a:rPr lang="cs-CZ" sz="2000" i="1" dirty="0"/>
              <a:t>Integrovaná prevence a omezování znečištění (z angl. </a:t>
            </a:r>
            <a:r>
              <a:rPr lang="cs-CZ" sz="2000" b="1" i="1" dirty="0" err="1"/>
              <a:t>I</a:t>
            </a:r>
            <a:r>
              <a:rPr lang="cs-CZ" sz="2000" i="1" dirty="0" err="1"/>
              <a:t>ntegrated</a:t>
            </a:r>
            <a:r>
              <a:rPr lang="cs-CZ" sz="2000" i="1" dirty="0"/>
              <a:t> </a:t>
            </a:r>
            <a:r>
              <a:rPr lang="cs-CZ" sz="2000" b="1" i="1" dirty="0" err="1"/>
              <a:t>P</a:t>
            </a:r>
            <a:r>
              <a:rPr lang="cs-CZ" sz="2000" i="1" dirty="0" err="1"/>
              <a:t>ollution</a:t>
            </a:r>
            <a:r>
              <a:rPr lang="cs-CZ" sz="2000" i="1" dirty="0"/>
              <a:t> </a:t>
            </a:r>
            <a:r>
              <a:rPr lang="cs-CZ" sz="2000" b="1" i="1" dirty="0" err="1"/>
              <a:t>P</a:t>
            </a:r>
            <a:r>
              <a:rPr lang="cs-CZ" sz="2000" i="1" dirty="0" err="1"/>
              <a:t>revention</a:t>
            </a:r>
            <a:r>
              <a:rPr lang="cs-CZ" sz="2000" i="1" dirty="0"/>
              <a:t> and </a:t>
            </a:r>
            <a:r>
              <a:rPr lang="cs-CZ" sz="2000" b="1" i="1" dirty="0" err="1"/>
              <a:t>C</a:t>
            </a:r>
            <a:r>
              <a:rPr lang="cs-CZ" sz="2000" i="1" dirty="0" err="1"/>
              <a:t>ontrol</a:t>
            </a:r>
            <a:r>
              <a:rPr lang="cs-CZ" sz="2000" i="1" dirty="0"/>
              <a:t> - </a:t>
            </a:r>
            <a:r>
              <a:rPr lang="cs-CZ" sz="2000" b="1" i="1" dirty="0"/>
              <a:t>IPPC</a:t>
            </a:r>
            <a:r>
              <a:rPr lang="cs-CZ" sz="2000" i="1" dirty="0"/>
              <a:t>) je pokročilým způsobem regulace vybraných průmyslových a zemědělských činností při dosažení vysoké úrovně ochrany životního prostředí jako celku.</a:t>
            </a:r>
          </a:p>
        </p:txBody>
      </p:sp>
    </p:spTree>
    <p:extLst>
      <p:ext uri="{BB962C8B-B14F-4D97-AF65-F5344CB8AC3E}">
        <p14:creationId xmlns:p14="http://schemas.microsoft.com/office/powerpoint/2010/main" val="127552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a:t>IPPC </a:t>
            </a:r>
            <a:r>
              <a:rPr lang="cs-CZ" sz="4000" b="1"/>
              <a:t>– forma?</a:t>
            </a:r>
            <a:endParaRPr lang="cs-CZ" sz="4000" b="1" dirty="0"/>
          </a:p>
        </p:txBody>
      </p:sp>
      <p:sp>
        <p:nvSpPr>
          <p:cNvPr id="9" name="TextovéPole 8"/>
          <p:cNvSpPr txBox="1"/>
          <p:nvPr/>
        </p:nvSpPr>
        <p:spPr>
          <a:xfrm>
            <a:off x="414174" y="1511206"/>
            <a:ext cx="7776864" cy="2800767"/>
          </a:xfrm>
          <a:prstGeom prst="rect">
            <a:avLst/>
          </a:prstGeom>
          <a:noFill/>
        </p:spPr>
        <p:txBody>
          <a:bodyPr wrap="square" rtlCol="0">
            <a:spAutoFit/>
          </a:bodyPr>
          <a:lstStyle/>
          <a:p>
            <a:r>
              <a:rPr lang="cs-CZ" sz="2400" b="1" dirty="0"/>
              <a:t>Co je integrované povolování?</a:t>
            </a:r>
          </a:p>
          <a:p>
            <a:r>
              <a:rPr lang="cs-CZ" sz="2400" b="1" dirty="0">
                <a:solidFill>
                  <a:schemeClr val="accent3"/>
                </a:solidFill>
              </a:rPr>
              <a:t>Proces upravený v zák. č. 76/2002 Sb., o integrované prevenci a o omezování znečištění, o integrovaném registru znečišťování a o změně některých zákonů (zákon o integrované prevenci)</a:t>
            </a:r>
          </a:p>
          <a:p>
            <a:endParaRPr lang="cs-CZ" sz="2800" b="1" dirty="0"/>
          </a:p>
          <a:p>
            <a:endParaRPr lang="cs-CZ" sz="2800" b="1" dirty="0"/>
          </a:p>
        </p:txBody>
      </p:sp>
      <p:sp>
        <p:nvSpPr>
          <p:cNvPr id="3" name="TextovéPole 2"/>
          <p:cNvSpPr txBox="1"/>
          <p:nvPr/>
        </p:nvSpPr>
        <p:spPr>
          <a:xfrm>
            <a:off x="457200" y="3683750"/>
            <a:ext cx="7992888" cy="2862322"/>
          </a:xfrm>
          <a:prstGeom prst="rect">
            <a:avLst/>
          </a:prstGeom>
          <a:noFill/>
        </p:spPr>
        <p:txBody>
          <a:bodyPr wrap="square" rtlCol="0">
            <a:spAutoFit/>
          </a:bodyPr>
          <a:lstStyle/>
          <a:p>
            <a:r>
              <a:rPr lang="cs-CZ" sz="2000" b="1" dirty="0"/>
              <a:t>Preventivní nástroj unijního původu, odlišný od </a:t>
            </a:r>
            <a:r>
              <a:rPr lang="cs-CZ" sz="2000" i="1" dirty="0"/>
              <a:t>end-</a:t>
            </a:r>
            <a:r>
              <a:rPr lang="cs-CZ" sz="2000" i="1" dirty="0" err="1"/>
              <a:t>of</a:t>
            </a:r>
            <a:r>
              <a:rPr lang="cs-CZ" sz="2000" i="1" dirty="0"/>
              <a:t>-</a:t>
            </a:r>
            <a:r>
              <a:rPr lang="cs-CZ" sz="2000" i="1" dirty="0" err="1"/>
              <a:t>pipe</a:t>
            </a:r>
            <a:r>
              <a:rPr lang="cs-CZ" sz="2000" dirty="0"/>
              <a:t> </a:t>
            </a:r>
            <a:r>
              <a:rPr lang="cs-CZ" sz="2000" b="1" dirty="0"/>
              <a:t>regulace nebo  ekonomických nástrojů typu emisních povolenek. </a:t>
            </a:r>
            <a:endParaRPr lang="cs-CZ" sz="2000" b="1" dirty="0">
              <a:solidFill>
                <a:srgbClr val="C00000"/>
              </a:solidFill>
            </a:endParaRPr>
          </a:p>
          <a:p>
            <a:endParaRPr lang="cs-CZ" sz="2000" b="1" dirty="0">
              <a:solidFill>
                <a:srgbClr val="C00000"/>
              </a:solidFill>
            </a:endParaRPr>
          </a:p>
          <a:p>
            <a:r>
              <a:rPr lang="cs-CZ" sz="2000" b="1" dirty="0">
                <a:solidFill>
                  <a:srgbClr val="C00000"/>
                </a:solidFill>
              </a:rPr>
              <a:t>Správní </a:t>
            </a:r>
            <a:r>
              <a:rPr lang="cs-CZ" sz="2000" b="1" u="sng" dirty="0">
                <a:solidFill>
                  <a:srgbClr val="C00000"/>
                </a:solidFill>
              </a:rPr>
              <a:t>rozhodnutí vydávané ve správním řízení</a:t>
            </a:r>
          </a:p>
          <a:p>
            <a:r>
              <a:rPr lang="cs-CZ" sz="2000" b="1" dirty="0"/>
              <a:t>- kterým se </a:t>
            </a:r>
            <a:r>
              <a:rPr lang="cs-CZ" sz="2000" b="1" dirty="0">
                <a:solidFill>
                  <a:srgbClr val="C00000"/>
                </a:solidFill>
              </a:rPr>
              <a:t>stanoví podmínky k provozu zařízení</a:t>
            </a:r>
          </a:p>
          <a:p>
            <a:r>
              <a:rPr lang="cs-CZ" sz="2000" b="1" dirty="0"/>
              <a:t>- a které se vydává </a:t>
            </a:r>
            <a:r>
              <a:rPr lang="cs-CZ" sz="2000" b="1" dirty="0">
                <a:solidFill>
                  <a:srgbClr val="C00000"/>
                </a:solidFill>
              </a:rPr>
              <a:t>namísto rozhodnutí, stanovisek, vyjádření a souhlasů vydávaných podle zvláštních právních předpisů </a:t>
            </a:r>
            <a:r>
              <a:rPr lang="cs-CZ" sz="2000" b="1" dirty="0"/>
              <a:t>v oblasti ochrany životního prostředí, ochrany veřejného zdraví a v oblasti zemědělství, </a:t>
            </a:r>
            <a:r>
              <a:rPr lang="cs-CZ" sz="2000" b="1" dirty="0">
                <a:solidFill>
                  <a:srgbClr val="C00000"/>
                </a:solidFill>
              </a:rPr>
              <a:t>pokud to tyto předpisy umožňují.</a:t>
            </a:r>
          </a:p>
        </p:txBody>
      </p:sp>
    </p:spTree>
    <p:extLst>
      <p:ext uri="{BB962C8B-B14F-4D97-AF65-F5344CB8AC3E}">
        <p14:creationId xmlns:p14="http://schemas.microsoft.com/office/powerpoint/2010/main" val="173744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a:t>Principy IPPC</a:t>
            </a:r>
          </a:p>
        </p:txBody>
      </p:sp>
      <p:sp>
        <p:nvSpPr>
          <p:cNvPr id="9" name="TextovéPole 8"/>
          <p:cNvSpPr txBox="1"/>
          <p:nvPr/>
        </p:nvSpPr>
        <p:spPr>
          <a:xfrm>
            <a:off x="297260" y="983417"/>
            <a:ext cx="7776864" cy="5816977"/>
          </a:xfrm>
          <a:prstGeom prst="rect">
            <a:avLst/>
          </a:prstGeom>
          <a:noFill/>
        </p:spPr>
        <p:txBody>
          <a:bodyPr wrap="square" rtlCol="0">
            <a:spAutoFit/>
          </a:bodyPr>
          <a:lstStyle/>
          <a:p>
            <a:r>
              <a:rPr lang="cs-CZ" sz="1600" b="1" dirty="0">
                <a:solidFill>
                  <a:srgbClr val="FF0000"/>
                </a:solidFill>
              </a:rPr>
              <a:t>Integrace:</a:t>
            </a:r>
          </a:p>
          <a:p>
            <a:r>
              <a:rPr lang="cs-CZ" sz="1200" b="1" dirty="0"/>
              <a:t>	Jednotný přístup ke stanovování podmínek IP v rámci EU.</a:t>
            </a:r>
          </a:p>
          <a:p>
            <a:r>
              <a:rPr lang="cs-CZ" sz="1200" b="1" dirty="0"/>
              <a:t>	Hodnocení vlivu provozu zařízení na ŽP jako celku.</a:t>
            </a:r>
          </a:p>
          <a:p>
            <a:r>
              <a:rPr lang="cs-CZ" sz="1200" b="1" dirty="0"/>
              <a:t>	Přechod od samostatné ochrany jednotlivých složek ŽP k ochraně ŽP jako celku.</a:t>
            </a:r>
          </a:p>
          <a:p>
            <a:endParaRPr lang="cs-CZ" sz="1200" b="1" dirty="0"/>
          </a:p>
          <a:p>
            <a:r>
              <a:rPr lang="cs-CZ" sz="1600" b="1" dirty="0">
                <a:solidFill>
                  <a:srgbClr val="FF0000"/>
                </a:solidFill>
              </a:rPr>
              <a:t>Jedno povolení, jedno povolovací místo:</a:t>
            </a:r>
          </a:p>
          <a:p>
            <a:r>
              <a:rPr lang="cs-CZ" sz="1200" b="1" dirty="0"/>
              <a:t>	Povolení vydávají krajské úřady – jsou koordinátory jednotlivých specializovaných stanovisek k ochraně 	ŽP a zdraví člověka.</a:t>
            </a:r>
          </a:p>
          <a:p>
            <a:r>
              <a:rPr lang="cs-CZ" sz="1200" b="1" dirty="0"/>
              <a:t>	Povolení nahradí více rozhodnutí, vyjádření a souhlasů, vyžadovaných pro stavební povolení.</a:t>
            </a:r>
          </a:p>
          <a:p>
            <a:endParaRPr lang="cs-CZ" sz="1200" b="1" dirty="0"/>
          </a:p>
          <a:p>
            <a:r>
              <a:rPr lang="cs-CZ" sz="1600" b="1" dirty="0">
                <a:solidFill>
                  <a:srgbClr val="FF0000"/>
                </a:solidFill>
              </a:rPr>
              <a:t>Subsidiarita:</a:t>
            </a:r>
          </a:p>
          <a:p>
            <a:r>
              <a:rPr lang="cs-CZ" sz="1200" b="1" dirty="0"/>
              <a:t>	Přenášení rozhodovací pravomoci na nejnižší možnou úroveň.</a:t>
            </a:r>
          </a:p>
          <a:p>
            <a:r>
              <a:rPr lang="cs-CZ" sz="1200" b="1" dirty="0"/>
              <a:t>	Důraz je kladen na regionální rozhodování a zodpovědnost za kvalitu životního prostředí v místě 	působení daného zařízení.</a:t>
            </a:r>
          </a:p>
          <a:p>
            <a:endParaRPr lang="cs-CZ" sz="1200" b="1" dirty="0"/>
          </a:p>
          <a:p>
            <a:r>
              <a:rPr lang="cs-CZ" sz="1600" b="1" dirty="0">
                <a:solidFill>
                  <a:srgbClr val="FF0000"/>
                </a:solidFill>
              </a:rPr>
              <a:t>Dialog a vyjednávání:</a:t>
            </a:r>
          </a:p>
          <a:p>
            <a:r>
              <a:rPr lang="cs-CZ" sz="1200" b="1" dirty="0"/>
              <a:t>	Používá se při stanovení konkrétních podmínek povolení provozu mezi povolovacím úřadem  a 	provozovatelem. Zákon o IPPC je často přezdíván jako zákon o vyjednávání.</a:t>
            </a:r>
          </a:p>
          <a:p>
            <a:endParaRPr lang="cs-CZ" sz="1200" b="1" dirty="0"/>
          </a:p>
          <a:p>
            <a:r>
              <a:rPr lang="cs-CZ" sz="1600" b="1" dirty="0">
                <a:solidFill>
                  <a:srgbClr val="FF0000"/>
                </a:solidFill>
              </a:rPr>
              <a:t>Transparentnost:</a:t>
            </a:r>
          </a:p>
          <a:p>
            <a:r>
              <a:rPr lang="cs-CZ" sz="1200" b="1" dirty="0"/>
              <a:t>	Možnost aktivní spoluúčasti veřejnosti na procesu stanovování podmínek povolení provozu.</a:t>
            </a:r>
          </a:p>
          <a:p>
            <a:endParaRPr lang="cs-CZ" sz="1200" b="1" dirty="0"/>
          </a:p>
          <a:p>
            <a:r>
              <a:rPr lang="cs-CZ" sz="1600" b="1" dirty="0">
                <a:solidFill>
                  <a:srgbClr val="FF0000"/>
                </a:solidFill>
              </a:rPr>
              <a:t>Harmonizace složkových limitů a parametrů:</a:t>
            </a:r>
            <a:endParaRPr lang="cs-CZ" sz="2000" b="1" dirty="0">
              <a:solidFill>
                <a:srgbClr val="FF0000"/>
              </a:solidFill>
            </a:endParaRPr>
          </a:p>
          <a:p>
            <a:r>
              <a:rPr lang="cs-CZ" sz="1200" b="1" dirty="0"/>
              <a:t>	Složkové emisní limity a limity BAT se někdy liší.</a:t>
            </a:r>
          </a:p>
          <a:p>
            <a:r>
              <a:rPr lang="cs-CZ" sz="1200" b="1" dirty="0"/>
              <a:t>	Předepsané emisní limitní hodnoty v integrovaném povolení nesmí složkové limity zmírňovat a umožnit 	jejich nedodržování.</a:t>
            </a:r>
          </a:p>
          <a:p>
            <a:r>
              <a:rPr lang="cs-CZ" sz="1200" b="1" dirty="0"/>
              <a:t>	Nelze předepisovat  žádné techniky nebo konkrétní technologie, ale pokud se výhradně uvedou v 	rozhodnutí o integrovaném povolení, jsou takové podmínky závazné. Pokud se  provozovatel rozhodne 	pro změnu technologie, je nucen žádat o změnu povolení příslušný krajský úřad.</a:t>
            </a:r>
          </a:p>
        </p:txBody>
      </p:sp>
      <p:sp>
        <p:nvSpPr>
          <p:cNvPr id="3" name="TextovéPole 2"/>
          <p:cNvSpPr txBox="1"/>
          <p:nvPr/>
        </p:nvSpPr>
        <p:spPr>
          <a:xfrm>
            <a:off x="447396" y="2276872"/>
            <a:ext cx="7992888" cy="461665"/>
          </a:xfrm>
          <a:prstGeom prst="rect">
            <a:avLst/>
          </a:prstGeom>
          <a:noFill/>
        </p:spPr>
        <p:txBody>
          <a:bodyPr wrap="square" rtlCol="0">
            <a:spAutoFit/>
          </a:bodyPr>
          <a:lstStyle/>
          <a:p>
            <a:endParaRPr lang="cs-CZ" sz="2400" b="1" dirty="0">
              <a:solidFill>
                <a:srgbClr val="C00000"/>
              </a:solidFill>
            </a:endParaRPr>
          </a:p>
        </p:txBody>
      </p:sp>
    </p:spTree>
    <p:extLst>
      <p:ext uri="{BB962C8B-B14F-4D97-AF65-F5344CB8AC3E}">
        <p14:creationId xmlns:p14="http://schemas.microsoft.com/office/powerpoint/2010/main" val="24356888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a:t>IPPC – co se povoluje?</a:t>
            </a:r>
          </a:p>
        </p:txBody>
      </p:sp>
      <p:sp>
        <p:nvSpPr>
          <p:cNvPr id="5" name="TextovéPole 4"/>
          <p:cNvSpPr txBox="1"/>
          <p:nvPr/>
        </p:nvSpPr>
        <p:spPr>
          <a:xfrm>
            <a:off x="611560" y="1216332"/>
            <a:ext cx="7488832" cy="3539430"/>
          </a:xfrm>
          <a:prstGeom prst="rect">
            <a:avLst/>
          </a:prstGeom>
          <a:noFill/>
        </p:spPr>
        <p:txBody>
          <a:bodyPr wrap="square" rtlCol="0">
            <a:spAutoFit/>
          </a:bodyPr>
          <a:lstStyle/>
          <a:p>
            <a:r>
              <a:rPr lang="cs-CZ" sz="2800" b="1" dirty="0"/>
              <a:t>Kategorie činností:</a:t>
            </a:r>
          </a:p>
          <a:p>
            <a:endParaRPr lang="cs-CZ" sz="2800" b="1" dirty="0"/>
          </a:p>
          <a:p>
            <a:pPr marL="342900" indent="-342900">
              <a:buFont typeface="Arial" pitchFamily="34" charset="0"/>
              <a:buChar char="•"/>
            </a:pPr>
            <a:r>
              <a:rPr lang="cs-CZ" sz="2800" b="1" dirty="0"/>
              <a:t>Energetika</a:t>
            </a:r>
          </a:p>
          <a:p>
            <a:pPr marL="342900" indent="-342900">
              <a:buFont typeface="Arial" pitchFamily="34" charset="0"/>
              <a:buChar char="•"/>
            </a:pPr>
            <a:r>
              <a:rPr lang="cs-CZ" sz="2800" b="1" dirty="0"/>
              <a:t>Výroba a zpracování kovů</a:t>
            </a:r>
          </a:p>
          <a:p>
            <a:pPr marL="342900" indent="-342900">
              <a:buFont typeface="Arial" pitchFamily="34" charset="0"/>
              <a:buChar char="•"/>
            </a:pPr>
            <a:r>
              <a:rPr lang="cs-CZ" sz="2800" b="1" dirty="0"/>
              <a:t>Zpracování nerostů</a:t>
            </a:r>
          </a:p>
          <a:p>
            <a:pPr marL="342900" indent="-342900">
              <a:buFont typeface="Arial" pitchFamily="34" charset="0"/>
              <a:buChar char="•"/>
            </a:pPr>
            <a:r>
              <a:rPr lang="cs-CZ" sz="2800" b="1" dirty="0"/>
              <a:t>Chemický průmysl</a:t>
            </a:r>
          </a:p>
          <a:p>
            <a:pPr marL="342900" indent="-342900">
              <a:buFont typeface="Arial" pitchFamily="34" charset="0"/>
              <a:buChar char="•"/>
            </a:pPr>
            <a:r>
              <a:rPr lang="cs-CZ" sz="2800" b="1" dirty="0"/>
              <a:t>Nakládání s odpady</a:t>
            </a:r>
          </a:p>
          <a:p>
            <a:pPr marL="342900" indent="-342900">
              <a:buFont typeface="Arial" pitchFamily="34" charset="0"/>
              <a:buChar char="•"/>
            </a:pPr>
            <a:r>
              <a:rPr lang="cs-CZ" sz="2800" b="1" dirty="0"/>
              <a:t>Ostatní průmyslové činnosti</a:t>
            </a:r>
          </a:p>
        </p:txBody>
      </p:sp>
    </p:spTree>
    <p:extLst>
      <p:ext uri="{BB962C8B-B14F-4D97-AF65-F5344CB8AC3E}">
        <p14:creationId xmlns:p14="http://schemas.microsoft.com/office/powerpoint/2010/main" val="38012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a:t>IPPC – smysl a účel</a:t>
            </a:r>
          </a:p>
        </p:txBody>
      </p:sp>
      <p:sp>
        <p:nvSpPr>
          <p:cNvPr id="4" name="TextovéPole 3"/>
          <p:cNvSpPr txBox="1"/>
          <p:nvPr/>
        </p:nvSpPr>
        <p:spPr>
          <a:xfrm>
            <a:off x="402383" y="4909805"/>
            <a:ext cx="8321569" cy="307777"/>
          </a:xfrm>
          <a:prstGeom prst="rect">
            <a:avLst/>
          </a:prstGeom>
          <a:noFill/>
        </p:spPr>
        <p:txBody>
          <a:bodyPr wrap="square" rtlCol="0">
            <a:spAutoFit/>
          </a:bodyPr>
          <a:lstStyle/>
          <a:p>
            <a:r>
              <a:rPr lang="cs-CZ" sz="1400" dirty="0">
                <a:hlinkClick r:id="rId4"/>
              </a:rPr>
              <a:t>http://www.ceskatelevize.cz/ct24/regiony/302143-vitkovicke-strojirny-prijmou-desitky-lidi-z-uzavrene-ocelarny/</a:t>
            </a:r>
            <a:r>
              <a:rPr lang="cs-CZ" sz="1400" dirty="0"/>
              <a:t> </a:t>
            </a:r>
          </a:p>
        </p:txBody>
      </p:sp>
      <p:pic>
        <p:nvPicPr>
          <p:cNvPr id="5" name="Obrázek 4"/>
          <p:cNvPicPr>
            <a:picLocks noChangeAspect="1"/>
          </p:cNvPicPr>
          <p:nvPr/>
        </p:nvPicPr>
        <p:blipFill>
          <a:blip r:embed="rId5"/>
          <a:stretch>
            <a:fillRect/>
          </a:stretch>
        </p:blipFill>
        <p:spPr>
          <a:xfrm>
            <a:off x="1259632" y="1772816"/>
            <a:ext cx="5630763" cy="3194884"/>
          </a:xfrm>
          <a:prstGeom prst="rect">
            <a:avLst/>
          </a:prstGeom>
        </p:spPr>
      </p:pic>
    </p:spTree>
    <p:extLst>
      <p:ext uri="{BB962C8B-B14F-4D97-AF65-F5344CB8AC3E}">
        <p14:creationId xmlns:p14="http://schemas.microsoft.com/office/powerpoint/2010/main" val="11429374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a:t>IPPC – co nahrazuje?</a:t>
            </a:r>
          </a:p>
        </p:txBody>
      </p:sp>
      <p:pic>
        <p:nvPicPr>
          <p:cNvPr id="3" name="Obrázek 2"/>
          <p:cNvPicPr>
            <a:picLocks noChangeAspect="1"/>
          </p:cNvPicPr>
          <p:nvPr/>
        </p:nvPicPr>
        <p:blipFill>
          <a:blip r:embed="rId3" cstate="print"/>
          <a:stretch>
            <a:fillRect/>
          </a:stretch>
        </p:blipFill>
        <p:spPr>
          <a:xfrm>
            <a:off x="105856" y="116632"/>
            <a:ext cx="8361918" cy="5544616"/>
          </a:xfrm>
          <a:prstGeom prst="rect">
            <a:avLst/>
          </a:prstGeom>
        </p:spPr>
      </p:pic>
      <p:sp>
        <p:nvSpPr>
          <p:cNvPr id="4" name="TextovéPole 3"/>
          <p:cNvSpPr txBox="1"/>
          <p:nvPr/>
        </p:nvSpPr>
        <p:spPr>
          <a:xfrm>
            <a:off x="323528" y="5855127"/>
            <a:ext cx="8280920" cy="307777"/>
          </a:xfrm>
          <a:prstGeom prst="rect">
            <a:avLst/>
          </a:prstGeom>
          <a:noFill/>
        </p:spPr>
        <p:txBody>
          <a:bodyPr wrap="square" rtlCol="0">
            <a:spAutoFit/>
          </a:bodyPr>
          <a:lstStyle/>
          <a:p>
            <a:r>
              <a:rPr lang="cs-CZ" sz="1400" dirty="0">
                <a:hlinkClick r:id="rId4"/>
              </a:rPr>
              <a:t>https://www.mzp.cz/ippc/ippc4.nsf/appliances.xsp</a:t>
            </a:r>
            <a:r>
              <a:rPr lang="cs-CZ" sz="1400" dirty="0"/>
              <a:t> </a:t>
            </a:r>
          </a:p>
        </p:txBody>
      </p:sp>
    </p:spTree>
    <p:extLst>
      <p:ext uri="{BB962C8B-B14F-4D97-AF65-F5344CB8AC3E}">
        <p14:creationId xmlns:p14="http://schemas.microsoft.com/office/powerpoint/2010/main" val="41920957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a:t>IPPC – povinnost? </a:t>
            </a:r>
          </a:p>
        </p:txBody>
      </p:sp>
      <p:sp>
        <p:nvSpPr>
          <p:cNvPr id="3" name="TextovéPole 2"/>
          <p:cNvSpPr txBox="1"/>
          <p:nvPr/>
        </p:nvSpPr>
        <p:spPr>
          <a:xfrm>
            <a:off x="414174" y="2275917"/>
            <a:ext cx="8406298" cy="4801314"/>
          </a:xfrm>
          <a:prstGeom prst="rect">
            <a:avLst/>
          </a:prstGeom>
          <a:noFill/>
        </p:spPr>
        <p:txBody>
          <a:bodyPr wrap="square" rtlCol="0">
            <a:spAutoFit/>
          </a:bodyPr>
          <a:lstStyle/>
          <a:p>
            <a:r>
              <a:rPr lang="cs-CZ" sz="2400" dirty="0"/>
              <a:t> </a:t>
            </a:r>
            <a:r>
              <a:rPr lang="cs-CZ" sz="2400" b="1" dirty="0">
                <a:solidFill>
                  <a:srgbClr val="C00000"/>
                </a:solidFill>
              </a:rPr>
              <a:t>Povinně:</a:t>
            </a:r>
            <a:r>
              <a:rPr lang="cs-CZ" sz="2400" dirty="0"/>
              <a:t> </a:t>
            </a:r>
            <a:r>
              <a:rPr lang="cs-CZ" sz="2400" b="1" dirty="0">
                <a:solidFill>
                  <a:srgbClr val="C00000"/>
                </a:solidFill>
              </a:rPr>
              <a:t>Zařízení</a:t>
            </a:r>
            <a:r>
              <a:rPr lang="cs-CZ" sz="2400" dirty="0"/>
              <a:t>, ve kterém probíhá</a:t>
            </a:r>
          </a:p>
          <a:p>
            <a:r>
              <a:rPr lang="cs-CZ" sz="2400" dirty="0"/>
              <a:t>- jedna či více průmyslových činností vymezených </a:t>
            </a:r>
            <a:r>
              <a:rPr lang="cs-CZ" sz="2400" b="1" dirty="0">
                <a:solidFill>
                  <a:srgbClr val="C00000"/>
                </a:solidFill>
              </a:rPr>
              <a:t>v příloze č. 1 zákona</a:t>
            </a:r>
            <a:r>
              <a:rPr lang="cs-CZ" sz="2400" dirty="0"/>
              <a:t>,</a:t>
            </a:r>
          </a:p>
          <a:p>
            <a:r>
              <a:rPr lang="cs-CZ" sz="2400" dirty="0"/>
              <a:t>- </a:t>
            </a:r>
            <a:r>
              <a:rPr lang="cs-CZ" sz="2400" b="1" dirty="0">
                <a:solidFill>
                  <a:srgbClr val="C00000"/>
                </a:solidFill>
              </a:rPr>
              <a:t>související činnosti </a:t>
            </a:r>
            <a:r>
              <a:rPr lang="cs-CZ" sz="2400" dirty="0"/>
              <a:t>v dotčeném místě, které by mohly ovlivnit emise a znečištění,</a:t>
            </a:r>
          </a:p>
          <a:p>
            <a:r>
              <a:rPr lang="cs-CZ" sz="2400" dirty="0"/>
              <a:t>- ne výzkum, vývoj a zkoušení nových výrobků a procesů</a:t>
            </a:r>
          </a:p>
          <a:p>
            <a:endParaRPr lang="cs-CZ" sz="2400" dirty="0"/>
          </a:p>
          <a:p>
            <a:r>
              <a:rPr lang="cs-CZ" sz="2400" b="1" dirty="0">
                <a:solidFill>
                  <a:srgbClr val="00B050"/>
                </a:solidFill>
              </a:rPr>
              <a:t>Dobrovolně</a:t>
            </a:r>
          </a:p>
          <a:p>
            <a:pPr marL="342900" indent="-342900">
              <a:buFontTx/>
              <a:buChar char="-"/>
            </a:pPr>
            <a:r>
              <a:rPr lang="cs-CZ" sz="2400" dirty="0"/>
              <a:t>zařízení, ve kterém neprobíhá žádná činnost uvedená v příloze č. 1 zákona</a:t>
            </a:r>
          </a:p>
          <a:p>
            <a:pPr marL="342900" indent="-342900"/>
            <a:endParaRPr lang="cs-CZ" sz="2400" dirty="0"/>
          </a:p>
          <a:p>
            <a:r>
              <a:rPr lang="cs-CZ" sz="2400" dirty="0"/>
              <a:t>			</a:t>
            </a:r>
          </a:p>
          <a:p>
            <a:endParaRPr lang="cs-CZ" dirty="0"/>
          </a:p>
        </p:txBody>
      </p:sp>
      <p:sp>
        <p:nvSpPr>
          <p:cNvPr id="5" name="TextovéPole 4"/>
          <p:cNvSpPr txBox="1"/>
          <p:nvPr/>
        </p:nvSpPr>
        <p:spPr>
          <a:xfrm>
            <a:off x="611560" y="1216333"/>
            <a:ext cx="7128792" cy="830997"/>
          </a:xfrm>
          <a:prstGeom prst="rect">
            <a:avLst/>
          </a:prstGeom>
          <a:noFill/>
        </p:spPr>
        <p:txBody>
          <a:bodyPr wrap="square" rtlCol="0">
            <a:spAutoFit/>
          </a:bodyPr>
          <a:lstStyle/>
          <a:p>
            <a:r>
              <a:rPr lang="cs-CZ" sz="2400" b="1" dirty="0"/>
              <a:t>Může být integrované povolení vydáno i pro zařízení, pro které není ze zákona povinné?</a:t>
            </a:r>
          </a:p>
        </p:txBody>
      </p:sp>
    </p:spTree>
    <p:extLst>
      <p:ext uri="{BB962C8B-B14F-4D97-AF65-F5344CB8AC3E}">
        <p14:creationId xmlns:p14="http://schemas.microsoft.com/office/powerpoint/2010/main" val="369225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a:t>IPPC – co nahrazuje?</a:t>
            </a:r>
          </a:p>
        </p:txBody>
      </p:sp>
      <p:sp>
        <p:nvSpPr>
          <p:cNvPr id="5" name="TextovéPole 4"/>
          <p:cNvSpPr txBox="1"/>
          <p:nvPr/>
        </p:nvSpPr>
        <p:spPr>
          <a:xfrm>
            <a:off x="287524" y="1290912"/>
            <a:ext cx="8640960" cy="5509200"/>
          </a:xfrm>
          <a:prstGeom prst="rect">
            <a:avLst/>
          </a:prstGeom>
          <a:noFill/>
        </p:spPr>
        <p:txBody>
          <a:bodyPr wrap="square" rtlCol="0">
            <a:spAutoFit/>
          </a:bodyPr>
          <a:lstStyle/>
          <a:p>
            <a:r>
              <a:rPr lang="cs-CZ" sz="2000" b="1" dirty="0"/>
              <a:t>Povolení, závazná stanoviska a stanoviska podle:</a:t>
            </a:r>
          </a:p>
          <a:p>
            <a:endParaRPr lang="cs-CZ" sz="2000" b="1" dirty="0"/>
          </a:p>
          <a:p>
            <a:pPr marL="457200" indent="-457200">
              <a:buFont typeface="Arial" pitchFamily="34" charset="0"/>
              <a:buChar char="•"/>
            </a:pPr>
            <a:r>
              <a:rPr lang="cs-CZ" sz="2000" b="1" dirty="0">
                <a:solidFill>
                  <a:schemeClr val="accent3"/>
                </a:solidFill>
              </a:rPr>
              <a:t>Vodní zákon (§ 126 odst. 5)</a:t>
            </a:r>
          </a:p>
          <a:p>
            <a:pPr marL="457200" indent="-457200">
              <a:buFont typeface="Arial" pitchFamily="34" charset="0"/>
              <a:buChar char="•"/>
            </a:pPr>
            <a:r>
              <a:rPr lang="cs-CZ" sz="2000" b="1" dirty="0">
                <a:solidFill>
                  <a:schemeClr val="accent3"/>
                </a:solidFill>
              </a:rPr>
              <a:t>Zákon o ochraně ovzduší (§ 40 odst. 2)</a:t>
            </a:r>
          </a:p>
          <a:p>
            <a:pPr marL="457200" indent="-457200">
              <a:buFont typeface="Arial" pitchFamily="34" charset="0"/>
              <a:buChar char="•"/>
            </a:pPr>
            <a:r>
              <a:rPr lang="cs-CZ" sz="2000" b="1" dirty="0">
                <a:solidFill>
                  <a:schemeClr val="accent3"/>
                </a:solidFill>
              </a:rPr>
              <a:t>Zákon o odpadech (§ 82 odst. 2)</a:t>
            </a:r>
          </a:p>
          <a:p>
            <a:pPr marL="457200" indent="-457200">
              <a:buFont typeface="Arial" pitchFamily="34" charset="0"/>
              <a:buChar char="•"/>
            </a:pPr>
            <a:r>
              <a:rPr lang="cs-CZ" sz="2000" b="1" dirty="0">
                <a:solidFill>
                  <a:schemeClr val="accent3"/>
                </a:solidFill>
              </a:rPr>
              <a:t>Lázeňský zákon (§ 37 odst. 6</a:t>
            </a:r>
            <a:r>
              <a:rPr lang="cs-CZ" sz="2400" b="1" dirty="0">
                <a:solidFill>
                  <a:schemeClr val="accent3"/>
                </a:solidFill>
              </a:rPr>
              <a:t>)</a:t>
            </a:r>
          </a:p>
          <a:p>
            <a:pPr marL="457200" indent="-457200">
              <a:buFont typeface="Arial" pitchFamily="34" charset="0"/>
              <a:buChar char="•"/>
            </a:pPr>
            <a:r>
              <a:rPr lang="cs-CZ" sz="2400" b="1" dirty="0">
                <a:solidFill>
                  <a:schemeClr val="accent3"/>
                </a:solidFill>
              </a:rPr>
              <a:t>Zákon o ochraně veřejného zdraví (§ 31 odst. 1)</a:t>
            </a:r>
          </a:p>
          <a:p>
            <a:pPr marL="457200" indent="-457200">
              <a:buFont typeface="Arial" pitchFamily="34" charset="0"/>
              <a:buChar char="•"/>
            </a:pPr>
            <a:r>
              <a:rPr lang="cs-CZ" sz="2400" b="1" dirty="0">
                <a:solidFill>
                  <a:schemeClr val="accent3"/>
                </a:solidFill>
              </a:rPr>
              <a:t>Veterinární zákon (§ 77a)</a:t>
            </a:r>
          </a:p>
          <a:p>
            <a:pPr marL="457200" indent="-457200">
              <a:buFont typeface="Arial" pitchFamily="34" charset="0"/>
              <a:buChar char="•"/>
            </a:pPr>
            <a:endParaRPr lang="cs-CZ" sz="2400" b="1" dirty="0"/>
          </a:p>
          <a:p>
            <a:r>
              <a:rPr lang="cs-CZ" sz="2400" b="1" dirty="0"/>
              <a:t>Např. povolení k nakládání s vodami, povolení k provozu stacionárního zdroje znečištění, povolení k provozování zařízení pro nakládání s odpady, povolení o výjimce z hlukových limitů</a:t>
            </a:r>
          </a:p>
          <a:p>
            <a:pPr marL="457200" indent="-457200">
              <a:buFont typeface="Arial" pitchFamily="34" charset="0"/>
              <a:buChar char="•"/>
            </a:pPr>
            <a:endParaRPr lang="cs-CZ" sz="2800" b="1" dirty="0"/>
          </a:p>
          <a:p>
            <a:endParaRPr lang="cs-CZ" sz="2800" b="1" dirty="0"/>
          </a:p>
          <a:p>
            <a:endParaRPr lang="cs-CZ" sz="2800" b="1" dirty="0"/>
          </a:p>
        </p:txBody>
      </p:sp>
      <p:sp>
        <p:nvSpPr>
          <p:cNvPr id="7" name="TextovéPole 6"/>
          <p:cNvSpPr txBox="1"/>
          <p:nvPr/>
        </p:nvSpPr>
        <p:spPr>
          <a:xfrm>
            <a:off x="395536" y="5631514"/>
            <a:ext cx="8424936" cy="461665"/>
          </a:xfrm>
          <a:prstGeom prst="rect">
            <a:avLst/>
          </a:prstGeom>
          <a:noFill/>
        </p:spPr>
        <p:txBody>
          <a:bodyPr wrap="square" rtlCol="0">
            <a:spAutoFit/>
          </a:bodyPr>
          <a:lstStyle/>
          <a:p>
            <a:r>
              <a:rPr lang="cs-CZ" sz="2400" b="1" dirty="0"/>
              <a:t>Přechodná ustanovení – pokrývání již existujících zařízení</a:t>
            </a:r>
          </a:p>
        </p:txBody>
      </p:sp>
    </p:spTree>
    <p:extLst>
      <p:ext uri="{BB962C8B-B14F-4D97-AF65-F5344CB8AC3E}">
        <p14:creationId xmlns:p14="http://schemas.microsoft.com/office/powerpoint/2010/main" val="423796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a:t>IPPC – co nahrazuje?</a:t>
            </a:r>
          </a:p>
        </p:txBody>
      </p:sp>
      <p:sp>
        <p:nvSpPr>
          <p:cNvPr id="5" name="TextovéPole 4"/>
          <p:cNvSpPr txBox="1"/>
          <p:nvPr/>
        </p:nvSpPr>
        <p:spPr>
          <a:xfrm>
            <a:off x="251520" y="1628800"/>
            <a:ext cx="8640960" cy="6032421"/>
          </a:xfrm>
          <a:prstGeom prst="rect">
            <a:avLst/>
          </a:prstGeom>
          <a:noFill/>
        </p:spPr>
        <p:txBody>
          <a:bodyPr wrap="square" rtlCol="0">
            <a:spAutoFit/>
          </a:bodyPr>
          <a:lstStyle/>
          <a:p>
            <a:pPr marL="457200" indent="-457200">
              <a:buFont typeface="Arial" pitchFamily="34" charset="0"/>
              <a:buChar char="•"/>
            </a:pPr>
            <a:r>
              <a:rPr lang="cs-CZ" sz="2800" dirty="0"/>
              <a:t>Stanovené emisní limity nesmí být mírnější než emisní limity, které by jinak byly stanoveny podle zvláštních právních předpisů.</a:t>
            </a:r>
          </a:p>
          <a:p>
            <a:pPr marL="457200" indent="-457200">
              <a:buFont typeface="Arial" pitchFamily="34" charset="0"/>
              <a:buChar char="•"/>
            </a:pPr>
            <a:endParaRPr lang="cs-CZ" sz="2800" b="1" dirty="0"/>
          </a:p>
          <a:p>
            <a:pPr marL="457200" indent="-457200" algn="just">
              <a:buFont typeface="Arial" pitchFamily="34" charset="0"/>
              <a:buChar char="•"/>
            </a:pPr>
            <a:r>
              <a:rPr lang="pl-PL" sz="2000" i="1" dirty="0"/>
              <a:t>Stanovení přísnějších limitů na odtoku ze </a:t>
            </a:r>
            <a:r>
              <a:rPr lang="cs-CZ" sz="2000" i="1" dirty="0"/>
              <a:t>zařízení do kanalizace bez přihlédnutí k již vybudované ČOV by pro životní prostředí bylo naopak zatěžující, neboť v konečném důsledku, jak již uvedl žalovaný, by znamenalo nutnost „předčištění vypouštěných vod“, tj. vybudování vlastního čistícího objektu (se spotřebou surovin a energie) a nejen nevyužití plné efektivity stávající ČOV, ale narušení i samotného procesu čištění, založeného na složení odpadních vod natékajících na čistírnu. </a:t>
            </a:r>
            <a:r>
              <a:rPr lang="cs-CZ" sz="2000" dirty="0"/>
              <a:t>(rozsudek NSS ze dne </a:t>
            </a:r>
            <a:r>
              <a:rPr lang="pt-BR" sz="2000" dirty="0"/>
              <a:t>23. 1. 2014, č. j. 9 As 37/2013-47</a:t>
            </a:r>
            <a:r>
              <a:rPr lang="cs-CZ" sz="2000" dirty="0"/>
              <a:t>).</a:t>
            </a:r>
            <a:endParaRPr lang="cs-CZ" sz="2000" b="1" dirty="0"/>
          </a:p>
          <a:p>
            <a:pPr marL="457200" indent="-457200">
              <a:buFont typeface="Arial" pitchFamily="34" charset="0"/>
              <a:buChar char="•"/>
            </a:pPr>
            <a:endParaRPr lang="cs-CZ" sz="3200" b="1" dirty="0"/>
          </a:p>
          <a:p>
            <a:pPr marL="457200" indent="-457200">
              <a:buFont typeface="Arial" pitchFamily="34" charset="0"/>
              <a:buChar char="•"/>
            </a:pPr>
            <a:endParaRPr lang="cs-CZ" sz="2800" b="1" dirty="0"/>
          </a:p>
          <a:p>
            <a:endParaRPr lang="cs-CZ" sz="2800" b="1" dirty="0"/>
          </a:p>
          <a:p>
            <a:endParaRPr lang="cs-CZ" sz="2800" b="1" dirty="0"/>
          </a:p>
        </p:txBody>
      </p:sp>
    </p:spTree>
    <p:extLst>
      <p:ext uri="{BB962C8B-B14F-4D97-AF65-F5344CB8AC3E}">
        <p14:creationId xmlns:p14="http://schemas.microsoft.com/office/powerpoint/2010/main" val="234006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3"/>
          <p:cNvSpPr txBox="1">
            <a:spLocks noChangeArrowheads="1"/>
          </p:cNvSpPr>
          <p:nvPr/>
        </p:nvSpPr>
        <p:spPr bwMode="auto">
          <a:xfrm>
            <a:off x="1259632" y="764704"/>
            <a:ext cx="2161968" cy="405834"/>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a:latin typeface="Verdana" pitchFamily="34" charset="0"/>
              </a:rPr>
              <a:t>ZÚR</a:t>
            </a:r>
            <a:endParaRPr lang="en-US" sz="2400" dirty="0">
              <a:latin typeface="Verdana" pitchFamily="34" charset="0"/>
            </a:endParaRPr>
          </a:p>
        </p:txBody>
      </p:sp>
      <p:sp>
        <p:nvSpPr>
          <p:cNvPr id="12" name="Text Box 4"/>
          <p:cNvSpPr txBox="1">
            <a:spLocks noChangeArrowheads="1"/>
          </p:cNvSpPr>
          <p:nvPr/>
        </p:nvSpPr>
        <p:spPr bwMode="auto">
          <a:xfrm>
            <a:off x="1331640" y="1412776"/>
            <a:ext cx="2104246" cy="433000"/>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a:latin typeface="Verdana" pitchFamily="34" charset="0"/>
              </a:rPr>
              <a:t>ÚP</a:t>
            </a:r>
            <a:endParaRPr lang="en-US" sz="2400" dirty="0">
              <a:latin typeface="Verdana" pitchFamily="34" charset="0"/>
            </a:endParaRPr>
          </a:p>
        </p:txBody>
      </p:sp>
      <p:cxnSp>
        <p:nvCxnSpPr>
          <p:cNvPr id="27" name="AutoShape 18"/>
          <p:cNvCxnSpPr>
            <a:cxnSpLocks noChangeShapeType="1"/>
            <a:stCxn id="11" idx="2"/>
            <a:endCxn id="12" idx="0"/>
          </p:cNvCxnSpPr>
          <p:nvPr/>
        </p:nvCxnSpPr>
        <p:spPr bwMode="auto">
          <a:xfrm>
            <a:off x="2340616" y="1170538"/>
            <a:ext cx="43147" cy="24223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Přímá spojnice se šipkou 78"/>
          <p:cNvCxnSpPr/>
          <p:nvPr/>
        </p:nvCxnSpPr>
        <p:spPr>
          <a:xfrm>
            <a:off x="3598434" y="1011146"/>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Přímá spojnice se šipkou 79"/>
          <p:cNvCxnSpPr/>
          <p:nvPr/>
        </p:nvCxnSpPr>
        <p:spPr>
          <a:xfrm>
            <a:off x="3552979" y="1604849"/>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a:off x="4164144" y="818129"/>
            <a:ext cx="2448272" cy="369332"/>
          </a:xfrm>
          <a:prstGeom prst="rect">
            <a:avLst/>
          </a:prstGeom>
          <a:noFill/>
        </p:spPr>
        <p:txBody>
          <a:bodyPr wrap="square" rtlCol="0">
            <a:spAutoFit/>
          </a:bodyPr>
          <a:lstStyle/>
          <a:p>
            <a:r>
              <a:rPr lang="cs-CZ" b="1" dirty="0"/>
              <a:t>OOP</a:t>
            </a:r>
          </a:p>
        </p:txBody>
      </p:sp>
      <p:sp>
        <p:nvSpPr>
          <p:cNvPr id="51" name="TextovéPole 50"/>
          <p:cNvSpPr txBox="1"/>
          <p:nvPr/>
        </p:nvSpPr>
        <p:spPr>
          <a:xfrm>
            <a:off x="4164144" y="1403296"/>
            <a:ext cx="2448272" cy="338554"/>
          </a:xfrm>
          <a:prstGeom prst="rect">
            <a:avLst/>
          </a:prstGeom>
          <a:noFill/>
        </p:spPr>
        <p:txBody>
          <a:bodyPr wrap="square" rtlCol="0">
            <a:spAutoFit/>
          </a:bodyPr>
          <a:lstStyle/>
          <a:p>
            <a:r>
              <a:rPr lang="cs-CZ" sz="1600" b="1" dirty="0"/>
              <a:t>OOP</a:t>
            </a:r>
          </a:p>
        </p:txBody>
      </p:sp>
      <p:sp>
        <p:nvSpPr>
          <p:cNvPr id="54" name="Text Box 5"/>
          <p:cNvSpPr txBox="1">
            <a:spLocks noChangeArrowheads="1"/>
          </p:cNvSpPr>
          <p:nvPr/>
        </p:nvSpPr>
        <p:spPr bwMode="auto">
          <a:xfrm>
            <a:off x="2818429" y="608657"/>
            <a:ext cx="617457" cy="545465"/>
          </a:xfrm>
          <a:prstGeom prst="rect">
            <a:avLst/>
          </a:prstGeom>
          <a:ln>
            <a:prstDash val="solid"/>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600" dirty="0">
                <a:latin typeface="Verdana" pitchFamily="34" charset="0"/>
              </a:rPr>
              <a:t>SEA</a:t>
            </a:r>
            <a:endParaRPr lang="en-US" sz="1600" dirty="0">
              <a:latin typeface="Verdana" pitchFamily="34" charset="0"/>
            </a:endParaRPr>
          </a:p>
        </p:txBody>
      </p:sp>
      <p:sp>
        <p:nvSpPr>
          <p:cNvPr id="55" name="Text Box 5"/>
          <p:cNvSpPr txBox="1">
            <a:spLocks noChangeArrowheads="1"/>
          </p:cNvSpPr>
          <p:nvPr/>
        </p:nvSpPr>
        <p:spPr bwMode="auto">
          <a:xfrm>
            <a:off x="2822459" y="1310185"/>
            <a:ext cx="587309" cy="535592"/>
          </a:xfrm>
          <a:prstGeom prst="rect">
            <a:avLst/>
          </a:prstGeom>
          <a:ln>
            <a:prstDash val="sysDash"/>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400" dirty="0">
                <a:latin typeface="Verdana" pitchFamily="34" charset="0"/>
              </a:rPr>
              <a:t>SEA</a:t>
            </a:r>
            <a:endParaRPr lang="en-US" sz="1400" dirty="0">
              <a:latin typeface="Verdana" pitchFamily="34" charset="0"/>
            </a:endParaRPr>
          </a:p>
        </p:txBody>
      </p:sp>
      <p:sp>
        <p:nvSpPr>
          <p:cNvPr id="56" name="Text Box 3"/>
          <p:cNvSpPr txBox="1">
            <a:spLocks noChangeArrowheads="1"/>
          </p:cNvSpPr>
          <p:nvPr/>
        </p:nvSpPr>
        <p:spPr bwMode="auto">
          <a:xfrm>
            <a:off x="1259632" y="188640"/>
            <a:ext cx="2101906" cy="348577"/>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a:latin typeface="Verdana" pitchFamily="34" charset="0"/>
              </a:rPr>
              <a:t>PÚR</a:t>
            </a:r>
            <a:endParaRPr lang="en-US" sz="2400" dirty="0">
              <a:latin typeface="Verdana" pitchFamily="34" charset="0"/>
            </a:endParaRPr>
          </a:p>
        </p:txBody>
      </p:sp>
      <p:cxnSp>
        <p:nvCxnSpPr>
          <p:cNvPr id="57" name="AutoShape 18"/>
          <p:cNvCxnSpPr>
            <a:cxnSpLocks noChangeShapeType="1"/>
            <a:stCxn id="56" idx="2"/>
          </p:cNvCxnSpPr>
          <p:nvPr/>
        </p:nvCxnSpPr>
        <p:spPr bwMode="auto">
          <a:xfrm>
            <a:off x="2310585" y="537217"/>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 Box 5"/>
          <p:cNvSpPr txBox="1">
            <a:spLocks noChangeArrowheads="1"/>
          </p:cNvSpPr>
          <p:nvPr/>
        </p:nvSpPr>
        <p:spPr bwMode="auto">
          <a:xfrm>
            <a:off x="2758367" y="166872"/>
            <a:ext cx="617457" cy="353929"/>
          </a:xfrm>
          <a:prstGeom prst="rect">
            <a:avLst/>
          </a:prstGeom>
          <a:ln>
            <a:prstDash val="solid"/>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600" dirty="0">
                <a:latin typeface="Verdana" pitchFamily="34" charset="0"/>
              </a:rPr>
              <a:t>SEA</a:t>
            </a:r>
            <a:endParaRPr lang="en-US" sz="1600" dirty="0">
              <a:latin typeface="Verdana" pitchFamily="34" charset="0"/>
            </a:endParaRPr>
          </a:p>
        </p:txBody>
      </p:sp>
      <p:sp>
        <p:nvSpPr>
          <p:cNvPr id="16" name="TextovéPole 15"/>
          <p:cNvSpPr txBox="1"/>
          <p:nvPr/>
        </p:nvSpPr>
        <p:spPr>
          <a:xfrm>
            <a:off x="5364088" y="1484784"/>
            <a:ext cx="5256584" cy="830997"/>
          </a:xfrm>
          <a:prstGeom prst="rect">
            <a:avLst/>
          </a:prstGeom>
          <a:noFill/>
        </p:spPr>
        <p:txBody>
          <a:bodyPr wrap="square" rtlCol="0">
            <a:spAutoFit/>
          </a:bodyPr>
          <a:lstStyle/>
          <a:p>
            <a:r>
              <a:rPr lang="cs-CZ" sz="2400" b="1" i="1" dirty="0">
                <a:solidFill>
                  <a:schemeClr val="accent2"/>
                </a:solidFill>
              </a:rPr>
              <a:t>Fáze: územní plánování</a:t>
            </a:r>
          </a:p>
          <a:p>
            <a:r>
              <a:rPr lang="cs-CZ" sz="2400" b="1" i="1" dirty="0">
                <a:solidFill>
                  <a:schemeClr val="accent2"/>
                </a:solidFill>
              </a:rPr>
              <a:t>+ posuzování vlivů (SEA)</a:t>
            </a:r>
          </a:p>
        </p:txBody>
      </p:sp>
      <p:sp>
        <p:nvSpPr>
          <p:cNvPr id="17" name="Obdélníkový bublinový popisek 16"/>
          <p:cNvSpPr/>
          <p:nvPr/>
        </p:nvSpPr>
        <p:spPr>
          <a:xfrm>
            <a:off x="2740091" y="2839796"/>
            <a:ext cx="5976664" cy="2677097"/>
          </a:xfrm>
          <a:prstGeom prst="wedgeRectCallout">
            <a:avLst>
              <a:gd name="adj1" fmla="val -20706"/>
              <a:gd name="adj2" fmla="val 68383"/>
            </a:avLst>
          </a:prstGeom>
        </p:spPr>
        <p:style>
          <a:lnRef idx="2">
            <a:schemeClr val="accent1"/>
          </a:lnRef>
          <a:fillRef idx="1">
            <a:schemeClr val="lt1"/>
          </a:fillRef>
          <a:effectRef idx="0">
            <a:schemeClr val="accent1"/>
          </a:effectRef>
          <a:fontRef idx="minor">
            <a:schemeClr val="dk1"/>
          </a:fontRef>
        </p:style>
        <p:txBody>
          <a:bodyPr rtlCol="0" anchor="ctr"/>
          <a:lstStyle/>
          <a:p>
            <a:r>
              <a:rPr lang="cs-CZ" sz="1600" dirty="0"/>
              <a:t>Ochrana životního prostředí je včleněna již do přípravy a schvalování územně plánovací dokumentace (ÚPD): posuzováním vlivů koncepcí na životní prostředí (SEA – viz dále), prostřednictvím stanovisek dotčených orgánů (např. z hlediska ochrany zemědělského půdního fondu)  i námitek a připomínek veřejnosti. Byť se SEA provádí relativně samostatně, je podkladem pro vydání ÚPD a posouzení se stává součástí schváleného aktu. Pokud je nějaké stanovisko (SEA) nezákonné, pak je obranou proti němu návrh na zrušení zásad územního rozvoje, územního plánu, případně jejich změny (z hlediska právní formy jde o opatření obecné povahy – OOP).</a:t>
            </a:r>
            <a:endParaRPr lang="cs-CZ" sz="700" dirty="0"/>
          </a:p>
        </p:txBody>
      </p:sp>
    </p:spTree>
    <p:extLst>
      <p:ext uri="{BB962C8B-B14F-4D97-AF65-F5344CB8AC3E}">
        <p14:creationId xmlns:p14="http://schemas.microsoft.com/office/powerpoint/2010/main" val="41213277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a:t>IPPC – kdy je třeba doložit?</a:t>
            </a:r>
          </a:p>
        </p:txBody>
      </p:sp>
      <p:sp>
        <p:nvSpPr>
          <p:cNvPr id="8" name="TextovéPole 7"/>
          <p:cNvSpPr txBox="1"/>
          <p:nvPr/>
        </p:nvSpPr>
        <p:spPr>
          <a:xfrm>
            <a:off x="443119" y="1382947"/>
            <a:ext cx="8424936" cy="6186309"/>
          </a:xfrm>
          <a:prstGeom prst="rect">
            <a:avLst/>
          </a:prstGeom>
          <a:noFill/>
        </p:spPr>
        <p:txBody>
          <a:bodyPr wrap="square" rtlCol="0">
            <a:spAutoFit/>
          </a:bodyPr>
          <a:lstStyle/>
          <a:p>
            <a:pPr marL="342900" indent="-342900"/>
            <a:r>
              <a:rPr lang="cs-CZ" sz="2400" dirty="0"/>
              <a:t>V jaké fázi realizace záměru je investor povinen požádat o integrované povolení?</a:t>
            </a:r>
          </a:p>
          <a:p>
            <a:pPr marL="342900" indent="-342900">
              <a:buFont typeface="Arial" panose="020B0604020202020204" pitchFamily="34" charset="0"/>
              <a:buChar char="•"/>
            </a:pPr>
            <a:endParaRPr lang="cs-CZ" sz="2400" dirty="0"/>
          </a:p>
          <a:p>
            <a:pPr algn="just"/>
            <a:r>
              <a:rPr lang="cs-CZ" sz="1400" b="1" dirty="0"/>
              <a:t>§ 45</a:t>
            </a:r>
          </a:p>
          <a:p>
            <a:pPr algn="just"/>
            <a:r>
              <a:rPr lang="cs-CZ" sz="1400" b="1" dirty="0">
                <a:solidFill>
                  <a:srgbClr val="FF0000"/>
                </a:solidFill>
              </a:rPr>
              <a:t>(1) Práva a povinnosti vyplývající ze stavebního povolení, nebo společného povolení, kterým se stavba umisťuje a povoluje, vydaného pro zařízení podle zvláštního právního předpisu lze vykonávat nejdříve ode dne právní moci integrovaného povolení.</a:t>
            </a:r>
          </a:p>
          <a:p>
            <a:pPr algn="just"/>
            <a:endParaRPr lang="cs-CZ" sz="1400" dirty="0"/>
          </a:p>
          <a:p>
            <a:pPr algn="just"/>
            <a:r>
              <a:rPr lang="cs-CZ" sz="1400" dirty="0"/>
              <a:t>(2) Provozovatel zařízení, který podal žádost o stavební povolení pro zařízení do 31. prosince 2002 a do tohoto data nebylo pro zařízení vydáno stavební povolení, musí doložit integrované povolení současně s návrhem, na základě kterého má být započato s užíváním stavby podle zvláštního právního předpisu24). Tímto návrhem se rozumí žádost o povolení k předčasnému užívání stavby, žádost o souhlas se zkušebním provozem a návrh na zahájení kolaudačního řízení.</a:t>
            </a:r>
          </a:p>
          <a:p>
            <a:pPr algn="just"/>
            <a:r>
              <a:rPr lang="cs-CZ" sz="1400" dirty="0"/>
              <a:t>(3) </a:t>
            </a:r>
            <a:r>
              <a:rPr lang="cs-CZ" sz="1400" b="1" dirty="0">
                <a:solidFill>
                  <a:srgbClr val="FF0000"/>
                </a:solidFill>
              </a:rPr>
              <a:t>Změna zařízení</a:t>
            </a:r>
            <a:r>
              <a:rPr lang="cs-CZ" sz="1400" dirty="0"/>
              <a:t>, která vyžaduje změnu integrovaného povolení, může být uskutečněna pouze na základě pravomocně schválené změny integrovaného povolení podle § 19a. V případě, že se jedná o změnu zařízení, jejíž provedení vyžaduje stavební povolení, nebo společné povolení, kterým se stavba umisťuje a povoluje podle zvláštního právního předpisu, postupuje se </a:t>
            </a:r>
            <a:r>
              <a:rPr lang="cs-CZ" sz="1400" b="1" dirty="0">
                <a:solidFill>
                  <a:srgbClr val="FF0000"/>
                </a:solidFill>
              </a:rPr>
              <a:t>obdobně podle odstavce 1</a:t>
            </a:r>
            <a:r>
              <a:rPr lang="cs-CZ" sz="1400" dirty="0"/>
              <a:t>.</a:t>
            </a:r>
          </a:p>
          <a:p>
            <a:pPr algn="just"/>
            <a:endParaRPr lang="cs-CZ" sz="1400" b="1" dirty="0"/>
          </a:p>
          <a:p>
            <a:pPr algn="just"/>
            <a:r>
              <a:rPr lang="cs-CZ" sz="1400" b="1" dirty="0"/>
              <a:t>§ 4 odst. 1 písm. r)</a:t>
            </a:r>
          </a:p>
          <a:p>
            <a:pPr algn="just"/>
            <a:r>
              <a:rPr lang="cs-CZ" sz="1400" dirty="0"/>
              <a:t>r) údaj o tom, </a:t>
            </a:r>
            <a:r>
              <a:rPr lang="cs-CZ" sz="1400" b="1" dirty="0">
                <a:solidFill>
                  <a:srgbClr val="FF0000"/>
                </a:solidFill>
              </a:rPr>
              <a:t>zda provozovatel žádá o vydání integrovaného povolení před vydáním, nebo po vydání stavebního povolení</a:t>
            </a:r>
            <a:r>
              <a:rPr lang="cs-CZ" sz="1400" dirty="0"/>
              <a:t>, nebo společného povolení, kterým se stavba umisťuje a povoluje, podle zvláštního právního předpisu.</a:t>
            </a:r>
          </a:p>
          <a:p>
            <a:endParaRPr lang="cs-CZ" sz="2400" dirty="0"/>
          </a:p>
          <a:p>
            <a:endParaRPr lang="cs-CZ" sz="2400" dirty="0"/>
          </a:p>
          <a:p>
            <a:endParaRPr lang="cs-CZ" sz="2400" b="1" dirty="0"/>
          </a:p>
        </p:txBody>
      </p:sp>
      <p:sp>
        <p:nvSpPr>
          <p:cNvPr id="6" name="Obdélníkový bublinový popisek 5"/>
          <p:cNvSpPr/>
          <p:nvPr/>
        </p:nvSpPr>
        <p:spPr>
          <a:xfrm>
            <a:off x="4788024" y="1772816"/>
            <a:ext cx="4100013" cy="699542"/>
          </a:xfrm>
          <a:prstGeom prst="wedgeRectCallout">
            <a:avLst>
              <a:gd name="adj1" fmla="val -20706"/>
              <a:gd name="adj2" fmla="val 68383"/>
            </a:avLst>
          </a:prstGeom>
        </p:spPr>
        <p:style>
          <a:lnRef idx="2">
            <a:schemeClr val="accent1"/>
          </a:lnRef>
          <a:fillRef idx="1">
            <a:schemeClr val="lt1"/>
          </a:fillRef>
          <a:effectRef idx="0">
            <a:schemeClr val="accent1"/>
          </a:effectRef>
          <a:fontRef idx="minor">
            <a:schemeClr val="dk1"/>
          </a:fontRef>
        </p:style>
        <p:txBody>
          <a:bodyPr rtlCol="0" anchor="ctr"/>
          <a:lstStyle/>
          <a:p>
            <a:r>
              <a:rPr lang="cs-CZ" sz="1000" b="1" dirty="0"/>
              <a:t>Zpravidla je o vydání integrovaného povolení žádáno po vydání rozhodnutí v územním řízení. Stávající úprava však umožňuje vydat integrované povolení i po vydání stavebního povolení, ovšem do té doby není možné stavět (vykonávat práva). </a:t>
            </a:r>
          </a:p>
        </p:txBody>
      </p:sp>
    </p:spTree>
    <p:extLst>
      <p:ext uri="{BB962C8B-B14F-4D97-AF65-F5344CB8AC3E}">
        <p14:creationId xmlns:p14="http://schemas.microsoft.com/office/powerpoint/2010/main" val="84983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a:t>BAT</a:t>
            </a:r>
          </a:p>
        </p:txBody>
      </p:sp>
      <p:sp>
        <p:nvSpPr>
          <p:cNvPr id="9" name="TextovéPole 8"/>
          <p:cNvSpPr txBox="1"/>
          <p:nvPr/>
        </p:nvSpPr>
        <p:spPr>
          <a:xfrm>
            <a:off x="414174" y="1511206"/>
            <a:ext cx="8262282" cy="6494085"/>
          </a:xfrm>
          <a:prstGeom prst="rect">
            <a:avLst/>
          </a:prstGeom>
          <a:noFill/>
        </p:spPr>
        <p:txBody>
          <a:bodyPr wrap="square" rtlCol="0">
            <a:spAutoFit/>
          </a:bodyPr>
          <a:lstStyle/>
          <a:p>
            <a:r>
              <a:rPr lang="cs-CZ" b="1" dirty="0"/>
              <a:t>Při stanovení závazných podmínek provozu</a:t>
            </a:r>
            <a:r>
              <a:rPr lang="cs-CZ" dirty="0"/>
              <a:t>, zejména emisních limitů, </a:t>
            </a:r>
            <a:r>
              <a:rPr lang="cs-CZ" b="1" dirty="0"/>
              <a:t>úřad vychází z nejlepších dostupných technik</a:t>
            </a:r>
            <a:r>
              <a:rPr lang="cs-CZ" dirty="0"/>
              <a:t> (</a:t>
            </a:r>
            <a:r>
              <a:rPr lang="cs-CZ" b="1" dirty="0"/>
              <a:t>B</a:t>
            </a:r>
            <a:r>
              <a:rPr lang="cs-CZ" dirty="0"/>
              <a:t>est </a:t>
            </a:r>
            <a:r>
              <a:rPr lang="cs-CZ" b="1" dirty="0" err="1"/>
              <a:t>A</a:t>
            </a:r>
            <a:r>
              <a:rPr lang="cs-CZ" dirty="0" err="1"/>
              <a:t>vailable</a:t>
            </a:r>
            <a:r>
              <a:rPr lang="cs-CZ" dirty="0"/>
              <a:t> </a:t>
            </a:r>
            <a:r>
              <a:rPr lang="cs-CZ" b="1" dirty="0" err="1"/>
              <a:t>T</a:t>
            </a:r>
            <a:r>
              <a:rPr lang="cs-CZ" dirty="0" err="1"/>
              <a:t>echniques</a:t>
            </a:r>
            <a:r>
              <a:rPr lang="cs-CZ" dirty="0"/>
              <a:t> - </a:t>
            </a:r>
            <a:r>
              <a:rPr lang="cs-CZ" b="1" dirty="0"/>
              <a:t>BAT</a:t>
            </a:r>
            <a:r>
              <a:rPr lang="cs-CZ" dirty="0"/>
              <a:t>) a </a:t>
            </a:r>
            <a:r>
              <a:rPr lang="cs-CZ" b="1" dirty="0"/>
              <a:t>použije závěry o nejlepších dostupných technikách</a:t>
            </a:r>
            <a:r>
              <a:rPr lang="cs-CZ" dirty="0"/>
              <a:t> (</a:t>
            </a:r>
            <a:r>
              <a:rPr lang="cs-CZ" b="1" u="sng" dirty="0"/>
              <a:t>Závěry o BAT – součást BREF</a:t>
            </a:r>
            <a:r>
              <a:rPr lang="cs-CZ" dirty="0"/>
              <a:t>), aniž by však předepisoval použití jakékoliv konkrétní metody a technologie.</a:t>
            </a:r>
          </a:p>
          <a:p>
            <a:endParaRPr lang="cs-CZ" dirty="0"/>
          </a:p>
          <a:p>
            <a:r>
              <a:rPr lang="cs-CZ" dirty="0"/>
              <a:t>Možnost výjimek:</a:t>
            </a:r>
          </a:p>
          <a:p>
            <a:pPr marL="457200" indent="-457200">
              <a:buFontTx/>
              <a:buChar char="-"/>
            </a:pPr>
            <a:r>
              <a:rPr lang="cs-CZ" b="1" dirty="0"/>
              <a:t>odborné posouzení</a:t>
            </a:r>
            <a:r>
              <a:rPr lang="cs-CZ" dirty="0"/>
              <a:t> prokáže, že nedojde k závažnému znečištění životního prostředí,</a:t>
            </a:r>
          </a:p>
          <a:p>
            <a:pPr marL="457200" indent="-457200">
              <a:buFontTx/>
              <a:buChar char="-"/>
            </a:pPr>
            <a:r>
              <a:rPr lang="cs-CZ" dirty="0"/>
              <a:t>plus nepřiměřené náklady.</a:t>
            </a:r>
          </a:p>
          <a:p>
            <a:pPr marL="457200" indent="-457200">
              <a:buFontTx/>
              <a:buChar char="-"/>
            </a:pPr>
            <a:endParaRPr lang="cs-CZ" dirty="0"/>
          </a:p>
          <a:p>
            <a:r>
              <a:rPr lang="cs-CZ" b="1" dirty="0"/>
              <a:t>Vlastnosti:</a:t>
            </a:r>
          </a:p>
          <a:p>
            <a:endParaRPr lang="cs-CZ" sz="900" dirty="0"/>
          </a:p>
          <a:p>
            <a:r>
              <a:rPr lang="cs-CZ" dirty="0"/>
              <a:t> - </a:t>
            </a:r>
            <a:r>
              <a:rPr lang="cs-CZ" b="1" dirty="0">
                <a:solidFill>
                  <a:srgbClr val="C00000"/>
                </a:solidFill>
              </a:rPr>
              <a:t>Vědecká vyspělost </a:t>
            </a:r>
            <a:r>
              <a:rPr lang="cs-CZ" dirty="0"/>
              <a:t>(nejpokročilejšího stádium, co nejvyšší účinnost výroby a kumulativně i ochrany životního prostředí jako celku,</a:t>
            </a:r>
          </a:p>
          <a:p>
            <a:r>
              <a:rPr lang="cs-CZ" dirty="0"/>
              <a:t>- </a:t>
            </a:r>
            <a:r>
              <a:rPr lang="cs-CZ" b="1" dirty="0">
                <a:solidFill>
                  <a:srgbClr val="C00000"/>
                </a:solidFill>
              </a:rPr>
              <a:t>Praktičnost </a:t>
            </a:r>
            <a:r>
              <a:rPr lang="cs-CZ" dirty="0"/>
              <a:t>(vyzkoušené pro praxi), </a:t>
            </a:r>
          </a:p>
          <a:p>
            <a:pPr>
              <a:buFontTx/>
              <a:buChar char="-"/>
            </a:pPr>
            <a:r>
              <a:rPr lang="cs-CZ" dirty="0"/>
              <a:t> </a:t>
            </a:r>
            <a:r>
              <a:rPr lang="cs-CZ" b="1" dirty="0">
                <a:solidFill>
                  <a:srgbClr val="C00000"/>
                </a:solidFill>
              </a:rPr>
              <a:t>Ekonomická a technická únosnost</a:t>
            </a:r>
            <a:r>
              <a:rPr lang="cs-CZ" dirty="0"/>
              <a:t>.</a:t>
            </a:r>
          </a:p>
          <a:p>
            <a:pPr>
              <a:buFontTx/>
              <a:buChar char="-"/>
            </a:pPr>
            <a:r>
              <a:rPr lang="cs-CZ" dirty="0"/>
              <a:t> </a:t>
            </a:r>
            <a:r>
              <a:rPr lang="cs-CZ" b="1" dirty="0">
                <a:solidFill>
                  <a:srgbClr val="C00000"/>
                </a:solidFill>
              </a:rPr>
              <a:t>Nejlepší ekologická účinnost.</a:t>
            </a:r>
          </a:p>
          <a:p>
            <a:pPr>
              <a:buFontTx/>
              <a:buChar char="-"/>
            </a:pPr>
            <a:endParaRPr lang="cs-CZ" b="1" dirty="0">
              <a:solidFill>
                <a:srgbClr val="C00000"/>
              </a:solidFill>
            </a:endParaRPr>
          </a:p>
          <a:p>
            <a:r>
              <a:rPr lang="cs-CZ" b="1" dirty="0">
                <a:solidFill>
                  <a:srgbClr val="C00000"/>
                </a:solidFill>
              </a:rPr>
              <a:t>Testování – dočasná výjimka (9 měsíců)</a:t>
            </a:r>
          </a:p>
          <a:p>
            <a:pPr marL="457200" indent="-457200">
              <a:buFontTx/>
              <a:buChar char="-"/>
            </a:pPr>
            <a:endParaRPr lang="cs-CZ" dirty="0"/>
          </a:p>
          <a:p>
            <a:pPr marL="457200" indent="-457200">
              <a:buFontTx/>
              <a:buChar char="-"/>
            </a:pPr>
            <a:endParaRPr lang="cs-CZ" sz="2800" dirty="0"/>
          </a:p>
          <a:p>
            <a:endParaRPr lang="cs-CZ" sz="2800" b="1" dirty="0"/>
          </a:p>
        </p:txBody>
      </p:sp>
      <p:sp>
        <p:nvSpPr>
          <p:cNvPr id="6" name="Obdélníkový bublinový popisek 5"/>
          <p:cNvSpPr/>
          <p:nvPr/>
        </p:nvSpPr>
        <p:spPr>
          <a:xfrm>
            <a:off x="3707904" y="304126"/>
            <a:ext cx="5151411" cy="984784"/>
          </a:xfrm>
          <a:prstGeom prst="wedgeRectCallout">
            <a:avLst>
              <a:gd name="adj1" fmla="val -20706"/>
              <a:gd name="adj2" fmla="val 68383"/>
            </a:avLst>
          </a:prstGeom>
        </p:spPr>
        <p:style>
          <a:lnRef idx="2">
            <a:schemeClr val="accent1"/>
          </a:lnRef>
          <a:fillRef idx="1">
            <a:schemeClr val="lt1"/>
          </a:fillRef>
          <a:effectRef idx="0">
            <a:schemeClr val="accent1"/>
          </a:effectRef>
          <a:fontRef idx="minor">
            <a:schemeClr val="dk1"/>
          </a:fontRef>
        </p:style>
        <p:txBody>
          <a:bodyPr rtlCol="0" anchor="ctr"/>
          <a:lstStyle/>
          <a:p>
            <a:r>
              <a:rPr lang="cs-CZ" sz="1000" b="1" dirty="0"/>
              <a:t>Integrace nespočívá jen ve spojení různých povolovacích procesů do jednoho řízení, které vede krajský úřad nebo MŽP, podstatou procesu je stanovení takových podmínek, které reflektují nejlepší dostupné technologie. Tím se předchází zbytečné zátěži na životní prostředí. BAT jsou společné pro zařízení v celé EU. Závěry o BAT schvaluje Evropská komise rozhodnutím, vychází přitom z referenčních dokumentů, které připravuje zvláštní úřad ve španělské Seville.</a:t>
            </a:r>
          </a:p>
        </p:txBody>
      </p:sp>
    </p:spTree>
    <p:extLst>
      <p:ext uri="{BB962C8B-B14F-4D97-AF65-F5344CB8AC3E}">
        <p14:creationId xmlns:p14="http://schemas.microsoft.com/office/powerpoint/2010/main" val="38138935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a:t>BAT</a:t>
            </a:r>
          </a:p>
        </p:txBody>
      </p:sp>
      <p:sp>
        <p:nvSpPr>
          <p:cNvPr id="9" name="TextovéPole 8"/>
          <p:cNvSpPr txBox="1"/>
          <p:nvPr/>
        </p:nvSpPr>
        <p:spPr>
          <a:xfrm>
            <a:off x="457200" y="874167"/>
            <a:ext cx="8262282" cy="5386090"/>
          </a:xfrm>
          <a:prstGeom prst="rect">
            <a:avLst/>
          </a:prstGeom>
          <a:noFill/>
        </p:spPr>
        <p:txBody>
          <a:bodyPr wrap="square" rtlCol="0">
            <a:spAutoFit/>
          </a:bodyPr>
          <a:lstStyle/>
          <a:p>
            <a:r>
              <a:rPr lang="cs-CZ" b="1" dirty="0"/>
              <a:t>Hlediska pro určování nejlepších dostupných technik</a:t>
            </a:r>
          </a:p>
          <a:p>
            <a:endParaRPr lang="cs-CZ" b="1" dirty="0"/>
          </a:p>
          <a:p>
            <a:r>
              <a:rPr lang="cs-CZ" b="1" dirty="0"/>
              <a:t>1. Použití </a:t>
            </a:r>
            <a:r>
              <a:rPr lang="cs-CZ" b="1" dirty="0" err="1"/>
              <a:t>nízkoodpadové</a:t>
            </a:r>
            <a:r>
              <a:rPr lang="cs-CZ" b="1" dirty="0"/>
              <a:t> technologie.</a:t>
            </a:r>
          </a:p>
          <a:p>
            <a:r>
              <a:rPr lang="cs-CZ" b="1" dirty="0"/>
              <a:t>2. Použití látek méně nebezpečných.</a:t>
            </a:r>
          </a:p>
          <a:p>
            <a:r>
              <a:rPr lang="cs-CZ" b="1" dirty="0"/>
              <a:t>3. Podpora využívání a recyklace látek, které vznikají nebo se používají v technologickém procesu, a případně využívání a recyklace odpadu.</a:t>
            </a:r>
          </a:p>
          <a:p>
            <a:r>
              <a:rPr lang="cs-CZ" b="1" dirty="0"/>
              <a:t>4. Srovnatelné procesy, zařízení či provozní metody, které již byly úspěšně vyzkoušeny v průmyslovém měřítku.</a:t>
            </a:r>
          </a:p>
          <a:p>
            <a:r>
              <a:rPr lang="cs-CZ" b="1" dirty="0"/>
              <a:t>5. Technický pokrok.</a:t>
            </a:r>
          </a:p>
          <a:p>
            <a:r>
              <a:rPr lang="cs-CZ" b="1" dirty="0"/>
              <a:t>6. Charakter, účinky a množství příslušných emisí.</a:t>
            </a:r>
          </a:p>
          <a:p>
            <a:r>
              <a:rPr lang="cs-CZ" b="1" dirty="0"/>
              <a:t>7. Datum uvedení nových nebo existujících zařízení do provozu.</a:t>
            </a:r>
          </a:p>
          <a:p>
            <a:r>
              <a:rPr lang="cs-CZ" b="1" dirty="0"/>
              <a:t>8. Doba potřebná k zavedení nejlepší dostupné techniky.</a:t>
            </a:r>
          </a:p>
          <a:p>
            <a:r>
              <a:rPr lang="cs-CZ" b="1" dirty="0"/>
              <a:t>9. Spotřeba a druh surovin (včetně vody) používaných v technologickém procesu a energetická účinnost.</a:t>
            </a:r>
          </a:p>
          <a:p>
            <a:r>
              <a:rPr lang="cs-CZ" b="1" dirty="0"/>
              <a:t>10. Požadavek prevence nebo omezení celkových dopadů emisí na životní prostředí a rizik s nimi spojených na minimum.</a:t>
            </a:r>
          </a:p>
          <a:p>
            <a:r>
              <a:rPr lang="cs-CZ" b="1" dirty="0"/>
              <a:t>11. Požadavek prevence havárií a minimalizace jejich následků pro životní prostředí.</a:t>
            </a:r>
          </a:p>
          <a:p>
            <a:r>
              <a:rPr lang="cs-CZ" b="1" dirty="0"/>
              <a:t>12. Informace zveřejňované mezinárodními organizacemi.</a:t>
            </a:r>
            <a:endParaRPr lang="cs-CZ" dirty="0"/>
          </a:p>
          <a:p>
            <a:endParaRPr lang="cs-CZ" sz="2000" b="1" dirty="0"/>
          </a:p>
        </p:txBody>
      </p:sp>
      <p:sp>
        <p:nvSpPr>
          <p:cNvPr id="6" name="Obdélníkový bublinový popisek 5"/>
          <p:cNvSpPr/>
          <p:nvPr/>
        </p:nvSpPr>
        <p:spPr>
          <a:xfrm>
            <a:off x="5724128" y="476672"/>
            <a:ext cx="3135187" cy="817972"/>
          </a:xfrm>
          <a:prstGeom prst="wedgeRectCallout">
            <a:avLst>
              <a:gd name="adj1" fmla="val -20706"/>
              <a:gd name="adj2" fmla="val 68383"/>
            </a:avLst>
          </a:prstGeom>
        </p:spPr>
        <p:style>
          <a:lnRef idx="2">
            <a:schemeClr val="accent1"/>
          </a:lnRef>
          <a:fillRef idx="1">
            <a:schemeClr val="lt1"/>
          </a:fillRef>
          <a:effectRef idx="0">
            <a:schemeClr val="accent1"/>
          </a:effectRef>
          <a:fontRef idx="minor">
            <a:schemeClr val="dk1"/>
          </a:fontRef>
        </p:style>
        <p:txBody>
          <a:bodyPr rtlCol="0" anchor="ctr"/>
          <a:lstStyle/>
          <a:p>
            <a:r>
              <a:rPr lang="cs-CZ" sz="1000" b="1" dirty="0"/>
              <a:t>Zákon vymezuje hlediska pro určování BAT. Jak ovšem bylo uvedeno, samotné BAT v zákoně nenajdete, musíte se dívat do schválených závěrů BAT a případně do BREF.</a:t>
            </a:r>
          </a:p>
        </p:txBody>
      </p:sp>
    </p:spTree>
    <p:extLst>
      <p:ext uri="{BB962C8B-B14F-4D97-AF65-F5344CB8AC3E}">
        <p14:creationId xmlns:p14="http://schemas.microsoft.com/office/powerpoint/2010/main" val="41906591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369849"/>
            <a:ext cx="6408712" cy="1200329"/>
          </a:xfrm>
          <a:prstGeom prst="rect">
            <a:avLst/>
          </a:prstGeom>
          <a:noFill/>
        </p:spPr>
        <p:txBody>
          <a:bodyPr wrap="square" rtlCol="0">
            <a:spAutoFit/>
          </a:bodyPr>
          <a:lstStyle/>
          <a:p>
            <a:r>
              <a:rPr lang="cs-CZ" sz="4000" b="1" dirty="0"/>
              <a:t>BREF </a:t>
            </a:r>
            <a:r>
              <a:rPr lang="cs-CZ" sz="3200" b="1" dirty="0"/>
              <a:t>(</a:t>
            </a:r>
            <a:r>
              <a:rPr lang="fr-FR" sz="3200" b="1" dirty="0"/>
              <a:t>Reference Document on Best Available Techniques</a:t>
            </a:r>
            <a:r>
              <a:rPr lang="cs-CZ" sz="3200" b="1" dirty="0"/>
              <a:t>)</a:t>
            </a:r>
          </a:p>
        </p:txBody>
      </p:sp>
      <p:sp>
        <p:nvSpPr>
          <p:cNvPr id="9" name="TextovéPole 8"/>
          <p:cNvSpPr txBox="1"/>
          <p:nvPr/>
        </p:nvSpPr>
        <p:spPr>
          <a:xfrm>
            <a:off x="414174" y="1511206"/>
            <a:ext cx="8262282" cy="5386090"/>
          </a:xfrm>
          <a:prstGeom prst="rect">
            <a:avLst/>
          </a:prstGeom>
          <a:noFill/>
        </p:spPr>
        <p:txBody>
          <a:bodyPr wrap="square" rtlCol="0">
            <a:spAutoFit/>
          </a:bodyPr>
          <a:lstStyle/>
          <a:p>
            <a:pPr marL="457200" indent="-457200">
              <a:buFont typeface="Arial" pitchFamily="34" charset="0"/>
              <a:buChar char="•"/>
            </a:pPr>
            <a:r>
              <a:rPr lang="cs-CZ" sz="2000" dirty="0"/>
              <a:t>Všeobecné informace a souhrnné zprávy o </a:t>
            </a:r>
            <a:r>
              <a:rPr lang="cs-CZ" sz="2000" b="1" dirty="0">
                <a:solidFill>
                  <a:srgbClr val="C00000"/>
                </a:solidFill>
              </a:rPr>
              <a:t>stavu</a:t>
            </a:r>
            <a:r>
              <a:rPr lang="cs-CZ" sz="2000" dirty="0"/>
              <a:t> dané průmyslové činnosti </a:t>
            </a:r>
            <a:r>
              <a:rPr lang="cs-CZ" sz="2000" b="1" dirty="0">
                <a:solidFill>
                  <a:srgbClr val="C00000"/>
                </a:solidFill>
              </a:rPr>
              <a:t>v zemích EU</a:t>
            </a:r>
            <a:r>
              <a:rPr lang="cs-CZ" sz="2000" dirty="0"/>
              <a:t> a o používaných technikách (Evropský úřad pro IPPC v Seville).</a:t>
            </a:r>
          </a:p>
          <a:p>
            <a:pPr marL="457200" indent="-457200">
              <a:buFont typeface="Arial" pitchFamily="34" charset="0"/>
              <a:buChar char="•"/>
            </a:pPr>
            <a:r>
              <a:rPr lang="cs-CZ" sz="2000" b="1" dirty="0">
                <a:solidFill>
                  <a:srgbClr val="C00000"/>
                </a:solidFill>
              </a:rPr>
              <a:t>Procesy a techniky</a:t>
            </a:r>
            <a:r>
              <a:rPr lang="cs-CZ" sz="2000" dirty="0"/>
              <a:t>, skladování a úprava surovin až po balení, </a:t>
            </a:r>
            <a:r>
              <a:rPr lang="cs-CZ" sz="2000" b="1" dirty="0"/>
              <a:t>monitoring.</a:t>
            </a:r>
          </a:p>
          <a:p>
            <a:pPr marL="457200" indent="-457200">
              <a:buFont typeface="Arial" pitchFamily="34" charset="0"/>
              <a:buChar char="•"/>
            </a:pPr>
            <a:r>
              <a:rPr lang="cs-CZ" sz="2000" dirty="0"/>
              <a:t>Popisují a doporučují techniky, které splňují kritéria </a:t>
            </a:r>
            <a:r>
              <a:rPr lang="cs-CZ" sz="2000" b="1" dirty="0">
                <a:solidFill>
                  <a:srgbClr val="C00000"/>
                </a:solidFill>
              </a:rPr>
              <a:t>BAT</a:t>
            </a:r>
            <a:r>
              <a:rPr lang="cs-CZ" sz="2000" b="1" dirty="0"/>
              <a:t>.</a:t>
            </a:r>
          </a:p>
          <a:p>
            <a:pPr marL="457200" indent="-457200">
              <a:buFont typeface="Arial" pitchFamily="34" charset="0"/>
              <a:buChar char="•"/>
            </a:pPr>
            <a:r>
              <a:rPr lang="cs-CZ" sz="2000" b="1" dirty="0"/>
              <a:t>Neposkytují však detailní návody s konkrétními technologiemi</a:t>
            </a:r>
            <a:r>
              <a:rPr lang="cs-CZ" sz="2000" dirty="0"/>
              <a:t> (rozpor s pravidly rovné hospodářské soutěže).</a:t>
            </a:r>
          </a:p>
          <a:p>
            <a:pPr marL="457200" indent="-457200">
              <a:buFont typeface="Arial" pitchFamily="34" charset="0"/>
              <a:buChar char="•"/>
            </a:pPr>
            <a:endParaRPr lang="cs-CZ" sz="2000" b="1" dirty="0"/>
          </a:p>
          <a:p>
            <a:pPr marL="457200" indent="-457200">
              <a:buFont typeface="Arial" pitchFamily="34" charset="0"/>
              <a:buChar char="•"/>
            </a:pPr>
            <a:r>
              <a:rPr lang="cs-CZ" sz="2000" dirty="0"/>
              <a:t>Evropská komise rozhoduje o vypracování nového referenčního dokumentu o nejlepších dostupných technikách (BREF) nebo o zahájení revize stávajícího referenčního dokumentu o BAT (BREF). Požadavkem je, aby referenční dokumenty o BAT (BREF) byly aktualizovány nejpozději osm let po zveřejnění předchozí verze.</a:t>
            </a:r>
          </a:p>
          <a:p>
            <a:pPr marL="457200" indent="-457200">
              <a:buFont typeface="Arial" pitchFamily="34" charset="0"/>
              <a:buChar char="•"/>
            </a:pPr>
            <a:endParaRPr lang="cs-CZ" sz="2000" dirty="0"/>
          </a:p>
          <a:p>
            <a:pPr marL="457200" indent="-457200">
              <a:buFont typeface="Arial" pitchFamily="34" charset="0"/>
              <a:buChar char="•"/>
            </a:pPr>
            <a:r>
              <a:rPr lang="cs-CZ" sz="2000" dirty="0"/>
              <a:t>Proces tvorby nebo revize referenčního dokumentu o BAT (BREF) je stanoven a popsán v prováděcím rozhodnutí Komise.</a:t>
            </a:r>
            <a:endParaRPr lang="cs-CZ" sz="2000" b="1" dirty="0"/>
          </a:p>
          <a:p>
            <a:pPr marL="457200" indent="-457200">
              <a:buFont typeface="Arial" pitchFamily="34" charset="0"/>
              <a:buChar char="•"/>
            </a:pPr>
            <a:endParaRPr lang="cs-CZ" sz="2400" b="1" dirty="0"/>
          </a:p>
        </p:txBody>
      </p:sp>
    </p:spTree>
    <p:extLst>
      <p:ext uri="{BB962C8B-B14F-4D97-AF65-F5344CB8AC3E}">
        <p14:creationId xmlns:p14="http://schemas.microsoft.com/office/powerpoint/2010/main" val="22814809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369849"/>
            <a:ext cx="7128792" cy="707886"/>
          </a:xfrm>
          <a:prstGeom prst="rect">
            <a:avLst/>
          </a:prstGeom>
          <a:noFill/>
        </p:spPr>
        <p:txBody>
          <a:bodyPr wrap="square" rtlCol="0">
            <a:spAutoFit/>
          </a:bodyPr>
          <a:lstStyle/>
          <a:p>
            <a:r>
              <a:rPr lang="cs-CZ" sz="4000" b="1" dirty="0"/>
              <a:t>Evropský úřad pro IPPC (EIPPCB)</a:t>
            </a:r>
            <a:endParaRPr lang="cs-CZ" sz="3200" b="1" dirty="0"/>
          </a:p>
        </p:txBody>
      </p:sp>
      <p:sp>
        <p:nvSpPr>
          <p:cNvPr id="9" name="TextovéPole 8"/>
          <p:cNvSpPr txBox="1"/>
          <p:nvPr/>
        </p:nvSpPr>
        <p:spPr>
          <a:xfrm>
            <a:off x="414174" y="1511206"/>
            <a:ext cx="8262282" cy="5262979"/>
          </a:xfrm>
          <a:prstGeom prst="rect">
            <a:avLst/>
          </a:prstGeom>
          <a:noFill/>
        </p:spPr>
        <p:txBody>
          <a:bodyPr wrap="square" rtlCol="0">
            <a:spAutoFit/>
          </a:bodyPr>
          <a:lstStyle/>
          <a:p>
            <a:pPr marL="457200" indent="-457200">
              <a:buFont typeface="Arial" pitchFamily="34" charset="0"/>
              <a:buChar char="•"/>
            </a:pPr>
            <a:r>
              <a:rPr lang="cs-CZ" sz="2400" b="1" dirty="0"/>
              <a:t>Zpracování referenčních dokumentů o BAT (BREF)</a:t>
            </a:r>
            <a:r>
              <a:rPr lang="cs-CZ" sz="2400" dirty="0"/>
              <a:t> v EU zajišťuje Evropský úřad pro IPPC (</a:t>
            </a:r>
            <a:r>
              <a:rPr lang="cs-CZ" sz="2400" dirty="0" err="1"/>
              <a:t>European</a:t>
            </a:r>
            <a:r>
              <a:rPr lang="cs-CZ" sz="2400" dirty="0"/>
              <a:t> </a:t>
            </a:r>
            <a:r>
              <a:rPr lang="cs-CZ" sz="2400" dirty="0" err="1"/>
              <a:t>Integrated</a:t>
            </a:r>
            <a:r>
              <a:rPr lang="cs-CZ" sz="2400" dirty="0"/>
              <a:t> </a:t>
            </a:r>
            <a:r>
              <a:rPr lang="cs-CZ" sz="2400" dirty="0" err="1"/>
              <a:t>Pollution</a:t>
            </a:r>
            <a:r>
              <a:rPr lang="cs-CZ" sz="2400" dirty="0"/>
              <a:t> </a:t>
            </a:r>
            <a:r>
              <a:rPr lang="cs-CZ" sz="2400" dirty="0" err="1"/>
              <a:t>Prevention</a:t>
            </a:r>
            <a:r>
              <a:rPr lang="cs-CZ" sz="2400" dirty="0"/>
              <a:t> and </a:t>
            </a:r>
            <a:r>
              <a:rPr lang="cs-CZ" sz="2400" dirty="0" err="1"/>
              <a:t>Control</a:t>
            </a:r>
            <a:r>
              <a:rPr lang="cs-CZ" sz="2400" dirty="0"/>
              <a:t> </a:t>
            </a:r>
            <a:r>
              <a:rPr lang="cs-CZ" sz="2400" dirty="0" err="1"/>
              <a:t>Bureau</a:t>
            </a:r>
            <a:r>
              <a:rPr lang="cs-CZ" sz="2400" dirty="0"/>
              <a:t> - EIPPCB) se sídlem v </a:t>
            </a:r>
            <a:r>
              <a:rPr lang="cs-CZ" sz="2400" b="1" dirty="0"/>
              <a:t>Seville </a:t>
            </a:r>
            <a:r>
              <a:rPr lang="cs-CZ" sz="2400" dirty="0"/>
              <a:t>(</a:t>
            </a:r>
            <a:r>
              <a:rPr lang="cs-CZ" sz="2400" dirty="0">
                <a:hlinkClick r:id="rId4"/>
              </a:rPr>
              <a:t>http://eippcb.jrc.ec.europa.eu/reference/</a:t>
            </a:r>
            <a:r>
              <a:rPr lang="cs-CZ" sz="2400" dirty="0"/>
              <a:t>) </a:t>
            </a:r>
          </a:p>
          <a:p>
            <a:pPr marL="457200" indent="-457200">
              <a:buFont typeface="Arial" pitchFamily="34" charset="0"/>
              <a:buChar char="•"/>
            </a:pPr>
            <a:endParaRPr lang="cs-CZ" sz="2400" dirty="0"/>
          </a:p>
          <a:p>
            <a:pPr marL="457200" indent="-457200">
              <a:buFont typeface="Arial" pitchFamily="34" charset="0"/>
              <a:buChar char="•"/>
            </a:pPr>
            <a:r>
              <a:rPr lang="cs-CZ" sz="2400" dirty="0"/>
              <a:t>Úlohou Evropského úřadu pro IPPC (EIPPCB) tedy je koordinovat výměnu informací a zajistit, aby byly za účelem vypracování nebo přezkoumání referenčních dokumentů o BAT (BREF) informace shromažďovány a zpracovávány podle pokynů uvedených v Rozhodnutí 2012/119/EU.</a:t>
            </a:r>
          </a:p>
          <a:p>
            <a:pPr marL="457200" indent="-457200">
              <a:buFont typeface="Arial" pitchFamily="34" charset="0"/>
              <a:buChar char="•"/>
            </a:pPr>
            <a:endParaRPr lang="cs-CZ" sz="2400" b="1" dirty="0"/>
          </a:p>
          <a:p>
            <a:pPr marL="457200" indent="-457200">
              <a:buFont typeface="Arial" pitchFamily="34" charset="0"/>
              <a:buChar char="•"/>
            </a:pPr>
            <a:r>
              <a:rPr lang="cs-CZ" b="1" dirty="0"/>
              <a:t>Závěry o BAT – prováděcí rozhodnutí Komise - viz např. </a:t>
            </a:r>
            <a:r>
              <a:rPr lang="cs-CZ" b="1" dirty="0">
                <a:hlinkClick r:id="rId5"/>
              </a:rPr>
              <a:t>https://www.mzp.cz/ippc</a:t>
            </a:r>
            <a:r>
              <a:rPr lang="cs-CZ" b="1" dirty="0"/>
              <a:t> </a:t>
            </a:r>
          </a:p>
          <a:p>
            <a:pPr marL="457200" indent="-457200">
              <a:buFont typeface="Arial" pitchFamily="34" charset="0"/>
              <a:buChar char="•"/>
            </a:pPr>
            <a:endParaRPr lang="cs-CZ" sz="2400" b="1" dirty="0"/>
          </a:p>
        </p:txBody>
      </p:sp>
    </p:spTree>
    <p:extLst>
      <p:ext uri="{BB962C8B-B14F-4D97-AF65-F5344CB8AC3E}">
        <p14:creationId xmlns:p14="http://schemas.microsoft.com/office/powerpoint/2010/main" val="177467405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a:t>Kontrola</a:t>
            </a:r>
          </a:p>
        </p:txBody>
      </p:sp>
      <p:sp>
        <p:nvSpPr>
          <p:cNvPr id="8" name="TextovéPole 7"/>
          <p:cNvSpPr txBox="1"/>
          <p:nvPr/>
        </p:nvSpPr>
        <p:spPr>
          <a:xfrm>
            <a:off x="445504" y="1712974"/>
            <a:ext cx="8424936" cy="4832092"/>
          </a:xfrm>
          <a:prstGeom prst="rect">
            <a:avLst/>
          </a:prstGeom>
          <a:noFill/>
        </p:spPr>
        <p:txBody>
          <a:bodyPr wrap="square" rtlCol="0">
            <a:spAutoFit/>
          </a:bodyPr>
          <a:lstStyle/>
          <a:p>
            <a:r>
              <a:rPr lang="cs-CZ" sz="2800" dirty="0"/>
              <a:t>Obligatorní </a:t>
            </a:r>
          </a:p>
          <a:p>
            <a:r>
              <a:rPr lang="cs-CZ" sz="2800" dirty="0"/>
              <a:t>		Pravidelná (každých 8 let) </a:t>
            </a:r>
          </a:p>
          <a:p>
            <a:r>
              <a:rPr lang="cs-CZ" sz="2800" dirty="0"/>
              <a:t>		Mimořádná (§ 18 odst. 2, 3 a 4) </a:t>
            </a:r>
          </a:p>
          <a:p>
            <a:r>
              <a:rPr lang="cs-CZ" sz="2800" dirty="0"/>
              <a:t>Fakultativní </a:t>
            </a:r>
          </a:p>
          <a:p>
            <a:r>
              <a:rPr lang="cs-CZ" sz="2800" dirty="0"/>
              <a:t>		Právní skutečnosti dle § 18 odst. 6 </a:t>
            </a:r>
          </a:p>
          <a:p>
            <a:endParaRPr lang="cs-CZ" sz="2800" dirty="0"/>
          </a:p>
          <a:p>
            <a:r>
              <a:rPr lang="cs-CZ" sz="2800" dirty="0"/>
              <a:t>	Důsledky </a:t>
            </a:r>
          </a:p>
          <a:p>
            <a:r>
              <a:rPr lang="cs-CZ" sz="2800" dirty="0"/>
              <a:t>		Opatření k nápravě </a:t>
            </a:r>
          </a:p>
          <a:p>
            <a:r>
              <a:rPr lang="cs-CZ" sz="2800" dirty="0"/>
              <a:t>		Omezení nebo zastavení provozu zařízení </a:t>
            </a:r>
          </a:p>
          <a:p>
            <a:r>
              <a:rPr lang="cs-CZ" sz="2800" dirty="0"/>
              <a:t>		Správní delikt </a:t>
            </a:r>
          </a:p>
          <a:p>
            <a:r>
              <a:rPr lang="cs-CZ" sz="2800" dirty="0"/>
              <a:t>		Řízení o změně IP - na žádost, z moci úřední </a:t>
            </a:r>
          </a:p>
        </p:txBody>
      </p:sp>
      <p:sp>
        <p:nvSpPr>
          <p:cNvPr id="6" name="Obdélníkový bublinový popisek 5"/>
          <p:cNvSpPr/>
          <p:nvPr/>
        </p:nvSpPr>
        <p:spPr>
          <a:xfrm>
            <a:off x="4669392" y="1146227"/>
            <a:ext cx="4100013" cy="699542"/>
          </a:xfrm>
          <a:prstGeom prst="wedgeRectCallout">
            <a:avLst>
              <a:gd name="adj1" fmla="val -20706"/>
              <a:gd name="adj2" fmla="val 68383"/>
            </a:avLst>
          </a:prstGeom>
        </p:spPr>
        <p:style>
          <a:lnRef idx="2">
            <a:schemeClr val="accent1"/>
          </a:lnRef>
          <a:fillRef idx="1">
            <a:schemeClr val="lt1"/>
          </a:fillRef>
          <a:effectRef idx="0">
            <a:schemeClr val="accent1"/>
          </a:effectRef>
          <a:fontRef idx="minor">
            <a:schemeClr val="dk1"/>
          </a:fontRef>
        </p:style>
        <p:txBody>
          <a:bodyPr rtlCol="0" anchor="ctr"/>
          <a:lstStyle/>
          <a:p>
            <a:r>
              <a:rPr lang="cs-CZ" sz="1000" b="1" dirty="0"/>
              <a:t>Podstatným rysem IPPC je provádění kontrol. jejich výsledky se mohou projevit uložením sankce provozovateli, ale také musí být zohledněny při vydávání změn integrovaného povolení.</a:t>
            </a:r>
          </a:p>
        </p:txBody>
      </p:sp>
    </p:spTree>
    <p:extLst>
      <p:ext uri="{BB962C8B-B14F-4D97-AF65-F5344CB8AC3E}">
        <p14:creationId xmlns:p14="http://schemas.microsoft.com/office/powerpoint/2010/main" val="207909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a:t>Účastníci řízení</a:t>
            </a:r>
          </a:p>
        </p:txBody>
      </p:sp>
      <p:sp>
        <p:nvSpPr>
          <p:cNvPr id="9" name="TextovéPole 8"/>
          <p:cNvSpPr txBox="1"/>
          <p:nvPr/>
        </p:nvSpPr>
        <p:spPr>
          <a:xfrm>
            <a:off x="414174" y="1511206"/>
            <a:ext cx="7776864" cy="523220"/>
          </a:xfrm>
          <a:prstGeom prst="rect">
            <a:avLst/>
          </a:prstGeom>
          <a:noFill/>
        </p:spPr>
        <p:txBody>
          <a:bodyPr wrap="square" rtlCol="0">
            <a:spAutoFit/>
          </a:bodyPr>
          <a:lstStyle/>
          <a:p>
            <a:r>
              <a:rPr lang="cs-CZ" sz="2800" b="1" dirty="0"/>
              <a:t>§7 odst. 1 písm. e) IPPC</a:t>
            </a:r>
          </a:p>
        </p:txBody>
      </p:sp>
      <p:sp>
        <p:nvSpPr>
          <p:cNvPr id="3" name="TextovéPole 2"/>
          <p:cNvSpPr txBox="1"/>
          <p:nvPr/>
        </p:nvSpPr>
        <p:spPr>
          <a:xfrm>
            <a:off x="447396" y="2276872"/>
            <a:ext cx="8373076" cy="2677656"/>
          </a:xfrm>
          <a:prstGeom prst="rect">
            <a:avLst/>
          </a:prstGeom>
          <a:noFill/>
        </p:spPr>
        <p:txBody>
          <a:bodyPr wrap="square" rtlCol="0">
            <a:spAutoFit/>
          </a:bodyPr>
          <a:lstStyle/>
          <a:p>
            <a:r>
              <a:rPr lang="cs-CZ" sz="2000" b="1" dirty="0"/>
              <a:t>e) občanská sdružení</a:t>
            </a:r>
            <a:r>
              <a:rPr lang="cs-CZ" sz="2000" dirty="0"/>
              <a:t>, obecně prospěšné společnosti, zaměstnavatelské svazy nebo hospodářské komory</a:t>
            </a:r>
            <a:r>
              <a:rPr lang="cs-CZ" sz="2000" b="1" dirty="0"/>
              <a:t>, jejichž předmětem činnosti je prosazování a ochrana profesních zájmů nebo veřejných zájmů podle zvláštních právních předpisů</a:t>
            </a:r>
            <a:r>
              <a:rPr lang="cs-CZ" sz="2000" dirty="0"/>
              <a:t>,</a:t>
            </a:r>
            <a:r>
              <a:rPr lang="cs-CZ" sz="2000" baseline="30000" dirty="0"/>
              <a:t>12) </a:t>
            </a:r>
            <a:r>
              <a:rPr lang="cs-CZ" sz="2000" dirty="0"/>
              <a:t>dále obce nebo kraje, na jejichž území může toto zařízení ovlivnit životní prostředí, </a:t>
            </a:r>
            <a:r>
              <a:rPr lang="cs-CZ" sz="2000" b="1" dirty="0"/>
              <a:t>pokud se jako účastníci písemně přihlásily úřadu do 8 dnů ode dne zveřejnění stručného shrnutí údajů ze žádosti podle § 8</a:t>
            </a:r>
            <a:r>
              <a:rPr lang="cs-CZ" sz="2000" dirty="0"/>
              <a:t>.</a:t>
            </a:r>
          </a:p>
          <a:p>
            <a:endParaRPr lang="cs-CZ" sz="2400" dirty="0">
              <a:solidFill>
                <a:srgbClr val="C00000"/>
              </a:solidFill>
            </a:endParaRPr>
          </a:p>
          <a:p>
            <a:endParaRPr lang="cs-CZ" sz="2400" dirty="0">
              <a:solidFill>
                <a:srgbClr val="C00000"/>
              </a:solidFill>
            </a:endParaRPr>
          </a:p>
        </p:txBody>
      </p:sp>
      <p:sp>
        <p:nvSpPr>
          <p:cNvPr id="7" name="Obdélníkový bublinový popisek 6"/>
          <p:cNvSpPr/>
          <p:nvPr/>
        </p:nvSpPr>
        <p:spPr>
          <a:xfrm>
            <a:off x="3779912" y="4357760"/>
            <a:ext cx="4824536" cy="2016224"/>
          </a:xfrm>
          <a:prstGeom prst="wedgeRectCallout">
            <a:avLst>
              <a:gd name="adj1" fmla="val -20706"/>
              <a:gd name="adj2" fmla="val 68383"/>
            </a:avLst>
          </a:prstGeom>
        </p:spPr>
        <p:style>
          <a:lnRef idx="2">
            <a:schemeClr val="accent1"/>
          </a:lnRef>
          <a:fillRef idx="1">
            <a:schemeClr val="lt1"/>
          </a:fillRef>
          <a:effectRef idx="0">
            <a:schemeClr val="accent1"/>
          </a:effectRef>
          <a:fontRef idx="minor">
            <a:schemeClr val="dk1"/>
          </a:fontRef>
        </p:style>
        <p:txBody>
          <a:bodyPr rtlCol="0" anchor="ctr"/>
          <a:lstStyle/>
          <a:p>
            <a:r>
              <a:rPr lang="cs-CZ" sz="1000" b="1" dirty="0"/>
              <a:t>Vymezení účastníků řízení o vydání integrovaného povolení je jedno z nejširších v českém právním řádu. Všimněte si, že mezi účastníky mohou být nejen kraje a obce, ale také ekologické spolky, zaměstnavatelské svazy nebo hospodářské komory. Účastníky se také stávají osoby, které by byly účastníky řízení o vydání povolení, které se integruje.</a:t>
            </a:r>
          </a:p>
          <a:p>
            <a:endParaRPr lang="cs-CZ" sz="1000" b="1" dirty="0"/>
          </a:p>
          <a:p>
            <a:r>
              <a:rPr lang="cs-CZ" sz="1000" b="1" dirty="0"/>
              <a:t>V praxi však není časté, že by uvedené osoby svého práva účastnit se řízení využívaly.</a:t>
            </a:r>
          </a:p>
          <a:p>
            <a:endParaRPr lang="cs-CZ" sz="1000" b="1" dirty="0"/>
          </a:p>
          <a:p>
            <a:r>
              <a:rPr lang="cs-CZ" sz="1000" b="1" dirty="0"/>
              <a:t>Pokud se povoluje nevýznamná změna integrovaného povolení, je okruh účastníků výrazně zúžený.</a:t>
            </a:r>
          </a:p>
        </p:txBody>
      </p:sp>
    </p:spTree>
    <p:extLst>
      <p:ext uri="{BB962C8B-B14F-4D97-AF65-F5344CB8AC3E}">
        <p14:creationId xmlns:p14="http://schemas.microsoft.com/office/powerpoint/2010/main" val="23277028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995120" cy="707886"/>
          </a:xfrm>
          <a:prstGeom prst="rect">
            <a:avLst/>
          </a:prstGeom>
          <a:noFill/>
        </p:spPr>
        <p:txBody>
          <a:bodyPr wrap="square" rtlCol="0">
            <a:spAutoFit/>
          </a:bodyPr>
          <a:lstStyle/>
          <a:p>
            <a:r>
              <a:rPr lang="cs-CZ" sz="4000" dirty="0"/>
              <a:t>Integrovaný registr znečišťování</a:t>
            </a:r>
            <a:endParaRPr lang="cs-CZ" sz="4000" b="1" dirty="0"/>
          </a:p>
        </p:txBody>
      </p:sp>
      <p:sp>
        <p:nvSpPr>
          <p:cNvPr id="5" name="TextovéPole 4"/>
          <p:cNvSpPr txBox="1"/>
          <p:nvPr/>
        </p:nvSpPr>
        <p:spPr>
          <a:xfrm>
            <a:off x="251520" y="1628800"/>
            <a:ext cx="8640960" cy="5262979"/>
          </a:xfrm>
          <a:prstGeom prst="rect">
            <a:avLst/>
          </a:prstGeom>
          <a:noFill/>
        </p:spPr>
        <p:txBody>
          <a:bodyPr wrap="square" rtlCol="0">
            <a:spAutoFit/>
          </a:bodyPr>
          <a:lstStyle/>
          <a:p>
            <a:pPr marL="457200" indent="-457200">
              <a:buFont typeface="Arial" pitchFamily="34" charset="0"/>
              <a:buChar char="•"/>
            </a:pPr>
            <a:r>
              <a:rPr lang="cs-CZ" sz="2800" b="1" dirty="0"/>
              <a:t>Podle zákona č. 25/2008 Sb., o integrovaném registru znečišťování životního prostředí a integrovaném systému plnění ohlašovacích povinností v oblasti životního prostředí a o změně některých zákonů</a:t>
            </a:r>
          </a:p>
          <a:p>
            <a:pPr marL="457200" indent="-457200">
              <a:buFont typeface="Arial" pitchFamily="34" charset="0"/>
              <a:buChar char="•"/>
            </a:pPr>
            <a:r>
              <a:rPr lang="cs-CZ" sz="2800" b="1" dirty="0"/>
              <a:t>Ohlašovací povinnost do IRZ je povinen plnit provozovatel (fyzická nebo právnická osoba), který provozuje provozovnu, ze které vznikají úniky a přenosy sledovaných znečišťujících látek nebo přenosy odpadů, které jsou přenášeny mimo provozovnu. </a:t>
            </a:r>
          </a:p>
          <a:p>
            <a:endParaRPr lang="cs-CZ" sz="2800" b="1" dirty="0"/>
          </a:p>
          <a:p>
            <a:r>
              <a:rPr lang="cs-CZ" sz="2800" b="1" dirty="0">
                <a:hlinkClick r:id="rId4"/>
              </a:rPr>
              <a:t>http://www.irz.cz/</a:t>
            </a:r>
            <a:r>
              <a:rPr lang="cs-CZ" sz="2800" b="1" dirty="0"/>
              <a:t> </a:t>
            </a:r>
          </a:p>
        </p:txBody>
      </p:sp>
    </p:spTree>
    <p:extLst>
      <p:ext uri="{BB962C8B-B14F-4D97-AF65-F5344CB8AC3E}">
        <p14:creationId xmlns:p14="http://schemas.microsoft.com/office/powerpoint/2010/main" val="358831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960945" y="3429000"/>
            <a:ext cx="8784976" cy="1706705"/>
          </a:xfrm>
        </p:spPr>
        <p:txBody>
          <a:bodyPr>
            <a:normAutofit/>
          </a:bodyPr>
          <a:lstStyle/>
          <a:p>
            <a:r>
              <a:rPr lang="cs-CZ" dirty="0"/>
              <a:t>					</a:t>
            </a:r>
          </a:p>
        </p:txBody>
      </p:sp>
      <p:sp>
        <p:nvSpPr>
          <p:cNvPr id="5" name="Nadpis 4"/>
          <p:cNvSpPr>
            <a:spLocks noGrp="1"/>
          </p:cNvSpPr>
          <p:nvPr>
            <p:ph type="ctrTitle"/>
          </p:nvPr>
        </p:nvSpPr>
        <p:spPr>
          <a:xfrm>
            <a:off x="467544" y="1700808"/>
            <a:ext cx="7772400" cy="1470025"/>
          </a:xfrm>
        </p:spPr>
        <p:txBody>
          <a:bodyPr>
            <a:normAutofit/>
          </a:bodyPr>
          <a:lstStyle/>
          <a:p>
            <a:br>
              <a:rPr lang="cs-CZ" dirty="0"/>
            </a:br>
            <a:endParaRPr lang="cs-CZ" dirty="0"/>
          </a:p>
        </p:txBody>
      </p:sp>
      <p:sp>
        <p:nvSpPr>
          <p:cNvPr id="6" name="TextovéPole 5"/>
          <p:cNvSpPr txBox="1"/>
          <p:nvPr/>
        </p:nvSpPr>
        <p:spPr>
          <a:xfrm>
            <a:off x="1115616" y="3933056"/>
            <a:ext cx="6696744" cy="1600438"/>
          </a:xfrm>
          <a:prstGeom prst="rect">
            <a:avLst/>
          </a:prstGeom>
          <a:noFill/>
        </p:spPr>
        <p:txBody>
          <a:bodyPr wrap="square" rtlCol="0">
            <a:spAutoFit/>
          </a:bodyPr>
          <a:lstStyle/>
          <a:p>
            <a:pPr algn="ctr"/>
            <a:r>
              <a:rPr lang="cs-CZ" sz="4000" dirty="0"/>
              <a:t>Děkuji za pozornost!</a:t>
            </a:r>
          </a:p>
          <a:p>
            <a:pPr algn="ctr"/>
            <a:endParaRPr lang="cs-CZ" sz="4000" dirty="0"/>
          </a:p>
          <a:p>
            <a:endParaRPr lang="cs-CZ" dirty="0"/>
          </a:p>
        </p:txBody>
      </p:sp>
    </p:spTree>
    <p:extLst>
      <p:ext uri="{BB962C8B-B14F-4D97-AF65-F5344CB8AC3E}">
        <p14:creationId xmlns:p14="http://schemas.microsoft.com/office/powerpoint/2010/main" val="4067233966"/>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13589</TotalTime>
  <Words>10276</Words>
  <Application>Microsoft Office PowerPoint</Application>
  <PresentationFormat>On-screen Show (4:3)</PresentationFormat>
  <Paragraphs>1105</Paragraphs>
  <Slides>98</Slides>
  <Notes>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0</vt:i4>
      </vt:variant>
      <vt:variant>
        <vt:lpstr>Slide Titles</vt:lpstr>
      </vt:variant>
      <vt:variant>
        <vt:i4>98</vt:i4>
      </vt:variant>
    </vt:vector>
  </HeadingPairs>
  <TitlesOfParts>
    <vt:vector size="107" baseType="lpstr">
      <vt:lpstr>Arial</vt:lpstr>
      <vt:lpstr>Calibri</vt:lpstr>
      <vt:lpstr>Cambria</vt:lpstr>
      <vt:lpstr>Roboto Slab</vt:lpstr>
      <vt:lpstr>Tahoma</vt:lpstr>
      <vt:lpstr>Verdana</vt:lpstr>
      <vt:lpstr>Wingdings</vt:lpstr>
      <vt:lpstr>Wingdings 2</vt:lpstr>
      <vt:lpstr>Motiv systému Office</vt:lpstr>
      <vt:lpstr>Základy práva životního prostředí - BZ406Zk Ochrana životního prostředí v procesech podle stavebního zákona.  Posuzování vlivů na životní prostředí. Integrované povolování.</vt:lpstr>
      <vt:lpstr>Osnova</vt:lpstr>
      <vt:lpstr>Ochrana životního prostředí v procesech podle stavebního zákona: Cíle a východiska</vt:lpstr>
      <vt:lpstr>Udržitelný rozvoj a stavební zákon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Procesy podle stavebního zákona – základní přehled</vt:lpstr>
      <vt:lpstr>PowerPoint Presentation</vt:lpstr>
      <vt:lpstr>PowerPoint Presentation</vt:lpstr>
      <vt:lpstr>PROCESY PODLE STAVEBNÍHO ZÁKONA – blíže ke grafu výše</vt:lpstr>
      <vt:lpstr>SUBJEKTY V PROCESECH  PODLE  STAVEBNÍHO  ZÁKONA  A  JEJICH  ROLE  PŘI  OCHRANĚ   ŽIVOTNÍHO  PROSTŘEDÍ </vt:lpstr>
      <vt:lpstr>Orgány územního plánování a stavební úřady </vt:lpstr>
      <vt:lpstr>Dotčené orgány</vt:lpstr>
      <vt:lpstr>Dotčené orgány</vt:lpstr>
      <vt:lpstr>Obsah závazného stanoviska/stanoviska</vt:lpstr>
      <vt:lpstr>Veřejnost a dotčená veřejnost</vt:lpstr>
      <vt:lpstr>Zástupce veřejnosti   specifický subjekt ve vztahu k územně plánovací dokumentaci  </vt:lpstr>
      <vt:lpstr>Územní plánování</vt:lpstr>
      <vt:lpstr>Nástroje územního plánování přehled</vt:lpstr>
      <vt:lpstr>Územně plánovací informace</vt:lpstr>
      <vt:lpstr>POLITIKA ÚZEMNÍHO ROZVOJE – ROZVOJOVÉ OBLASTI A PLOCHY</vt:lpstr>
      <vt:lpstr>Politika územního rozvoje</vt:lpstr>
      <vt:lpstr>Územní rozvojový plán</vt:lpstr>
      <vt:lpstr>Zásady   územního rozvoje</vt:lpstr>
      <vt:lpstr>Územní plán a posuzování vlivů na ŽP (SEA) Natura 2000</vt:lpstr>
      <vt:lpstr>Regulační plán</vt:lpstr>
      <vt:lpstr>    Územní opatření o stavební uzávěře </vt:lpstr>
      <vt:lpstr>Územní opatření o asanaci území</vt:lpstr>
      <vt:lpstr>Přezkoumání opatření obecné povahy </vt:lpstr>
      <vt:lpstr>Řízení a postupy  podle stavebního zákona a ochrana životního prostředí</vt:lpstr>
      <vt:lpstr>Řízení dle stavebního zákona a ochrana životního prostředí -přehled</vt:lpstr>
      <vt:lpstr>VÝZNAM POVAHY ZÁMĚRU pro procesy podle stavebního zákona </vt:lpstr>
      <vt:lpstr>Ochrana životního prostředí/vybraných složek životního prostředí ve vztahu k procesům podle stavebního zákona dle povahy aktu</vt:lpstr>
      <vt:lpstr>Ochrana ZPF </vt:lpstr>
      <vt:lpstr>Ochrana ZPF (ZoZPF) + zemědělské pozemky jako VKP registrované,  krajinný ráz(ZOPK)</vt:lpstr>
      <vt:lpstr>Příklad: Procesy podle stavebního zákona a  kácení trvalých porostů </vt:lpstr>
      <vt:lpstr>Speciální ustanovení o ochraně kulturně cenných předmětů a chráněných částí přírody dle stavebního zákona (§ 176 StZ)</vt:lpstr>
      <vt:lpstr>PowerPoint Presentation</vt:lpstr>
      <vt:lpstr>PowerPoint Presentation</vt:lpstr>
      <vt:lpstr>PowerPoint Presentation</vt:lpstr>
      <vt:lpstr>EIA/SEA</vt:lpstr>
      <vt:lpstr>EIA/SEA</vt:lpstr>
      <vt:lpstr>PowerPoint Presentation</vt:lpstr>
      <vt:lpstr>Prameny: unijní právo</vt:lpstr>
      <vt:lpstr>PowerPoint Presentation</vt:lpstr>
      <vt:lpstr>Praměny: české právo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práva životního prostředí pro neprávníky (MX001Zk)</dc:title>
  <dc:creator>Vojtech</dc:creator>
  <cp:lastModifiedBy>Microsoft</cp:lastModifiedBy>
  <cp:revision>426</cp:revision>
  <dcterms:created xsi:type="dcterms:W3CDTF">2014-09-07T21:44:03Z</dcterms:created>
  <dcterms:modified xsi:type="dcterms:W3CDTF">2021-05-16T09:34:44Z</dcterms:modified>
</cp:coreProperties>
</file>