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8" r:id="rId3"/>
    <p:sldId id="539" r:id="rId4"/>
    <p:sldId id="540" r:id="rId5"/>
    <p:sldId id="546" r:id="rId6"/>
    <p:sldId id="547" r:id="rId7"/>
    <p:sldId id="541" r:id="rId8"/>
    <p:sldId id="542" r:id="rId9"/>
    <p:sldId id="543" r:id="rId10"/>
    <p:sldId id="544" r:id="rId11"/>
    <p:sldId id="545" r:id="rId12"/>
    <p:sldId id="548" r:id="rId13"/>
    <p:sldId id="552" r:id="rId14"/>
    <p:sldId id="549" r:id="rId15"/>
    <p:sldId id="550" r:id="rId16"/>
    <p:sldId id="551" r:id="rId17"/>
    <p:sldId id="553" r:id="rId18"/>
    <p:sldId id="554" r:id="rId19"/>
    <p:sldId id="555" r:id="rId20"/>
    <p:sldId id="556" r:id="rId21"/>
    <p:sldId id="557" r:id="rId22"/>
    <p:sldId id="53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90" d="100"/>
          <a:sy n="90" d="100"/>
        </p:scale>
        <p:origin x="-77" y="-1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března 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března 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k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Subjekty trestního řízení 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2"/>
                </a:solidFill>
              </a:rPr>
              <a:t>Zaměření </a:t>
            </a:r>
            <a:r>
              <a:rPr lang="cs-CZ" b="1" dirty="0" smtClean="0">
                <a:solidFill>
                  <a:schemeClr val="tx2"/>
                </a:solidFill>
              </a:rPr>
              <a:t>na obhájce, poškozeného a zúčastněnou osobu</a:t>
            </a:r>
          </a:p>
          <a:p>
            <a:pPr algn="ctr"/>
            <a:r>
              <a:rPr lang="cs-CZ" sz="1600" b="1" dirty="0" smtClean="0">
                <a:solidFill>
                  <a:schemeClr val="tx2"/>
                </a:solidFill>
                <a:latin typeface="+mn-lt"/>
              </a:rPr>
              <a:t>JUDr. Milana </a:t>
            </a:r>
            <a:r>
              <a:rPr lang="cs-CZ" sz="1600" b="1" dirty="0" err="1" smtClean="0">
                <a:solidFill>
                  <a:schemeClr val="tx2"/>
                </a:solidFill>
                <a:latin typeface="+mn-lt"/>
              </a:rPr>
              <a:t>Hrušáková</a:t>
            </a:r>
            <a:r>
              <a:rPr lang="cs-CZ" sz="16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cs-CZ" sz="1600" b="1" dirty="0" err="1" smtClean="0">
                <a:solidFill>
                  <a:schemeClr val="tx2"/>
                </a:solidFill>
                <a:latin typeface="+mn-lt"/>
              </a:rPr>
              <a:t>Ph.D</a:t>
            </a:r>
            <a:r>
              <a:rPr lang="cs-CZ" sz="1600" b="1" smtClean="0">
                <a:solidFill>
                  <a:schemeClr val="tx2"/>
                </a:solidFill>
                <a:latin typeface="+mn-lt"/>
              </a:rPr>
              <a:t>., LL.M.</a:t>
            </a:r>
            <a:endParaRPr lang="cs-CZ" sz="16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9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Zvolený obhájce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Nezvolí-li si obhájce, </a:t>
            </a:r>
            <a:r>
              <a:rPr lang="cs-CZ" sz="2300" dirty="0" smtClean="0"/>
              <a:t>může mu ho zvolit jeho </a:t>
            </a:r>
            <a:endParaRPr lang="cs-CZ" sz="2300" dirty="0" smtClean="0"/>
          </a:p>
          <a:p>
            <a:r>
              <a:rPr lang="cs-CZ" sz="2300" dirty="0" smtClean="0"/>
              <a:t>opatrovník</a:t>
            </a:r>
            <a:endParaRPr lang="cs-CZ" sz="2300" dirty="0" smtClean="0"/>
          </a:p>
          <a:p>
            <a:r>
              <a:rPr lang="cs-CZ" sz="2300" dirty="0" smtClean="0"/>
              <a:t>příbuzný </a:t>
            </a:r>
            <a:r>
              <a:rPr lang="cs-CZ" sz="2300" dirty="0" smtClean="0"/>
              <a:t>v pokolení přímém, </a:t>
            </a:r>
            <a:endParaRPr lang="cs-CZ" sz="2300" dirty="0" smtClean="0"/>
          </a:p>
          <a:p>
            <a:r>
              <a:rPr lang="cs-CZ" sz="2300" dirty="0" smtClean="0"/>
              <a:t>sourozenec</a:t>
            </a:r>
            <a:r>
              <a:rPr lang="cs-CZ" sz="2300" dirty="0" smtClean="0"/>
              <a:t>, </a:t>
            </a:r>
            <a:endParaRPr lang="cs-CZ" sz="2300" dirty="0" smtClean="0"/>
          </a:p>
          <a:p>
            <a:r>
              <a:rPr lang="cs-CZ" sz="2300" dirty="0" smtClean="0"/>
              <a:t>osvojitel</a:t>
            </a:r>
            <a:r>
              <a:rPr lang="cs-CZ" sz="2300" dirty="0" smtClean="0"/>
              <a:t>, osvojenec, </a:t>
            </a:r>
            <a:endParaRPr lang="cs-CZ" sz="2300" dirty="0" smtClean="0"/>
          </a:p>
          <a:p>
            <a:r>
              <a:rPr lang="cs-CZ" sz="2300" dirty="0" smtClean="0"/>
              <a:t>manžel</a:t>
            </a:r>
            <a:r>
              <a:rPr lang="cs-CZ" sz="2300" dirty="0" smtClean="0"/>
              <a:t>, partner, druh, </a:t>
            </a:r>
            <a:endParaRPr lang="cs-CZ" sz="2300" dirty="0" smtClean="0"/>
          </a:p>
          <a:p>
            <a:r>
              <a:rPr lang="cs-CZ" sz="2300" dirty="0" smtClean="0"/>
              <a:t>jakož </a:t>
            </a:r>
            <a:r>
              <a:rPr lang="cs-CZ" sz="2300" dirty="0" smtClean="0"/>
              <a:t>i zúčastněná osoba. </a:t>
            </a:r>
            <a:endParaRPr lang="cs-CZ" sz="2300" dirty="0" smtClean="0"/>
          </a:p>
          <a:p>
            <a:r>
              <a:rPr lang="cs-CZ" sz="2300" dirty="0" smtClean="0"/>
              <a:t>Je-li </a:t>
            </a:r>
            <a:r>
              <a:rPr lang="cs-CZ" sz="2300" dirty="0" smtClean="0"/>
              <a:t>obviněný omezen ve svéprávnosti, mohou tak učinit </a:t>
            </a:r>
            <a:r>
              <a:rPr lang="cs-CZ" sz="2300" dirty="0" smtClean="0"/>
              <a:t>i </a:t>
            </a:r>
            <a:r>
              <a:rPr lang="cs-CZ" sz="2300" dirty="0" smtClean="0"/>
              <a:t>proti jeho vůli.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sz="1800" dirty="0" smtClean="0"/>
              <a:t> </a:t>
            </a:r>
            <a:r>
              <a:rPr lang="cs-CZ" sz="1800" dirty="0" smtClean="0"/>
              <a:t>§ 43/1 </a:t>
            </a:r>
            <a:r>
              <a:rPr lang="cs-CZ" sz="1800" dirty="0" smtClean="0"/>
              <a:t>-</a:t>
            </a:r>
            <a:r>
              <a:rPr lang="cs-CZ" sz="1800" dirty="0" smtClean="0"/>
              <a:t>Ten, komu bylo trestným činem </a:t>
            </a:r>
            <a:r>
              <a:rPr lang="cs-CZ" sz="1800" b="1" dirty="0" smtClean="0"/>
              <a:t>ublíženo na zdraví</a:t>
            </a:r>
            <a:r>
              <a:rPr lang="cs-CZ" sz="1800" dirty="0" smtClean="0"/>
              <a:t>, způsobena </a:t>
            </a:r>
            <a:r>
              <a:rPr lang="cs-CZ" sz="1800" b="1" dirty="0" smtClean="0"/>
              <a:t>majetková škoda nebo nemajetková újma</a:t>
            </a:r>
            <a:r>
              <a:rPr lang="cs-CZ" sz="1800" dirty="0" smtClean="0"/>
              <a:t>, nebo ten, na jehož úkor se pachatel trestným činem </a:t>
            </a:r>
            <a:r>
              <a:rPr lang="cs-CZ" sz="1800" b="1" dirty="0" smtClean="0"/>
              <a:t>obohatil</a:t>
            </a:r>
          </a:p>
          <a:p>
            <a:endParaRPr lang="cs-CZ" sz="1800" dirty="0" smtClean="0"/>
          </a:p>
          <a:p>
            <a:r>
              <a:rPr lang="cs-CZ" sz="1800" dirty="0" smtClean="0"/>
              <a:t>je </a:t>
            </a:r>
            <a:r>
              <a:rPr lang="cs-CZ" sz="1800" dirty="0" smtClean="0"/>
              <a:t>to i osoba, které vznikla majetková škoda, </a:t>
            </a:r>
            <a:r>
              <a:rPr lang="cs-CZ" sz="1800" dirty="0" err="1" smtClean="0"/>
              <a:t>ikdyž</a:t>
            </a:r>
            <a:r>
              <a:rPr lang="cs-CZ" sz="1800" dirty="0" smtClean="0"/>
              <a:t> ji pachatel již celou nahradil</a:t>
            </a:r>
          </a:p>
          <a:p>
            <a:r>
              <a:rPr lang="cs-CZ" sz="1800" dirty="0" smtClean="0"/>
              <a:t>FO i PO</a:t>
            </a:r>
            <a:endParaRPr lang="cs-CZ" sz="1800" dirty="0" smtClean="0"/>
          </a:p>
          <a:p>
            <a:r>
              <a:rPr lang="cs-CZ" sz="1800" dirty="0" smtClean="0"/>
              <a:t>Toto široké  vymezení má </a:t>
            </a:r>
            <a:r>
              <a:rPr lang="cs-CZ" sz="1800" b="1" dirty="0" smtClean="0"/>
              <a:t>2 omezení:</a:t>
            </a:r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dirty="0" smtClean="0"/>
              <a:t>nepovažuje se ten, kdo se cítí být TČ morálně nebo jinak poškozen, avšak škoda či újma nebyla způsobena pachatelem nebo nemá příčinnou souvislost s činem </a:t>
            </a:r>
            <a:r>
              <a:rPr lang="cs-CZ" sz="1800" dirty="0" smtClean="0"/>
              <a:t>(§ 43/2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 </a:t>
            </a:r>
            <a:r>
              <a:rPr lang="cs-CZ" sz="1800" dirty="0" smtClean="0"/>
              <a:t>pro účely narovnání nepříslušní práva poškozeného tomu, na koho jen přešel nárok na náhradu škody (§ 310a) - dědic či pojišťovna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  x </a:t>
            </a:r>
            <a:r>
              <a:rPr lang="cs-CZ" dirty="0" smtClean="0"/>
              <a:t>oběť trestné činnosti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200" dirty="0" smtClean="0"/>
              <a:t>poprvé </a:t>
            </a:r>
            <a:r>
              <a:rPr lang="cs-CZ" sz="2200" dirty="0" smtClean="0"/>
              <a:t>zák. č. 209/1997 o poskytnutí peněžité pomoci obětem trestné </a:t>
            </a:r>
            <a:r>
              <a:rPr lang="cs-CZ" sz="2200" dirty="0" smtClean="0"/>
              <a:t>činnosti. Hlavně zák. 45/2013Sb. O obětech</a:t>
            </a:r>
          </a:p>
          <a:p>
            <a:r>
              <a:rPr lang="cs-CZ" sz="2200" dirty="0" smtClean="0"/>
              <a:t>Obětí se rozumí fyzická osoba, které </a:t>
            </a:r>
            <a:r>
              <a:rPr lang="cs-CZ" sz="2200" b="1" dirty="0" smtClean="0"/>
              <a:t>bylo nebo mělo být </a:t>
            </a:r>
            <a:r>
              <a:rPr lang="cs-CZ" sz="2200" dirty="0" smtClean="0"/>
              <a:t>trestným činem </a:t>
            </a:r>
            <a:r>
              <a:rPr lang="cs-CZ" sz="2200" b="1" dirty="0" smtClean="0"/>
              <a:t>ublíženo na zdraví</a:t>
            </a:r>
            <a:r>
              <a:rPr lang="cs-CZ" sz="2200" dirty="0" smtClean="0"/>
              <a:t>, způsobena </a:t>
            </a:r>
            <a:r>
              <a:rPr lang="cs-CZ" sz="2200" b="1" dirty="0" smtClean="0"/>
              <a:t>majetková nebo nemajetková újma </a:t>
            </a:r>
            <a:r>
              <a:rPr lang="cs-CZ" sz="2200" dirty="0" smtClean="0"/>
              <a:t>nebo na jejíž úkor se pachatel trestným činem </a:t>
            </a:r>
            <a:r>
              <a:rPr lang="cs-CZ" sz="2200" b="1" dirty="0" smtClean="0"/>
              <a:t>obohatil</a:t>
            </a:r>
            <a:r>
              <a:rPr lang="cs-CZ" sz="2200" dirty="0" smtClean="0"/>
              <a:t>.</a:t>
            </a:r>
            <a:r>
              <a:rPr lang="cs-CZ" sz="2200" dirty="0" smtClean="0"/>
              <a:t> </a:t>
            </a:r>
          </a:p>
          <a:p>
            <a:r>
              <a:rPr lang="cs-CZ" sz="2200" dirty="0" smtClean="0"/>
              <a:t>Jen FO</a:t>
            </a:r>
          </a:p>
          <a:p>
            <a:r>
              <a:rPr lang="cs-CZ" sz="2200" dirty="0" smtClean="0"/>
              <a:t>obětí je </a:t>
            </a:r>
            <a:r>
              <a:rPr lang="cs-CZ" sz="2200" dirty="0" err="1" smtClean="0"/>
              <a:t>Fo</a:t>
            </a:r>
            <a:r>
              <a:rPr lang="cs-CZ" sz="2200" dirty="0" smtClean="0"/>
              <a:t>, které v </a:t>
            </a:r>
            <a:r>
              <a:rPr lang="cs-CZ" sz="2200" dirty="0" smtClean="0"/>
              <a:t>důsledku </a:t>
            </a:r>
            <a:r>
              <a:rPr lang="cs-CZ" sz="2200" dirty="0" smtClean="0"/>
              <a:t>trestného činu vznikla škoda na zdraví, a to i osoba pozůstalá po oběti, která zemřela, pokud jí poskytovala v době smrti výživu.  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poškozeného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dirty="0" smtClean="0"/>
              <a:t>procesní strana (§12/6), ať má právo být subjektem adhezního řízení či ne - spíše na straně obžaloby</a:t>
            </a:r>
          </a:p>
          <a:p>
            <a:r>
              <a:rPr lang="cs-CZ" sz="2000" dirty="0" smtClean="0"/>
              <a:t>rozsáhlá </a:t>
            </a:r>
            <a:r>
              <a:rPr lang="cs-CZ" sz="2000" dirty="0" smtClean="0"/>
              <a:t>práva o kterých ho </a:t>
            </a:r>
            <a:r>
              <a:rPr lang="cs-CZ" sz="2000" dirty="0" smtClean="0"/>
              <a:t>OČTŘ</a:t>
            </a:r>
            <a:endParaRPr lang="cs-CZ" sz="2000" dirty="0" smtClean="0"/>
          </a:p>
          <a:p>
            <a:r>
              <a:rPr lang="cs-CZ" sz="2000" dirty="0" smtClean="0"/>
              <a:t>význam </a:t>
            </a:r>
            <a:r>
              <a:rPr lang="cs-CZ" sz="2000" dirty="0" smtClean="0"/>
              <a:t>postavení poškozeného je prohlouben v ZSM - zásada v § 3/7</a:t>
            </a:r>
          </a:p>
          <a:p>
            <a:r>
              <a:rPr lang="cs-CZ" sz="2000" dirty="0" smtClean="0"/>
              <a:t>má </a:t>
            </a:r>
            <a:r>
              <a:rPr lang="cs-CZ" sz="2000" u="sng" dirty="0" smtClean="0"/>
              <a:t>právo </a:t>
            </a:r>
            <a:r>
              <a:rPr lang="cs-CZ" sz="2000" dirty="0" smtClean="0"/>
              <a:t>ale </a:t>
            </a:r>
            <a:r>
              <a:rPr lang="cs-CZ" sz="2000" u="sng" dirty="0" smtClean="0"/>
              <a:t>nikoliv povinnost</a:t>
            </a:r>
            <a:r>
              <a:rPr lang="cs-CZ" sz="2000" dirty="0" smtClean="0"/>
              <a:t>, nelze ho nutit k uplatnění svých práv</a:t>
            </a:r>
          </a:p>
          <a:p>
            <a:r>
              <a:rPr lang="cs-CZ" sz="2000" b="1" dirty="0" smtClean="0"/>
              <a:t> </a:t>
            </a:r>
            <a:r>
              <a:rPr lang="cs-CZ" sz="2000" b="1" dirty="0" smtClean="0"/>
              <a:t>Právo: </a:t>
            </a:r>
            <a:r>
              <a:rPr lang="cs-CZ" sz="2000" dirty="0" smtClean="0"/>
              <a:t>nahlížet </a:t>
            </a:r>
            <a:r>
              <a:rPr lang="cs-CZ" sz="2000" dirty="0" smtClean="0"/>
              <a:t>do spisů, činit návrhy na doplnění dokazování, účast na HL, před skončením se vyjádřit k věci (závěrečná řeč), </a:t>
            </a:r>
            <a:r>
              <a:rPr lang="cs-CZ" sz="2000" dirty="0" smtClean="0"/>
              <a:t>opravné </a:t>
            </a:r>
            <a:r>
              <a:rPr lang="cs-CZ" sz="2000" dirty="0" smtClean="0"/>
              <a:t>prostředky atd.</a:t>
            </a:r>
          </a:p>
          <a:p>
            <a:r>
              <a:rPr lang="cs-CZ" sz="2000" dirty="0" smtClean="0"/>
              <a:t>od </a:t>
            </a:r>
            <a:r>
              <a:rPr lang="cs-CZ" sz="2000" dirty="0" smtClean="0"/>
              <a:t>2004 má i právo na informace o pobytu obviněného nebo odsouzeného - pokud poškozenému může hrozit </a:t>
            </a:r>
            <a:r>
              <a:rPr lang="cs-CZ" sz="2000" dirty="0" smtClean="0"/>
              <a:t>nebezpečí</a:t>
            </a:r>
            <a:r>
              <a:rPr lang="cs-CZ" sz="1800" b="1" dirty="0" smtClean="0"/>
              <a:t> </a:t>
            </a:r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 </a:t>
            </a:r>
            <a:r>
              <a:rPr lang="cs-CZ" dirty="0" smtClean="0"/>
              <a:t>poškozeného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novelou </a:t>
            </a:r>
            <a:r>
              <a:rPr lang="cs-CZ" dirty="0" smtClean="0"/>
              <a:t>v roce 1990, dřív </a:t>
            </a:r>
            <a:r>
              <a:rPr lang="cs-CZ" dirty="0" smtClean="0"/>
              <a:t>OČTŘ stíhaly </a:t>
            </a:r>
            <a:r>
              <a:rPr lang="cs-CZ" dirty="0" smtClean="0"/>
              <a:t>všechno</a:t>
            </a:r>
          </a:p>
          <a:p>
            <a:r>
              <a:rPr lang="cs-CZ" dirty="0" smtClean="0"/>
              <a:t>výjimka </a:t>
            </a:r>
            <a:r>
              <a:rPr lang="cs-CZ" dirty="0" smtClean="0"/>
              <a:t>ze zásady oficiality</a:t>
            </a:r>
          </a:p>
          <a:p>
            <a:r>
              <a:rPr lang="cs-CZ" dirty="0" smtClean="0"/>
              <a:t>§ </a:t>
            </a:r>
            <a:r>
              <a:rPr lang="cs-CZ" dirty="0" smtClean="0"/>
              <a:t>163 - u vyjmenovaných TČ je možné zahájit trestní stíhání jen se souhlasem poškozeného. Ten může vzít kdykoliv zpět, a to až do doby než se odvolací soud odebere k závěrečné poradě. Výslovně odepřený souhlas však již nejde znovu </a:t>
            </a:r>
            <a:r>
              <a:rPr lang="cs-CZ" dirty="0" smtClean="0"/>
              <a:t>udělit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Souhlas </a:t>
            </a:r>
            <a:r>
              <a:rPr lang="cs-CZ" dirty="0" smtClean="0"/>
              <a:t>se </a:t>
            </a:r>
            <a:r>
              <a:rPr lang="cs-CZ" dirty="0" smtClean="0"/>
              <a:t>neuplatní pokud</a:t>
            </a:r>
          </a:p>
          <a:p>
            <a:r>
              <a:rPr lang="cs-CZ" dirty="0" smtClean="0"/>
              <a:t> </a:t>
            </a:r>
            <a:r>
              <a:rPr lang="cs-CZ" dirty="0" smtClean="0"/>
              <a:t>byla činem způsobena smrt</a:t>
            </a:r>
          </a:p>
          <a:p>
            <a:r>
              <a:rPr lang="cs-CZ" dirty="0" smtClean="0"/>
              <a:t>poškozený </a:t>
            </a:r>
            <a:r>
              <a:rPr lang="cs-CZ" dirty="0" smtClean="0"/>
              <a:t>je mladší 15 let</a:t>
            </a:r>
          </a:p>
          <a:p>
            <a:r>
              <a:rPr lang="cs-CZ" dirty="0" smtClean="0"/>
              <a:t>z </a:t>
            </a:r>
            <a:r>
              <a:rPr lang="cs-CZ" dirty="0" smtClean="0"/>
              <a:t>okolností je zřejmé, že nebyl dán v </a:t>
            </a:r>
            <a:r>
              <a:rPr lang="cs-CZ" dirty="0" smtClean="0"/>
              <a:t>tísni </a:t>
            </a:r>
            <a:r>
              <a:rPr lang="cs-CZ" dirty="0" smtClean="0"/>
              <a:t>vyvolané pachatelem</a:t>
            </a:r>
          </a:p>
          <a:p>
            <a:r>
              <a:rPr lang="cs-CZ" dirty="0" smtClean="0"/>
              <a:t>poškozený </a:t>
            </a:r>
            <a:r>
              <a:rPr lang="cs-CZ" dirty="0" smtClean="0"/>
              <a:t>nemůže dát souhlas pro </a:t>
            </a:r>
            <a:r>
              <a:rPr lang="cs-CZ" dirty="0" smtClean="0"/>
              <a:t>duševní </a:t>
            </a:r>
            <a:r>
              <a:rPr lang="cs-CZ" dirty="0" smtClean="0"/>
              <a:t>poruchu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dirty="0" smtClean="0"/>
              <a:t>ten </a:t>
            </a:r>
            <a:r>
              <a:rPr lang="cs-CZ" sz="2000" dirty="0" smtClean="0"/>
              <a:t>poškozený, který je oprávněn žádat náhradu škody, může žádat, aby soud uložil </a:t>
            </a:r>
            <a:r>
              <a:rPr lang="cs-CZ" sz="2000" dirty="0" smtClean="0"/>
              <a:t>v </a:t>
            </a:r>
            <a:r>
              <a:rPr lang="cs-CZ" sz="2000" b="1" dirty="0" smtClean="0"/>
              <a:t>odsuzujícím </a:t>
            </a:r>
            <a:r>
              <a:rPr lang="cs-CZ" sz="2000" dirty="0" smtClean="0"/>
              <a:t>rozsudku povinnost k náhradě škody  - </a:t>
            </a:r>
            <a:r>
              <a:rPr lang="cs-CZ" sz="2000" b="1" dirty="0" smtClean="0"/>
              <a:t>adhezní </a:t>
            </a:r>
            <a:r>
              <a:rPr lang="cs-CZ" sz="2000" b="1" dirty="0" smtClean="0"/>
              <a:t>řízení</a:t>
            </a:r>
          </a:p>
          <a:p>
            <a:r>
              <a:rPr lang="cs-CZ" sz="2000" b="1" dirty="0" smtClean="0"/>
              <a:t>nárok </a:t>
            </a:r>
            <a:r>
              <a:rPr lang="cs-CZ" sz="2000" b="1" dirty="0" smtClean="0"/>
              <a:t>musí uplatnit </a:t>
            </a:r>
            <a:r>
              <a:rPr lang="cs-CZ" sz="2000" dirty="0" smtClean="0"/>
              <a:t>nejpozději před začátkem zahájení dokazování v </a:t>
            </a:r>
            <a:r>
              <a:rPr lang="cs-CZ" sz="2000" dirty="0" smtClean="0"/>
              <a:t>HL</a:t>
            </a:r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 smtClean="0"/>
              <a:t>jakého důvodu, kolik a vůči komu (pokud více obviněných tak jednotlivě proti </a:t>
            </a:r>
            <a:r>
              <a:rPr lang="cs-CZ" sz="2000" dirty="0" smtClean="0"/>
              <a:t>všem). </a:t>
            </a:r>
          </a:p>
          <a:p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 smtClean="0"/>
              <a:t>uplatňuje </a:t>
            </a:r>
            <a:r>
              <a:rPr lang="cs-CZ" sz="2000" dirty="0" smtClean="0"/>
              <a:t>nárok ten, </a:t>
            </a:r>
            <a:r>
              <a:rPr lang="cs-CZ" sz="2000" dirty="0" smtClean="0"/>
              <a:t>kdo nemůže - soud vysloví, že jej jako poškozeného </a:t>
            </a:r>
            <a:r>
              <a:rPr lang="cs-CZ" sz="2000" b="1" dirty="0" smtClean="0"/>
              <a:t>nepřipouští </a:t>
            </a:r>
            <a:r>
              <a:rPr lang="cs-CZ" sz="2000" dirty="0" smtClean="0"/>
              <a:t>(stejně tak </a:t>
            </a:r>
            <a:r>
              <a:rPr lang="cs-CZ" sz="2000" dirty="0" smtClean="0"/>
              <a:t>rozhodne, pokud je uplatněn nárok </a:t>
            </a:r>
            <a:r>
              <a:rPr lang="cs-CZ" sz="2000" dirty="0" smtClean="0"/>
              <a:t>pozdě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§ </a:t>
            </a:r>
            <a:r>
              <a:rPr lang="cs-CZ" sz="2000" dirty="0" smtClean="0"/>
              <a:t>47 možno </a:t>
            </a:r>
            <a:r>
              <a:rPr lang="cs-CZ" sz="2000" b="1" dirty="0" smtClean="0"/>
              <a:t>zajistit nárok poškozeného na majetku obviněného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 - </a:t>
            </a:r>
            <a:r>
              <a:rPr lang="cs-CZ" dirty="0" smtClean="0"/>
              <a:t>Rozhodování o nároku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Když </a:t>
            </a:r>
            <a:r>
              <a:rPr lang="cs-CZ" b="1" dirty="0" smtClean="0"/>
              <a:t>zprostí </a:t>
            </a:r>
            <a:r>
              <a:rPr lang="cs-CZ" b="1" dirty="0" smtClean="0"/>
              <a:t>obviněného - </a:t>
            </a:r>
            <a:r>
              <a:rPr lang="cs-CZ" b="1" dirty="0" smtClean="0"/>
              <a:t>odkáže do civilu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Když uzná vinným: 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b="1" dirty="0" smtClean="0"/>
              <a:t>	- přizná nárok na náhradu škody v plné výši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- </a:t>
            </a:r>
            <a:r>
              <a:rPr lang="cs-CZ" b="1" dirty="0" smtClean="0"/>
              <a:t>odkáže </a:t>
            </a:r>
            <a:r>
              <a:rPr lang="cs-CZ" b="1" dirty="0" smtClean="0"/>
              <a:t>poškozeného s nárokem do </a:t>
            </a:r>
            <a:r>
              <a:rPr lang="cs-CZ" b="1" dirty="0" smtClean="0"/>
              <a:t>civilu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	- </a:t>
            </a:r>
            <a:r>
              <a:rPr lang="cs-CZ" b="1" dirty="0" smtClean="0"/>
              <a:t>přizná z části a </a:t>
            </a:r>
            <a:r>
              <a:rPr lang="cs-CZ" b="1" dirty="0" smtClean="0"/>
              <a:t>se zbytkem odkáže </a:t>
            </a:r>
            <a:r>
              <a:rPr lang="cs-CZ" b="1" dirty="0" smtClean="0"/>
              <a:t>do civilu</a:t>
            </a:r>
            <a:endParaRPr lang="cs-CZ" dirty="0" smtClean="0"/>
          </a:p>
          <a:p>
            <a:r>
              <a:rPr lang="cs-CZ" b="1" dirty="0" smtClean="0"/>
              <a:t> NIKDY nemůže </a:t>
            </a:r>
            <a:r>
              <a:rPr lang="cs-CZ" b="1" dirty="0" smtClean="0"/>
              <a:t>zamítnout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Poškozený se </a:t>
            </a:r>
            <a:r>
              <a:rPr lang="cs-CZ" dirty="0" smtClean="0"/>
              <a:t>může </a:t>
            </a:r>
            <a:r>
              <a:rPr lang="cs-CZ" dirty="0" smtClean="0"/>
              <a:t>odvolat, ale </a:t>
            </a:r>
            <a:r>
              <a:rPr lang="cs-CZ" dirty="0" smtClean="0"/>
              <a:t>pouze do </a:t>
            </a:r>
            <a:r>
              <a:rPr lang="cs-CZ" b="1" dirty="0" smtClean="0"/>
              <a:t>výroku o náhradě škody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Odvolací </a:t>
            </a:r>
            <a:r>
              <a:rPr lang="cs-CZ" dirty="0" smtClean="0"/>
              <a:t>soud pokud ruší pouze výrok o náhradě </a:t>
            </a:r>
            <a:r>
              <a:rPr lang="cs-CZ" dirty="0" smtClean="0"/>
              <a:t>škody, </a:t>
            </a:r>
            <a:r>
              <a:rPr lang="cs-CZ" dirty="0" smtClean="0"/>
              <a:t>pak odkazuje do civilu, není účelné, aby probíhalo trestní řízení jen o </a:t>
            </a:r>
            <a:r>
              <a:rPr lang="cs-CZ" dirty="0" smtClean="0"/>
              <a:t>škodě</a:t>
            </a:r>
          </a:p>
          <a:p>
            <a:r>
              <a:rPr lang="cs-CZ" dirty="0" smtClean="0"/>
              <a:t>Může se nechat zastoupit - ZMOCNĚNEC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ZÚČASTNĚNÁ  OSOBA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je </a:t>
            </a:r>
            <a:r>
              <a:rPr lang="cs-CZ" b="1" dirty="0" smtClean="0"/>
              <a:t>ten, jehož věc byla zabrána nebo podle návrhu má být zabrána, není-li v řízení obviněným </a:t>
            </a:r>
          </a:p>
          <a:p>
            <a:r>
              <a:rPr lang="cs-CZ" dirty="0" smtClean="0"/>
              <a:t> </a:t>
            </a:r>
            <a:r>
              <a:rPr lang="cs-CZ" dirty="0" smtClean="0"/>
              <a:t>je spjata se svými zájmy s obviněným, má však stejně jako poškozený právo uplatňovat své stanovisko k otázce viny a trestu jen potud, pokud to souvisí s jejím vlastním postavením</a:t>
            </a:r>
          </a:p>
          <a:p>
            <a:r>
              <a:rPr lang="cs-CZ" dirty="0" smtClean="0"/>
              <a:t>může </a:t>
            </a:r>
            <a:r>
              <a:rPr lang="cs-CZ" dirty="0" smtClean="0"/>
              <a:t>zvolit postavení obviněného tím, že mu může zvolit </a:t>
            </a:r>
            <a:r>
              <a:rPr lang="cs-CZ" dirty="0" smtClean="0"/>
              <a:t>obhájce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Standartní</a:t>
            </a:r>
            <a:r>
              <a:rPr lang="cs-CZ" dirty="0" smtClean="0"/>
              <a:t> průběh trestního řízení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600" dirty="0" smtClean="0"/>
              <a:t>ZUTR</a:t>
            </a:r>
            <a:r>
              <a:rPr lang="cs-CZ" sz="1900" dirty="0" smtClean="0"/>
              <a:t>		</a:t>
            </a:r>
            <a:r>
              <a:rPr lang="cs-CZ" sz="1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Zahájení </a:t>
            </a:r>
            <a:r>
              <a:rPr lang="cs-CZ" sz="19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trestního stíhání (usnesení)</a:t>
            </a:r>
          </a:p>
          <a:p>
            <a:pPr>
              <a:buNone/>
            </a:pPr>
            <a:r>
              <a:rPr lang="cs-CZ" sz="1600" i="1" dirty="0" smtClean="0"/>
              <a:t>Podání </a:t>
            </a:r>
            <a:r>
              <a:rPr lang="cs-CZ" sz="1600" dirty="0" smtClean="0"/>
              <a:t>                </a:t>
            </a:r>
            <a:r>
              <a:rPr lang="cs-CZ" sz="1600" dirty="0" smtClean="0">
                <a:solidFill>
                  <a:srgbClr val="FF0000"/>
                </a:solidFill>
              </a:rPr>
              <a:t>↑      </a:t>
            </a:r>
            <a:r>
              <a:rPr lang="cs-CZ" sz="1600" i="1" dirty="0" smtClean="0"/>
              <a:t>Protokol</a:t>
            </a:r>
            <a:endParaRPr lang="cs-CZ" sz="1600" i="1" dirty="0" smtClean="0"/>
          </a:p>
          <a:p>
            <a:pPr>
              <a:buNone/>
            </a:pPr>
            <a:r>
              <a:rPr lang="cs-CZ" sz="1600" i="1" dirty="0" smtClean="0"/>
              <a:t>Vysvětlení            </a:t>
            </a:r>
            <a:r>
              <a:rPr lang="cs-CZ" sz="1600" dirty="0" smtClean="0">
                <a:solidFill>
                  <a:srgbClr val="FF0000"/>
                </a:solidFill>
              </a:rPr>
              <a:t>↑  </a:t>
            </a:r>
            <a:r>
              <a:rPr lang="cs-CZ" sz="1600" dirty="0" smtClean="0"/>
              <a:t>    </a:t>
            </a:r>
            <a:r>
              <a:rPr lang="cs-CZ" sz="1600" i="1" dirty="0" smtClean="0"/>
              <a:t>Výslech</a:t>
            </a:r>
          </a:p>
          <a:p>
            <a:pPr>
              <a:buNone/>
            </a:pPr>
            <a:r>
              <a:rPr lang="cs-CZ" sz="1900" b="1" dirty="0" smtClean="0">
                <a:solidFill>
                  <a:schemeClr val="accent3">
                    <a:lumMod val="50000"/>
                  </a:schemeClr>
                </a:solidFill>
              </a:rPr>
              <a:t>____________</a:t>
            </a:r>
            <a:r>
              <a:rPr lang="cs-CZ" sz="1900" b="1" dirty="0" smtClean="0"/>
              <a:t>l</a:t>
            </a:r>
            <a:r>
              <a:rPr lang="cs-CZ" sz="1900" b="1" dirty="0" smtClean="0"/>
              <a:t>___________</a:t>
            </a:r>
            <a:r>
              <a:rPr lang="cs-CZ" sz="1900" b="1" dirty="0" smtClean="0"/>
              <a:t>l__</a:t>
            </a:r>
            <a:r>
              <a:rPr lang="cs-CZ" sz="1900" b="1" dirty="0" smtClean="0">
                <a:solidFill>
                  <a:srgbClr val="FF0000"/>
                </a:solidFill>
              </a:rPr>
              <a:t>SZ </a:t>
            </a:r>
            <a:r>
              <a:rPr lang="cs-CZ" sz="1900" b="1" dirty="0" smtClean="0"/>
              <a:t>__l</a:t>
            </a:r>
            <a:r>
              <a:rPr lang="cs-CZ" sz="1900" b="1" dirty="0" smtClean="0"/>
              <a:t>_</a:t>
            </a:r>
            <a:r>
              <a:rPr lang="cs-CZ" sz="19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(PPO)</a:t>
            </a:r>
            <a:r>
              <a:rPr lang="cs-CZ" sz="1900" b="1" dirty="0" smtClean="0"/>
              <a:t>_l</a:t>
            </a:r>
            <a:r>
              <a:rPr lang="cs-CZ" sz="1900" b="1" dirty="0" smtClean="0"/>
              <a:t>____HL1____</a:t>
            </a:r>
            <a:r>
              <a:rPr lang="cs-CZ" sz="1900" b="1" dirty="0" smtClean="0"/>
              <a:t>HL2 Rozsudek____</a:t>
            </a:r>
            <a:r>
              <a:rPr lang="cs-CZ" sz="1900" b="1" dirty="0" err="1" smtClean="0"/>
              <a:t>Pr</a:t>
            </a:r>
            <a:r>
              <a:rPr lang="cs-CZ" sz="1900" b="1" dirty="0" smtClean="0"/>
              <a:t>. </a:t>
            </a:r>
            <a:r>
              <a:rPr lang="cs-CZ" sz="1900" b="1" dirty="0" smtClean="0"/>
              <a:t>moc </a:t>
            </a:r>
            <a:r>
              <a:rPr lang="cs-CZ" sz="1900" b="1" dirty="0" smtClean="0"/>
              <a:t>+ </a:t>
            </a:r>
            <a:r>
              <a:rPr lang="cs-CZ" sz="1900" b="1" dirty="0" err="1" smtClean="0"/>
              <a:t>Vyk</a:t>
            </a:r>
            <a:r>
              <a:rPr lang="cs-CZ" sz="1900" b="1" dirty="0" smtClean="0"/>
              <a:t>.</a:t>
            </a:r>
            <a:endParaRPr lang="cs-CZ" sz="1900" dirty="0" smtClean="0"/>
          </a:p>
          <a:p>
            <a:pPr>
              <a:buNone/>
            </a:pPr>
            <a:r>
              <a:rPr lang="cs-CZ" sz="1900" b="1" dirty="0" smtClean="0">
                <a:solidFill>
                  <a:schemeClr val="accent3">
                    <a:lumMod val="75000"/>
                  </a:schemeClr>
                </a:solidFill>
              </a:rPr>
              <a:t>Podezřelý	 Obviněný			  Obžalovaný			    Odsouzený</a:t>
            </a:r>
          </a:p>
          <a:p>
            <a:pPr>
              <a:buNone/>
            </a:pPr>
            <a:r>
              <a:rPr lang="cs-CZ" sz="1900" b="1" dirty="0" smtClean="0">
                <a:solidFill>
                  <a:schemeClr val="tx2">
                    <a:lumMod val="50000"/>
                  </a:schemeClr>
                </a:solidFill>
              </a:rPr>
              <a:t>Prověřování </a:t>
            </a:r>
            <a:r>
              <a:rPr lang="cs-CZ" sz="1900" b="1" dirty="0" smtClean="0"/>
              <a:t>	</a:t>
            </a:r>
            <a:r>
              <a:rPr lang="cs-CZ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Vyšetřování </a:t>
            </a:r>
            <a:r>
              <a:rPr lang="cs-CZ" sz="1900" b="1" dirty="0" smtClean="0"/>
              <a:t>↓</a:t>
            </a:r>
            <a:endParaRPr lang="cs-CZ" sz="1900" dirty="0" smtClean="0"/>
          </a:p>
          <a:p>
            <a:pPr>
              <a:buNone/>
            </a:pPr>
            <a:r>
              <a:rPr lang="cs-CZ" sz="1900" b="1" dirty="0" smtClean="0"/>
              <a:t>	   </a:t>
            </a:r>
            <a:r>
              <a:rPr lang="cs-CZ" sz="1900" b="1" dirty="0" smtClean="0">
                <a:solidFill>
                  <a:schemeClr val="accent1">
                    <a:lumMod val="50000"/>
                  </a:schemeClr>
                </a:solidFill>
              </a:rPr>
              <a:t>PŘÍPRAVNÉ    ŘÍZENÍ    </a:t>
            </a:r>
            <a:r>
              <a:rPr lang="cs-CZ" sz="1900" b="1" dirty="0" smtClean="0"/>
              <a:t> ↓</a:t>
            </a:r>
            <a:r>
              <a:rPr lang="cs-CZ" sz="1900" b="1" dirty="0" smtClean="0"/>
              <a:t>	</a:t>
            </a:r>
            <a:r>
              <a:rPr lang="cs-CZ" sz="1900" b="1" dirty="0" smtClean="0"/>
              <a:t>		</a:t>
            </a:r>
            <a:r>
              <a:rPr lang="cs-CZ" sz="1900" b="1" dirty="0" err="1" smtClean="0">
                <a:solidFill>
                  <a:schemeClr val="accent6">
                    <a:lumMod val="75000"/>
                  </a:schemeClr>
                </a:solidFill>
              </a:rPr>
              <a:t>ŘíZENÍ</a:t>
            </a:r>
            <a:r>
              <a:rPr lang="cs-CZ" sz="1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900" b="1" dirty="0" smtClean="0">
                <a:solidFill>
                  <a:schemeClr val="accent6">
                    <a:lumMod val="75000"/>
                  </a:schemeClr>
                </a:solidFill>
              </a:rPr>
              <a:t>PŘED SOUDEM</a:t>
            </a:r>
            <a:endParaRPr lang="cs-CZ" sz="19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900" b="1" dirty="0" smtClean="0"/>
              <a:t>				</a:t>
            </a:r>
            <a:r>
              <a:rPr lang="cs-CZ" sz="1900" b="1" dirty="0" smtClean="0"/>
              <a:t>      </a:t>
            </a:r>
            <a:r>
              <a:rPr lang="cs-CZ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Skončení </a:t>
            </a:r>
            <a:r>
              <a:rPr lang="cs-CZ" sz="19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vyšetřování</a:t>
            </a:r>
            <a:r>
              <a:rPr lang="cs-CZ" sz="1900" b="1" dirty="0" smtClean="0"/>
              <a:t>→</a:t>
            </a:r>
            <a:r>
              <a:rPr lang="cs-CZ" sz="1900" b="1" dirty="0" smtClean="0">
                <a:solidFill>
                  <a:srgbClr val="FF0000"/>
                </a:solidFill>
              </a:rPr>
              <a:t> St. </a:t>
            </a:r>
            <a:r>
              <a:rPr lang="cs-CZ" sz="1900" b="1" dirty="0" smtClean="0">
                <a:solidFill>
                  <a:srgbClr val="FF0000"/>
                </a:solidFill>
              </a:rPr>
              <a:t>zastupitelství </a:t>
            </a:r>
            <a:r>
              <a:rPr lang="cs-CZ" sz="1900" b="1" dirty="0" smtClean="0"/>
              <a:t>→ Podání obžaloby</a:t>
            </a:r>
            <a:endParaRPr lang="cs-CZ" sz="1900" dirty="0" smtClean="0"/>
          </a:p>
          <a:p>
            <a:pPr>
              <a:buNone/>
            </a:pPr>
            <a:r>
              <a:rPr lang="cs-CZ" sz="1900" b="1" dirty="0" smtClean="0"/>
              <a:t>				</a:t>
            </a:r>
            <a:r>
              <a:rPr lang="cs-CZ" sz="1900" b="1" dirty="0" smtClean="0"/>
              <a:t>       </a:t>
            </a:r>
            <a:r>
              <a:rPr lang="cs-CZ" sz="19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cs-CZ" sz="19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seznámení se spisem)</a:t>
            </a:r>
          </a:p>
          <a:p>
            <a:pPr>
              <a:buNone/>
            </a:pP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Zúčastnění osoba - práva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1800" dirty="0" smtClean="0"/>
              <a:t>musí jí být poskytnuta možnost, aby se k věci vyjádřila, </a:t>
            </a:r>
          </a:p>
          <a:p>
            <a:r>
              <a:rPr lang="cs-CZ" sz="1800" dirty="0" smtClean="0"/>
              <a:t>je </a:t>
            </a:r>
            <a:r>
              <a:rPr lang="cs-CZ" sz="1800" dirty="0" smtClean="0"/>
              <a:t>vyrozuměna o HL, může být přítomna při HL a VZ, klást  vyslýchaným otázky a navrhovat </a:t>
            </a:r>
            <a:r>
              <a:rPr lang="cs-CZ" sz="1800" dirty="0" smtClean="0"/>
              <a:t>doplnění dokazování</a:t>
            </a:r>
            <a:endParaRPr lang="cs-CZ" sz="1800" dirty="0" smtClean="0"/>
          </a:p>
          <a:p>
            <a:r>
              <a:rPr lang="cs-CZ" sz="1800" dirty="0" smtClean="0"/>
              <a:t>může </a:t>
            </a:r>
            <a:r>
              <a:rPr lang="cs-CZ" sz="1800" dirty="0" smtClean="0"/>
              <a:t>přednést závěrečnou řeč</a:t>
            </a:r>
          </a:p>
          <a:p>
            <a:r>
              <a:rPr lang="cs-CZ" sz="1800" dirty="0" smtClean="0"/>
              <a:t>činit návrhy </a:t>
            </a:r>
            <a:r>
              <a:rPr lang="cs-CZ" sz="1800" dirty="0" smtClean="0"/>
              <a:t>a podávat opravné prostředky</a:t>
            </a:r>
          </a:p>
          <a:p>
            <a:r>
              <a:rPr lang="cs-CZ" sz="1800" dirty="0" smtClean="0"/>
              <a:t>nahlížet </a:t>
            </a:r>
            <a:r>
              <a:rPr lang="cs-CZ" sz="1800" dirty="0" smtClean="0"/>
              <a:t>do spisů</a:t>
            </a:r>
          </a:p>
          <a:p>
            <a:r>
              <a:rPr lang="cs-CZ" sz="1800" dirty="0" smtClean="0"/>
              <a:t>má </a:t>
            </a:r>
            <a:r>
              <a:rPr lang="cs-CZ" sz="1800" dirty="0" smtClean="0"/>
              <a:t>právo podat odvolání (pouze do výroku o zabrání </a:t>
            </a:r>
            <a:r>
              <a:rPr lang="cs-CZ" sz="1800" dirty="0" smtClean="0"/>
              <a:t>věci</a:t>
            </a:r>
            <a:endParaRPr lang="cs-CZ" sz="1800" dirty="0" smtClean="0"/>
          </a:p>
          <a:p>
            <a:r>
              <a:rPr lang="cs-CZ" sz="1800" dirty="0" smtClean="0"/>
              <a:t>- </a:t>
            </a:r>
            <a:r>
              <a:rPr lang="cs-CZ" sz="1800" dirty="0" smtClean="0"/>
              <a:t>na rozdíl od poškozeného nemá nárok na náhradu nákladů, není ale ani povinna náklady TŘ sátu hradit</a:t>
            </a:r>
          </a:p>
          <a:p>
            <a:r>
              <a:rPr lang="cs-CZ" sz="1800" dirty="0" smtClean="0"/>
              <a:t>OČTŘ </a:t>
            </a:r>
            <a:r>
              <a:rPr lang="cs-CZ" sz="1800" dirty="0" smtClean="0"/>
              <a:t>jsou povinny ji poučit o jejích právech a poskytnout možnost jejich uplatnění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Zúčastněná osoba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Může se nechat zastoupit - ZMOCNĚNEC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Subjekty II.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500" dirty="0" smtClean="0"/>
              <a:t>Dotazy?</a:t>
            </a:r>
          </a:p>
          <a:p>
            <a:endParaRPr lang="cs-CZ" sz="3500" dirty="0" smtClean="0"/>
          </a:p>
          <a:p>
            <a:endParaRPr lang="cs-CZ" sz="3500" dirty="0" smtClean="0"/>
          </a:p>
          <a:p>
            <a:r>
              <a:rPr lang="cs-CZ" sz="3500" dirty="0" smtClean="0"/>
              <a:t>Děkuji za pozornost.</a:t>
            </a:r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Obhajoba materiální  x Obhajoba formální </a:t>
            </a:r>
          </a:p>
          <a:p>
            <a:r>
              <a:rPr lang="cs-CZ" sz="2500" dirty="0" smtClean="0"/>
              <a:t>jen člen České advokátní komory</a:t>
            </a:r>
          </a:p>
          <a:p>
            <a:r>
              <a:rPr lang="cs-CZ" sz="2500" dirty="0" smtClean="0">
                <a:hlinkClick r:id="rId2"/>
              </a:rPr>
              <a:t>https</a:t>
            </a:r>
            <a:r>
              <a:rPr lang="cs-CZ" sz="2500" dirty="0" smtClean="0">
                <a:hlinkClick r:id="rId2"/>
              </a:rPr>
              <a:t>://www.cak.cz</a:t>
            </a:r>
            <a:r>
              <a:rPr lang="cs-CZ" sz="2500" dirty="0" smtClean="0">
                <a:hlinkClick r:id="rId2"/>
              </a:rPr>
              <a:t>/</a:t>
            </a:r>
            <a:endParaRPr lang="cs-CZ" sz="2500" dirty="0" smtClean="0"/>
          </a:p>
          <a:p>
            <a:r>
              <a:rPr lang="cs-CZ" sz="2500" dirty="0" smtClean="0"/>
              <a:t>Mgr. (právo) + 3r praxe jako koncipient + advokátní zkoušky</a:t>
            </a:r>
          </a:p>
          <a:p>
            <a:r>
              <a:rPr lang="cs-CZ" sz="2500" dirty="0" smtClean="0"/>
              <a:t>V </a:t>
            </a:r>
            <a:r>
              <a:rPr lang="cs-CZ" sz="2500" dirty="0" err="1" smtClean="0"/>
              <a:t>tr</a:t>
            </a:r>
            <a:r>
              <a:rPr lang="cs-CZ" sz="2500" dirty="0" smtClean="0"/>
              <a:t>. řízení může za advokáta vykonávat některé úkony i koncipient, ale s omezením</a:t>
            </a:r>
          </a:p>
          <a:p>
            <a:r>
              <a:rPr lang="cs-CZ" sz="2500" dirty="0" smtClean="0"/>
              <a:t>V přípravném řízení  - prověřování  - </a:t>
            </a:r>
            <a:r>
              <a:rPr lang="cs-CZ" sz="2500" dirty="0" err="1" smtClean="0"/>
              <a:t>pr</a:t>
            </a:r>
            <a:r>
              <a:rPr lang="cs-CZ" sz="2500" dirty="0" smtClean="0"/>
              <a:t>. zástupce/ vyšetřování - obhájce</a:t>
            </a:r>
            <a:endParaRPr lang="cs-CZ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 - talár</a:t>
            </a:r>
            <a:endParaRPr lang="cs-CZ" dirty="0"/>
          </a:p>
        </p:txBody>
      </p:sp>
      <p:pic>
        <p:nvPicPr>
          <p:cNvPr id="4" name="Zástupný symbol pro obsah 3" descr="20201115_1923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3992" y="1600201"/>
            <a:ext cx="804401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Obhájce je povinen poskytovat obviněnému potřebnou právní pomoc, účelně využívat k hájení jeho zájmů prostředků a způsobů obhajoby uvedených v zákoně, zejména pečovat o to, aby byly v řízení náležitě a včas objasněny skutečnosti, které obviněného zbavují viny nebo jeho vinu zmírňují, a tím přispívat ke správnému objasnění a rozhodnutí věci.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Obhájce je oprávněn již za přípravného řízení činit za obviněného návrhy, podávat za něho žádosti, opravné prostředky, nahlížet do spisů </a:t>
            </a:r>
            <a:r>
              <a:rPr lang="cs-CZ" dirty="0" smtClean="0"/>
              <a:t>a </a:t>
            </a:r>
            <a:r>
              <a:rPr lang="cs-CZ" dirty="0" smtClean="0"/>
              <a:t>zúčastnit se </a:t>
            </a:r>
            <a:r>
              <a:rPr lang="cs-CZ" dirty="0" smtClean="0"/>
              <a:t>vyšetřovacích </a:t>
            </a:r>
            <a:r>
              <a:rPr lang="cs-CZ" dirty="0" smtClean="0"/>
              <a:t>úkonů. </a:t>
            </a:r>
            <a:endParaRPr lang="cs-CZ" dirty="0" smtClean="0"/>
          </a:p>
          <a:p>
            <a:r>
              <a:rPr lang="cs-CZ" dirty="0" smtClean="0"/>
              <a:t>mluvit i s obviněným ve vazbě či ve výkonu kdykoliv a sám</a:t>
            </a:r>
          </a:p>
          <a:p>
            <a:r>
              <a:rPr lang="cs-CZ" dirty="0" smtClean="0"/>
              <a:t>Okruh práv obhájce  x Okruh práv obviněného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500" dirty="0" smtClean="0"/>
              <a:t>ZVOLENÝ  - Zastupování na plnou moc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500" dirty="0" smtClean="0"/>
              <a:t>USTANOVENÝ (Ex offo)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500" dirty="0" smtClean="0"/>
              <a:t>URČENÝ  (ČAK určí a sepíše se plná moc)</a:t>
            </a:r>
          </a:p>
          <a:p>
            <a:pPr marL="586350" indent="-514350">
              <a:buNone/>
            </a:pPr>
            <a:endParaRPr lang="cs-CZ" sz="500" dirty="0" smtClean="0"/>
          </a:p>
          <a:p>
            <a:r>
              <a:rPr lang="cs-CZ" sz="2500" dirty="0" smtClean="0"/>
              <a:t>Vždy jménem klienta</a:t>
            </a:r>
          </a:p>
          <a:p>
            <a:r>
              <a:rPr lang="cs-CZ" sz="2500" dirty="0" smtClean="0"/>
              <a:t>Vázán pokyny klienta (mezí je zákonnost)</a:t>
            </a:r>
          </a:p>
          <a:p>
            <a:r>
              <a:rPr lang="cs-CZ" sz="2500" dirty="0" smtClean="0"/>
              <a:t>Nezhoršit postavení klienta</a:t>
            </a:r>
          </a:p>
          <a:p>
            <a:r>
              <a:rPr lang="cs-CZ" sz="2400" dirty="0" smtClean="0"/>
              <a:t>Pluralita </a:t>
            </a:r>
            <a:r>
              <a:rPr lang="cs-CZ" sz="2400" dirty="0" smtClean="0"/>
              <a:t>obhájců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Obhájce  - NUTNÁ </a:t>
            </a:r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okamžiku zahájení trestního stíhání</a:t>
            </a:r>
          </a:p>
          <a:p>
            <a:r>
              <a:rPr lang="cs-CZ" dirty="0" smtClean="0"/>
              <a:t>U mladistvých už od prvních úkonů ve věci</a:t>
            </a:r>
          </a:p>
          <a:p>
            <a:r>
              <a:rPr lang="cs-CZ" dirty="0" smtClean="0"/>
              <a:t>Pokud si sám nezvolí je mu ustanoven k ochraně práv</a:t>
            </a:r>
          </a:p>
          <a:p>
            <a:r>
              <a:rPr lang="cs-CZ" dirty="0" smtClean="0"/>
              <a:t>Náklady hradí stát a sekundárně je pak vymáhá po odsouzených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Nutná obhajoba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500" dirty="0" smtClean="0"/>
              <a:t>a</a:t>
            </a:r>
            <a:r>
              <a:rPr lang="cs-CZ" sz="1500" dirty="0" smtClean="0"/>
              <a:t>) je-li ve vazbě, ve výkonu trestu odnětí svobody, ve výkonu ochranného opatření spojeného se zbavením osobní svobody nebo na pozorování v zdravotním ústavu (§ 116 odst. 2),</a:t>
            </a:r>
          </a:p>
          <a:p>
            <a:pPr>
              <a:buNone/>
            </a:pPr>
            <a:r>
              <a:rPr lang="cs-CZ" sz="1500" dirty="0" smtClean="0"/>
              <a:t>b) je-li jeho svéprávnost omezena, nebo</a:t>
            </a:r>
          </a:p>
          <a:p>
            <a:pPr>
              <a:buNone/>
            </a:pPr>
            <a:r>
              <a:rPr lang="cs-CZ" sz="1500" dirty="0" smtClean="0"/>
              <a:t>c) jde-li o řízení proti uprchlému.</a:t>
            </a:r>
          </a:p>
          <a:p>
            <a:pPr>
              <a:buNone/>
            </a:pPr>
            <a:r>
              <a:rPr lang="cs-CZ" sz="1500" dirty="0" smtClean="0"/>
              <a:t>d) nutné</a:t>
            </a:r>
            <a:r>
              <a:rPr lang="cs-CZ" sz="1500" dirty="0" smtClean="0"/>
              <a:t>, zejména proto, že vzhledem k tělesným nebo duševním vadám obviněného mají pochybnosti o jeho způsobilosti náležitě se </a:t>
            </a:r>
            <a:r>
              <a:rPr lang="cs-CZ" sz="1500" dirty="0" smtClean="0"/>
              <a:t>hájit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e) Koná-li </a:t>
            </a:r>
            <a:r>
              <a:rPr lang="cs-CZ" sz="1500" dirty="0" smtClean="0"/>
              <a:t>se řízení o trestném činu, na který zákon stanoví trest odnětí svobody, jehož </a:t>
            </a:r>
            <a:r>
              <a:rPr lang="cs-CZ" sz="1500" b="1" dirty="0" smtClean="0"/>
              <a:t>horní hranice převyšuje pět </a:t>
            </a:r>
            <a:r>
              <a:rPr lang="cs-CZ" sz="1500" b="1" dirty="0" smtClean="0"/>
              <a:t>let</a:t>
            </a:r>
            <a:endParaRPr lang="cs-CZ" sz="1500" b="1" dirty="0" smtClean="0"/>
          </a:p>
          <a:p>
            <a:pPr>
              <a:buNone/>
            </a:pPr>
            <a:r>
              <a:rPr lang="cs-CZ" sz="1500" dirty="0" smtClean="0"/>
              <a:t>f) mladiství</a:t>
            </a:r>
          </a:p>
          <a:p>
            <a:pPr>
              <a:buNone/>
            </a:pPr>
            <a:r>
              <a:rPr lang="cs-CZ" sz="1500" dirty="0" smtClean="0"/>
              <a:t>+ </a:t>
            </a:r>
          </a:p>
          <a:p>
            <a:pPr>
              <a:buNone/>
            </a:pPr>
            <a:r>
              <a:rPr lang="cs-CZ" sz="1500" dirty="0" smtClean="0"/>
              <a:t>Ve vykonávacím řízení obdobně</a:t>
            </a:r>
          </a:p>
          <a:p>
            <a:pPr>
              <a:buNone/>
            </a:pP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V některých případech se jej může vzdát (ušetří náklady), ale až po první poradě</a:t>
            </a:r>
            <a:endParaRPr lang="cs-CZ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472</TotalTime>
  <Words>1017</Words>
  <Application>Microsoft Office PowerPoint</Application>
  <PresentationFormat>Vlastní</PresentationFormat>
  <Paragraphs>149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Prezentace_MU_CZ</vt:lpstr>
      <vt:lpstr>Subjekty trestního řízení  II.</vt:lpstr>
      <vt:lpstr>Standartní průběh trestního řízení</vt:lpstr>
      <vt:lpstr>OBHÁJCE</vt:lpstr>
      <vt:lpstr>Obhájce - talár</vt:lpstr>
      <vt:lpstr>Obhájce</vt:lpstr>
      <vt:lpstr>Obhájce</vt:lpstr>
      <vt:lpstr>Obhájce</vt:lpstr>
      <vt:lpstr>Obhájce  - NUTNÁ OBHAJOBA</vt:lpstr>
      <vt:lpstr>Nutná obhajoba</vt:lpstr>
      <vt:lpstr>Zvolený obhájce</vt:lpstr>
      <vt:lpstr>Poškozený</vt:lpstr>
      <vt:lpstr>Poškozený  x oběť trestné činnosti  </vt:lpstr>
      <vt:lpstr>Práva poškozeného</vt:lpstr>
      <vt:lpstr>Souhlas poškozeného</vt:lpstr>
      <vt:lpstr>Poškozený</vt:lpstr>
      <vt:lpstr>Poškozený</vt:lpstr>
      <vt:lpstr>Poškozený - Rozhodování o nároku </vt:lpstr>
      <vt:lpstr>Poškozený</vt:lpstr>
      <vt:lpstr>ZÚČASTNĚNÁ  OSOBA </vt:lpstr>
      <vt:lpstr>Zúčastnění osoba - práva</vt:lpstr>
      <vt:lpstr>Zúčastněná osoba</vt:lpstr>
      <vt:lpstr>Subjekty II.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HP</cp:lastModifiedBy>
  <cp:revision>50</cp:revision>
  <cp:lastPrinted>1601-01-01T00:00:00Z</cp:lastPrinted>
  <dcterms:created xsi:type="dcterms:W3CDTF">2019-01-29T09:52:45Z</dcterms:created>
  <dcterms:modified xsi:type="dcterms:W3CDTF">2021-03-25T19:13:17Z</dcterms:modified>
</cp:coreProperties>
</file>