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97" r:id="rId3"/>
    <p:sldId id="265" r:id="rId4"/>
    <p:sldId id="284" r:id="rId5"/>
    <p:sldId id="266" r:id="rId6"/>
    <p:sldId id="267" r:id="rId7"/>
    <p:sldId id="283" r:id="rId8"/>
    <p:sldId id="299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4" r:id="rId17"/>
    <p:sldId id="296" r:id="rId18"/>
    <p:sldId id="298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8" r:id="rId27"/>
    <p:sldId id="269" r:id="rId28"/>
    <p:sldId id="273" r:id="rId29"/>
    <p:sldId id="275" r:id="rId30"/>
    <p:sldId id="274" r:id="rId31"/>
    <p:sldId id="270" r:id="rId32"/>
    <p:sldId id="276" r:id="rId33"/>
    <p:sldId id="271" r:id="rId34"/>
    <p:sldId id="277" r:id="rId35"/>
    <p:sldId id="279" r:id="rId36"/>
    <p:sldId id="300" r:id="rId37"/>
    <p:sldId id="272" r:id="rId38"/>
    <p:sldId id="278" r:id="rId39"/>
    <p:sldId id="280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9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4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46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68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59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6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74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27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4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3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0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6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1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7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6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7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3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audio" Target="../media/audio10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důkazního břemeno</a:t>
            </a:r>
            <a:br>
              <a:rPr lang="cs-CZ" dirty="0"/>
            </a:br>
            <a:r>
              <a:rPr lang="cs-CZ" dirty="0"/>
              <a:t>v civilním řízení soudním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3627714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120 odst. 2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Soud může provést i důkazy, které procesní strany nenavrhly</a:t>
            </a:r>
          </a:p>
          <a:p>
            <a:pPr lvl="1"/>
            <a:r>
              <a:rPr lang="cs-CZ" dirty="0"/>
              <a:t>jsou-li potřebné ke zjištění skutkového stavu a </a:t>
            </a:r>
          </a:p>
          <a:p>
            <a:pPr lvl="1"/>
            <a:r>
              <a:rPr lang="cs-CZ" dirty="0"/>
              <a:t>vyplývají-li z obsahu spisu</a:t>
            </a:r>
          </a:p>
          <a:p>
            <a:r>
              <a:rPr lang="cs-CZ" dirty="0"/>
              <a:t>Z projednací zásady vyplývá, že soud nemůže nařídit z vlastní iniciativy dokazování k okolnostem, které strany neučinily součástí řízení a ani jinak nevyšly za řízení najevo</a:t>
            </a:r>
          </a:p>
        </p:txBody>
      </p:sp>
    </p:spTree>
    <p:extLst>
      <p:ext uri="{BB962C8B-B14F-4D97-AF65-F5344CB8AC3E}">
        <p14:creationId xmlns:p14="http://schemas.microsoft.com/office/powerpoint/2010/main" val="3697689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Vysvětlovací povinnost strany nezatížené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Situace:</a:t>
            </a:r>
          </a:p>
          <a:p>
            <a:pPr lvl="1"/>
            <a:r>
              <a:rPr lang="cs-CZ" dirty="0"/>
              <a:t>strana zatížená DB objektivně nemůže znát rozhodné skutečnosti; má je však k dispozici protistrana nezatížená DB</a:t>
            </a:r>
          </a:p>
          <a:p>
            <a:r>
              <a:rPr lang="cs-CZ" i="1" dirty="0"/>
              <a:t>Příklad 1:</a:t>
            </a:r>
          </a:p>
          <a:p>
            <a:pPr lvl="1"/>
            <a:r>
              <a:rPr lang="cs-CZ" i="1" dirty="0"/>
              <a:t>V automobilu žalovaného ve sporu o náhradu škody způsobené dopravní nehodou jeli dva svědci; je žalovaný povinen je identifikovat, aby jejich výpověď mohla sloužit k prokázání skutkových přednesů žalobce?</a:t>
            </a:r>
          </a:p>
        </p:txBody>
      </p:sp>
    </p:spTree>
    <p:extLst>
      <p:ext uri="{BB962C8B-B14F-4D97-AF65-F5344CB8AC3E}">
        <p14:creationId xmlns:p14="http://schemas.microsoft.com/office/powerpoint/2010/main" val="3334300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3" name="voltage.wav"/>
          </p:stSnd>
        </p:sndAc>
      </p:transition>
    </mc:Choice>
    <mc:Fallback xmlns="">
      <p:transition spd="slow">
        <p:dissolve/>
        <p:sndAc>
          <p:stSnd>
            <p:snd r:embed="rId4" name="voltag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Vysvětlovací povinnost – další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Žalobce tvrdí určité skutečnosti; listiny, kterými je možno jeho tvrzení jedině prokázat, má u sebe žalovaný</a:t>
            </a:r>
          </a:p>
          <a:p>
            <a:r>
              <a:rPr lang="cs-CZ" i="1" dirty="0"/>
              <a:t>Žalující pacient tvrdí, že mu žalovaný zubař nesprávným postupem zlomil čelist; tvrzení žalobce bylo možno prokázat rentgenovými snímky, avšak dle žalovaného byly při přestavbě ordinace zničeny</a:t>
            </a:r>
          </a:p>
        </p:txBody>
      </p:sp>
    </p:spTree>
    <p:extLst>
      <p:ext uri="{BB962C8B-B14F-4D97-AF65-F5344CB8AC3E}">
        <p14:creationId xmlns:p14="http://schemas.microsoft.com/office/powerpoint/2010/main" val="1835961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voltage.wav"/>
          </p:stSnd>
        </p:sndAc>
      </p:transition>
    </mc:Choice>
    <mc:Fallback xmlns="">
      <p:transition spd="slow">
        <p:checker/>
        <p:sndAc>
          <p:stSnd>
            <p:snd r:embed="rId4" name="voltag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 koncepce vysvětlovací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Obecná koncepce vysvětlovací povinnosti</a:t>
            </a:r>
          </a:p>
          <a:p>
            <a:pPr lvl="1"/>
            <a:r>
              <a:rPr lang="cs-CZ" dirty="0"/>
              <a:t>nelze obecně přijmout, aby procesní strana vysvětlovala skutečnosti, které slouží jenom 2. straně, jež na ně ani nepoukázala a ani je rámcově nevnesla do řízení</a:t>
            </a:r>
          </a:p>
          <a:p>
            <a:r>
              <a:rPr lang="cs-CZ" b="1" dirty="0"/>
              <a:t>Koncepce odmítající vysvětlovací povinnost</a:t>
            </a:r>
          </a:p>
          <a:p>
            <a:pPr lvl="1"/>
            <a:r>
              <a:rPr lang="cs-CZ" dirty="0"/>
              <a:t>jsou v rozporu s principem rovnosti zbraní</a:t>
            </a:r>
          </a:p>
          <a:p>
            <a:r>
              <a:rPr lang="cs-CZ" b="1" dirty="0"/>
              <a:t>Koncepce speciální vysvětlovací povinnosti</a:t>
            </a:r>
          </a:p>
          <a:p>
            <a:pPr lvl="1"/>
            <a:r>
              <a:rPr lang="cs-CZ" dirty="0"/>
              <a:t>jako jediná je akceptovatelná</a:t>
            </a:r>
          </a:p>
        </p:txBody>
      </p:sp>
    </p:spTree>
    <p:extLst>
      <p:ext uri="{BB962C8B-B14F-4D97-AF65-F5344CB8AC3E}">
        <p14:creationId xmlns:p14="http://schemas.microsoft.com/office/powerpoint/2010/main" val="2090109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voltage.wav"/>
          </p:stSnd>
        </p:sndAc>
      </p:transition>
    </mc:Choice>
    <mc:Fallback xmlns="">
      <p:transition spd="slow">
        <p:checker/>
        <p:sndAc>
          <p:stSnd>
            <p:snd r:embed="rId4" name="voltag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Speciální vysvětlovací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Vysvětlovací povinnost straně nezatížené DB vzniká:</a:t>
            </a:r>
          </a:p>
          <a:p>
            <a:pPr lvl="1"/>
            <a:r>
              <a:rPr lang="cs-CZ" dirty="0"/>
              <a:t>nemá-li strana zatížená DB žádnou reálnou možnost získat potřebné informace jinak</a:t>
            </a:r>
          </a:p>
          <a:p>
            <a:pPr lvl="1"/>
            <a:r>
              <a:rPr lang="cs-CZ" dirty="0"/>
              <a:t>může-li strana nezatížená DB tyto informace bez obtíží podat</a:t>
            </a:r>
          </a:p>
          <a:p>
            <a:r>
              <a:rPr lang="cs-CZ" dirty="0"/>
              <a:t>Postačí, když strana zatížená DB přednese alespoň „opěrné body“</a:t>
            </a:r>
          </a:p>
          <a:p>
            <a:r>
              <a:rPr lang="cs-CZ" dirty="0"/>
              <a:t>Protistraně pak vzniká povinnost podrobně vysvětlit, doplnit a objasnit skutková tvrzení protistrany zatížené DB</a:t>
            </a:r>
          </a:p>
        </p:txBody>
      </p:sp>
    </p:spTree>
    <p:extLst>
      <p:ext uri="{BB962C8B-B14F-4D97-AF65-F5344CB8AC3E}">
        <p14:creationId xmlns:p14="http://schemas.microsoft.com/office/powerpoint/2010/main" val="613106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3" name="voltage.wav"/>
          </p:stSnd>
        </p:sndAc>
      </p:transition>
    </mc:Choice>
    <mc:Fallback xmlns="">
      <p:transition spd="slow">
        <p:blinds dir="vert"/>
        <p:sndAc>
          <p:stSnd>
            <p:snd r:embed="rId4" name="voltag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Důsledek nesplnění vysvětlovací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 rámci </a:t>
            </a:r>
            <a:r>
              <a:rPr lang="cs-CZ" b="1" dirty="0"/>
              <a:t>volného hodnocení důkazů</a:t>
            </a:r>
          </a:p>
          <a:p>
            <a:r>
              <a:rPr lang="cs-CZ" dirty="0"/>
              <a:t>Signalizuje obavy z toho, že by splnění vysvětlovací povinnosti prospělo protistraně</a:t>
            </a:r>
          </a:p>
          <a:p>
            <a:r>
              <a:rPr lang="cs-CZ" dirty="0"/>
              <a:t>V souvislosti s ostatními vykonanými důkazy může soud dospět k vnitřnímu přesvědčení o pravdivosti skutkového přednesu strany zatížené důkazním břemenem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292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  <p:sndAc>
      <p:stSnd>
        <p:snd r:embed="rId3" name="voltag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břemeno vedení důkazu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má </a:t>
            </a:r>
            <a:r>
              <a:rPr lang="cs-CZ" b="1" dirty="0"/>
              <a:t>za dané procesní situace </a:t>
            </a:r>
            <a:r>
              <a:rPr lang="cs-CZ" dirty="0"/>
              <a:t>učinit důkazní návrh, aby ve sporu uspěl</a:t>
            </a:r>
          </a:p>
          <a:p>
            <a:r>
              <a:rPr lang="cs-CZ" dirty="0"/>
              <a:t>Nevyplývá z norem důkazního břemena, ale z </a:t>
            </a:r>
            <a:r>
              <a:rPr lang="cs-CZ" b="1" dirty="0"/>
              <a:t>hodnocení důkazů </a:t>
            </a:r>
            <a:r>
              <a:rPr lang="cs-CZ" dirty="0"/>
              <a:t>soudem</a:t>
            </a:r>
          </a:p>
          <a:p>
            <a:r>
              <a:rPr lang="cs-CZ" dirty="0"/>
              <a:t>V průběhu řízení konkrétní DB jako </a:t>
            </a:r>
            <a:r>
              <a:rPr lang="cs-CZ" b="1" dirty="0"/>
              <a:t>kyvadlo</a:t>
            </a:r>
            <a:r>
              <a:rPr lang="cs-CZ" dirty="0"/>
              <a:t> pendluje mezi stranami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863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břemeno vedení důkazu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Žalovaný popírá, že peníze, které od žalobce obdržel, byly zápůjčkou</a:t>
            </a:r>
          </a:p>
          <a:p>
            <a:r>
              <a:rPr lang="cs-CZ" i="1" dirty="0"/>
              <a:t>Žalobce tíží DB ohledně skutkových znaků smlouvy o zápůjčce; prokáže je výslechem svědků</a:t>
            </a:r>
          </a:p>
          <a:p>
            <a:r>
              <a:rPr lang="cs-CZ" i="1" dirty="0"/>
              <a:t>Na žalovaného přechází konkrétní břemeno vedení důkazu; např. podaří se mu zpochybnit věrohodnost svědků</a:t>
            </a:r>
          </a:p>
          <a:p>
            <a:r>
              <a:rPr lang="cs-CZ" i="1" dirty="0"/>
              <a:t>Konkrétní břemeno vedení důkazu pak opět přechází na žalobce atd.</a:t>
            </a:r>
          </a:p>
        </p:txBody>
      </p:sp>
    </p:spTree>
    <p:extLst>
      <p:ext uri="{BB962C8B-B14F-4D97-AF65-F5344CB8AC3E}">
        <p14:creationId xmlns:p14="http://schemas.microsoft.com/office/powerpoint/2010/main" val="1002741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II.</a:t>
            </a:r>
          </a:p>
        </p:txBody>
      </p:sp>
    </p:spTree>
    <p:extLst>
      <p:ext uri="{BB962C8B-B14F-4D97-AF65-F5344CB8AC3E}">
        <p14:creationId xmlns:p14="http://schemas.microsoft.com/office/powerpoint/2010/main" val="5152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pravidel (dělení) důkazního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Základní </a:t>
            </a:r>
            <a:r>
              <a:rPr lang="cs-CZ" dirty="0"/>
              <a:t>pravidlo dělení důkazního břemena</a:t>
            </a:r>
          </a:p>
          <a:p>
            <a:endParaRPr lang="cs-CZ" b="1" dirty="0"/>
          </a:p>
          <a:p>
            <a:r>
              <a:rPr lang="cs-CZ" b="1" dirty="0"/>
              <a:t>Zvláštní</a:t>
            </a:r>
            <a:r>
              <a:rPr lang="cs-CZ" dirty="0"/>
              <a:t> pravidla dělení důkazního břemena</a:t>
            </a:r>
          </a:p>
          <a:p>
            <a:pPr lvl="1"/>
            <a:r>
              <a:rPr lang="cs-CZ" dirty="0"/>
              <a:t>Výslovná zákonná pravidla</a:t>
            </a:r>
          </a:p>
          <a:p>
            <a:pPr lvl="1"/>
            <a:r>
              <a:rPr lang="cs-CZ" dirty="0"/>
              <a:t>Vyvratitelné zákonné domněnky</a:t>
            </a:r>
          </a:p>
          <a:p>
            <a:pPr lvl="1"/>
            <a:r>
              <a:rPr lang="cs-CZ" dirty="0"/>
              <a:t>Soudcovská pravidla dělení DB</a:t>
            </a:r>
          </a:p>
        </p:txBody>
      </p:sp>
    </p:spTree>
    <p:extLst>
      <p:ext uri="{BB962C8B-B14F-4D97-AF65-F5344CB8AC3E}">
        <p14:creationId xmlns:p14="http://schemas.microsoft.com/office/powerpoint/2010/main" val="194235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I.</a:t>
            </a:r>
          </a:p>
        </p:txBody>
      </p:sp>
    </p:spTree>
    <p:extLst>
      <p:ext uri="{BB962C8B-B14F-4D97-AF65-F5344CB8AC3E}">
        <p14:creationId xmlns:p14="http://schemas.microsoft.com/office/powerpoint/2010/main" val="1570439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pravidlo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7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Psaná a nepsaná základní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Psaná</a:t>
            </a:r>
            <a:r>
              <a:rPr lang="cs-CZ" dirty="0"/>
              <a:t> pravidla</a:t>
            </a:r>
          </a:p>
          <a:p>
            <a:pPr lvl="1"/>
            <a:r>
              <a:rPr lang="cs-CZ" dirty="0"/>
              <a:t>§ 104 josefínského všeobecného řádu soudního</a:t>
            </a:r>
          </a:p>
          <a:p>
            <a:pPr lvl="1"/>
            <a:r>
              <a:rPr lang="cs-CZ" dirty="0"/>
              <a:t>§ 269 uherského CŘS</a:t>
            </a:r>
          </a:p>
          <a:p>
            <a:pPr lvl="1"/>
            <a:r>
              <a:rPr lang="cs-CZ" dirty="0"/>
              <a:t>Čl. 8 švýcarského </a:t>
            </a:r>
            <a:r>
              <a:rPr lang="cs-CZ" dirty="0" err="1"/>
              <a:t>zgb</a:t>
            </a:r>
            <a:endParaRPr lang="cs-CZ" dirty="0"/>
          </a:p>
          <a:p>
            <a:r>
              <a:rPr lang="cs-CZ" b="1" dirty="0"/>
              <a:t>Výslovná úprava chybí</a:t>
            </a:r>
          </a:p>
          <a:p>
            <a:pPr lvl="1"/>
            <a:r>
              <a:rPr lang="cs-CZ" dirty="0"/>
              <a:t>Rakousko, Německo (§ 193 osnovy BGB), </a:t>
            </a:r>
            <a:r>
              <a:rPr lang="cs-CZ" b="1" dirty="0"/>
              <a:t>ČR</a:t>
            </a:r>
            <a:r>
              <a:rPr lang="cs-CZ" dirty="0"/>
              <a:t> (§ 271 </a:t>
            </a:r>
            <a:r>
              <a:rPr lang="cs-CZ" dirty="0" err="1"/>
              <a:t>vl</a:t>
            </a:r>
            <a:r>
              <a:rPr lang="cs-CZ" dirty="0"/>
              <a:t>. Návrhu CŘS z roku 1937)</a:t>
            </a:r>
          </a:p>
          <a:p>
            <a:pPr lvl="1"/>
            <a:r>
              <a:rPr lang="cs-CZ" dirty="0"/>
              <a:t>Základní pravidlo dělení DB má povahu </a:t>
            </a:r>
            <a:r>
              <a:rPr lang="cs-CZ" b="1" dirty="0"/>
              <a:t>Nepsaného Právního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1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základního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Neplatí, že „důkazní břemeno tíží toho, kdo rozhodné skutečnosti tvrdí“</a:t>
            </a:r>
          </a:p>
          <a:p>
            <a:r>
              <a:rPr lang="cs-CZ" dirty="0"/>
              <a:t>Rosenbergova formule: </a:t>
            </a:r>
            <a:r>
              <a:rPr lang="cs-CZ" b="1" dirty="0"/>
              <a:t>Každou stranu tíží dB ohledně skutkových předpokladů jí příznivé právní normy</a:t>
            </a:r>
          </a:p>
          <a:p>
            <a:r>
              <a:rPr lang="cs-CZ" dirty="0"/>
              <a:t>Uplatňuje se v mnoha zemích, v psané nebo nepsané podobě</a:t>
            </a:r>
          </a:p>
          <a:p>
            <a:r>
              <a:rPr lang="cs-CZ" dirty="0"/>
              <a:t>„Světové obyčejové právo“</a:t>
            </a:r>
          </a:p>
          <a:p>
            <a:r>
              <a:rPr lang="cs-CZ" b="1" dirty="0"/>
              <a:t>Praktický Problém: </a:t>
            </a:r>
            <a:r>
              <a:rPr lang="cs-CZ" dirty="0"/>
              <a:t>Jak poznat, které právní normy jsou příznivé žalobci a které žalovanému?</a:t>
            </a:r>
          </a:p>
        </p:txBody>
      </p:sp>
    </p:spTree>
    <p:extLst>
      <p:ext uri="{BB962C8B-B14F-4D97-AF65-F5344CB8AC3E}">
        <p14:creationId xmlns:p14="http://schemas.microsoft.com/office/powerpoint/2010/main" val="12131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(nároková)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932106"/>
          </a:xfrm>
        </p:spPr>
        <p:txBody>
          <a:bodyPr>
            <a:normAutofit/>
          </a:bodyPr>
          <a:lstStyle/>
          <a:p>
            <a:r>
              <a:rPr lang="cs-CZ" b="1" dirty="0"/>
              <a:t>Kdo uplatňuje nárok, nese důkazní břemeno ohledně skutkových předpokladů Základní (tzv. nárokové) normy</a:t>
            </a:r>
          </a:p>
          <a:p>
            <a:r>
              <a:rPr lang="cs-CZ" dirty="0"/>
              <a:t>Stačí prokázat </a:t>
            </a:r>
            <a:r>
              <a:rPr lang="cs-CZ" b="1" dirty="0"/>
              <a:t>vznik</a:t>
            </a:r>
            <a:r>
              <a:rPr lang="cs-CZ" dirty="0"/>
              <a:t> nároku, nikoliv jeho trvání</a:t>
            </a:r>
          </a:p>
          <a:p>
            <a:r>
              <a:rPr lang="cs-CZ" dirty="0"/>
              <a:t>Např. uplatňuje-li žalobce </a:t>
            </a:r>
            <a:r>
              <a:rPr lang="cs-CZ" b="1" dirty="0"/>
              <a:t>nárok ze smlouvy</a:t>
            </a:r>
            <a:r>
              <a:rPr lang="cs-CZ" dirty="0"/>
              <a:t>, tíží jej důkazní břemeno především ohledně Uzavření smlouvy</a:t>
            </a:r>
          </a:p>
          <a:p>
            <a:pPr lvl="1"/>
            <a:r>
              <a:rPr lang="cs-CZ" dirty="0"/>
              <a:t>Nabídka určitého obsahu</a:t>
            </a:r>
          </a:p>
          <a:p>
            <a:pPr lvl="1"/>
            <a:r>
              <a:rPr lang="cs-CZ" dirty="0"/>
              <a:t>dojití nabídky</a:t>
            </a:r>
          </a:p>
          <a:p>
            <a:pPr lvl="1"/>
            <a:r>
              <a:rPr lang="cs-CZ" dirty="0"/>
              <a:t>bezvýhradné a včasné přijetí</a:t>
            </a:r>
          </a:p>
        </p:txBody>
      </p:sp>
    </p:spTree>
    <p:extLst>
      <p:ext uri="{BB962C8B-B14F-4D97-AF65-F5344CB8AC3E}">
        <p14:creationId xmlns:p14="http://schemas.microsoft.com/office/powerpoint/2010/main" val="283497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Popírání a námitky žalovaného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981200"/>
            <a:ext cx="10363826" cy="4445000"/>
          </a:xfrm>
        </p:spPr>
        <p:txBody>
          <a:bodyPr>
            <a:normAutofit/>
          </a:bodyPr>
          <a:lstStyle/>
          <a:p>
            <a:r>
              <a:rPr lang="cs-CZ" dirty="0"/>
              <a:t>Žalovaný může na žalobu reagovat mj. tím, že</a:t>
            </a:r>
          </a:p>
          <a:p>
            <a:pPr lvl="1"/>
            <a:r>
              <a:rPr lang="cs-CZ" b="1" dirty="0"/>
              <a:t>Popře </a:t>
            </a:r>
            <a:r>
              <a:rPr lang="cs-CZ" dirty="0"/>
              <a:t>konkrétní skutková tvrzení žalobce</a:t>
            </a:r>
          </a:p>
          <a:p>
            <a:pPr lvl="1"/>
            <a:r>
              <a:rPr lang="cs-CZ" b="1" dirty="0"/>
              <a:t>Uplatní námitku </a:t>
            </a:r>
          </a:p>
          <a:p>
            <a:r>
              <a:rPr lang="cs-CZ" dirty="0"/>
              <a:t>Námitky jsou postaveny na modelu „ano, ale“:</a:t>
            </a:r>
          </a:p>
          <a:p>
            <a:pPr lvl="1"/>
            <a:r>
              <a:rPr lang="cs-CZ" dirty="0"/>
              <a:t>Nárok sice vznikl, ale posléze </a:t>
            </a:r>
            <a:r>
              <a:rPr lang="cs-CZ" b="1" dirty="0"/>
              <a:t>zanikl</a:t>
            </a:r>
          </a:p>
          <a:p>
            <a:pPr lvl="1"/>
            <a:r>
              <a:rPr lang="cs-CZ" dirty="0"/>
              <a:t>Nárok sice vznikl, ale již jej </a:t>
            </a:r>
            <a:r>
              <a:rPr lang="cs-CZ" b="1" dirty="0"/>
              <a:t>nelze soudně prosadit</a:t>
            </a:r>
          </a:p>
          <a:p>
            <a:pPr lvl="1"/>
            <a:r>
              <a:rPr lang="cs-CZ" dirty="0"/>
              <a:t>nastala výjimečná skutečnost, která </a:t>
            </a:r>
            <a:r>
              <a:rPr lang="cs-CZ" b="1" dirty="0"/>
              <a:t>bránila tomu, aby nárok vůbec vznikl</a:t>
            </a:r>
          </a:p>
          <a:p>
            <a:r>
              <a:rPr lang="cs-CZ" b="1" dirty="0"/>
              <a:t>Popření</a:t>
            </a:r>
            <a:r>
              <a:rPr lang="cs-CZ" dirty="0"/>
              <a:t> nemá na rozdělení DB vliv – u </a:t>
            </a:r>
            <a:r>
              <a:rPr lang="cs-CZ" b="1" dirty="0"/>
              <a:t>námitek</a:t>
            </a:r>
            <a:r>
              <a:rPr lang="cs-CZ" dirty="0"/>
              <a:t> je žalovaný zatížen dB ohledně skutkových předpokladů právní normy upravující námitku (tzv. </a:t>
            </a:r>
            <a:r>
              <a:rPr lang="cs-CZ" dirty="0" err="1"/>
              <a:t>protinormy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364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způsobující zánik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Právní normy způsobující, že právní následky vyvolané základní normou </a:t>
            </a:r>
            <a:r>
              <a:rPr lang="cs-CZ" b="1" dirty="0"/>
              <a:t>posléze zanikly</a:t>
            </a:r>
          </a:p>
          <a:p>
            <a:r>
              <a:rPr lang="cs-CZ" dirty="0"/>
              <a:t>Její skutková podstata je naplněna </a:t>
            </a:r>
            <a:r>
              <a:rPr lang="cs-CZ" b="1" dirty="0"/>
              <a:t>později</a:t>
            </a:r>
            <a:r>
              <a:rPr lang="cs-CZ" dirty="0"/>
              <a:t> než SP základní normy</a:t>
            </a:r>
          </a:p>
          <a:p>
            <a:r>
              <a:rPr lang="cs-CZ" dirty="0"/>
              <a:t>Např. </a:t>
            </a:r>
            <a:r>
              <a:rPr lang="cs-CZ" b="1" dirty="0"/>
              <a:t>Splnění dluhu </a:t>
            </a:r>
            <a:r>
              <a:rPr lang="cs-CZ" dirty="0"/>
              <a:t>a jiné způsoby zániku závazku, změny závazku, splnění rozvazovací podmínky</a:t>
            </a:r>
          </a:p>
        </p:txBody>
      </p:sp>
    </p:spTree>
    <p:extLst>
      <p:ext uri="{BB962C8B-B14F-4D97-AF65-F5344CB8AC3E}">
        <p14:creationId xmlns:p14="http://schemas.microsoft.com/office/powerpoint/2010/main" val="187059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způsobující zánik prosaditelnosti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Nevyvolávají zánik práva, ale umožňují dlužníku </a:t>
            </a:r>
            <a:r>
              <a:rPr lang="cs-CZ" b="1" dirty="0"/>
              <a:t>odepřít plnění</a:t>
            </a:r>
            <a:r>
              <a:rPr lang="cs-CZ" dirty="0"/>
              <a:t>, a tím navždy nebo dočasně způsobit, že nárok nelze soudně prosadit</a:t>
            </a:r>
          </a:p>
          <a:p>
            <a:r>
              <a:rPr lang="cs-CZ" b="1" dirty="0"/>
              <a:t>Peremptorní (Trvalé) námitky</a:t>
            </a:r>
          </a:p>
          <a:p>
            <a:pPr lvl="1"/>
            <a:r>
              <a:rPr lang="cs-CZ" dirty="0"/>
              <a:t>Např. promlčení, právo ručitele odepřít plnění (§ 2022 OZ)</a:t>
            </a:r>
          </a:p>
          <a:p>
            <a:r>
              <a:rPr lang="cs-CZ" b="1" dirty="0" err="1"/>
              <a:t>Dilatorní</a:t>
            </a:r>
            <a:r>
              <a:rPr lang="cs-CZ" b="1" dirty="0"/>
              <a:t> (Dočasné) námitky</a:t>
            </a:r>
          </a:p>
          <a:p>
            <a:pPr lvl="1"/>
            <a:r>
              <a:rPr lang="cs-CZ" dirty="0"/>
              <a:t>Např. námitka nesplněné smlouvy</a:t>
            </a:r>
          </a:p>
        </p:txBody>
      </p:sp>
    </p:spTree>
    <p:extLst>
      <p:ext uri="{BB962C8B-B14F-4D97-AF65-F5344CB8AC3E}">
        <p14:creationId xmlns:p14="http://schemas.microsoft.com/office/powerpoint/2010/main" val="381381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zabraňující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868606"/>
          </a:xfrm>
        </p:spPr>
        <p:txBody>
          <a:bodyPr>
            <a:normAutofit/>
          </a:bodyPr>
          <a:lstStyle/>
          <a:p>
            <a:r>
              <a:rPr lang="cs-CZ" dirty="0"/>
              <a:t>Brání </a:t>
            </a:r>
            <a:r>
              <a:rPr lang="cs-CZ" b="1" dirty="0"/>
              <a:t>od počátku </a:t>
            </a:r>
            <a:r>
              <a:rPr lang="cs-CZ" dirty="0"/>
              <a:t>tomu, aby nastaly právní následky předpokládané nárokovou normou</a:t>
            </a:r>
          </a:p>
          <a:p>
            <a:r>
              <a:rPr lang="cs-CZ" b="1" dirty="0"/>
              <a:t>Problém:</a:t>
            </a:r>
            <a:r>
              <a:rPr lang="cs-CZ" dirty="0"/>
              <a:t> z hlediska hmotněprávních účinků není rozdíl mezi nárokovou normou a protinormou zabraňující vzniku práva:</a:t>
            </a:r>
          </a:p>
          <a:p>
            <a:pPr lvl="1"/>
            <a:r>
              <a:rPr lang="cs-CZ" b="1" dirty="0"/>
              <a:t>Svéprávnost</a:t>
            </a:r>
            <a:r>
              <a:rPr lang="cs-CZ" dirty="0"/>
              <a:t> jako předpoklad platnosti smlouvy</a:t>
            </a:r>
          </a:p>
          <a:p>
            <a:pPr lvl="1"/>
            <a:r>
              <a:rPr lang="cs-CZ" b="1" dirty="0"/>
              <a:t>Nesvéprávnost </a:t>
            </a:r>
            <a:r>
              <a:rPr lang="cs-CZ" dirty="0"/>
              <a:t>jako důvod neplatnosti smlouvy</a:t>
            </a:r>
          </a:p>
          <a:p>
            <a:r>
              <a:rPr lang="cs-CZ" dirty="0"/>
              <a:t>Důsledek: odlišení norem zabraňujících vzniku práva nevyplývá z hmotného práva, ale </a:t>
            </a:r>
            <a:r>
              <a:rPr lang="cs-CZ" b="1" dirty="0"/>
              <a:t>pravidla důkazního břemena je musí vytvořit</a:t>
            </a:r>
          </a:p>
        </p:txBody>
      </p:sp>
    </p:spTree>
    <p:extLst>
      <p:ext uri="{BB962C8B-B14F-4D97-AF65-F5344CB8AC3E}">
        <p14:creationId xmlns:p14="http://schemas.microsoft.com/office/powerpoint/2010/main" val="2394939198"/>
      </p:ext>
    </p:extLst>
  </p:cSld>
  <p:clrMapOvr>
    <a:masterClrMapping/>
  </p:clrMapOvr>
  <p:transition spd="slow"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rozpoznat normu zabraňující vzniku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Časové hledisko: </a:t>
            </a:r>
            <a:r>
              <a:rPr lang="cs-CZ" dirty="0"/>
              <a:t>její účinky nastupují v době, kdy je skutková podstata nárokové normy naplněna jenom zčásti nebo ještě vůbec</a:t>
            </a:r>
          </a:p>
          <a:p>
            <a:pPr lvl="1"/>
            <a:r>
              <a:rPr lang="cs-CZ" dirty="0"/>
              <a:t>Odvolání a zrušení nabídky, zrušení akceptace</a:t>
            </a:r>
          </a:p>
          <a:p>
            <a:pPr lvl="1"/>
            <a:r>
              <a:rPr lang="cs-CZ" dirty="0"/>
              <a:t>Zřeknutí se dědického práva, dědická nezpůsobilost, vydědění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 ostatních případech podle </a:t>
            </a:r>
            <a:r>
              <a:rPr lang="cs-CZ" b="1" dirty="0"/>
              <a:t>vztahu</a:t>
            </a:r>
            <a:r>
              <a:rPr lang="cs-CZ" dirty="0"/>
              <a:t> </a:t>
            </a:r>
            <a:r>
              <a:rPr lang="cs-CZ" b="1" dirty="0"/>
              <a:t>pravidlo – výjimka</a:t>
            </a:r>
          </a:p>
          <a:p>
            <a:pPr lvl="1"/>
            <a:r>
              <a:rPr lang="cs-CZ" dirty="0"/>
              <a:t>Posuzuje se z hlediska zákonné úpravy, nikoliv empiricky</a:t>
            </a:r>
          </a:p>
          <a:p>
            <a:pPr lvl="1"/>
            <a:r>
              <a:rPr lang="cs-CZ" b="1" dirty="0"/>
              <a:t>Pravidlo </a:t>
            </a:r>
            <a:r>
              <a:rPr lang="cs-CZ" dirty="0"/>
              <a:t>= minimální skutková podstata = základní norma </a:t>
            </a:r>
          </a:p>
          <a:p>
            <a:pPr lvl="1"/>
            <a:r>
              <a:rPr lang="cs-CZ" b="1" dirty="0"/>
              <a:t>výjimka </a:t>
            </a:r>
            <a:r>
              <a:rPr lang="cs-CZ" dirty="0"/>
              <a:t>= výjimková skutková podstata = protinorma</a:t>
            </a:r>
          </a:p>
        </p:txBody>
      </p:sp>
    </p:spTree>
    <p:extLst>
      <p:ext uri="{BB962C8B-B14F-4D97-AF65-F5344CB8AC3E}">
        <p14:creationId xmlns:p14="http://schemas.microsoft.com/office/powerpoint/2010/main" val="37739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Interpretační přístup k odlišení nárokové normy a normy zabraňující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4021006"/>
          </a:xfrm>
        </p:spPr>
        <p:txBody>
          <a:bodyPr>
            <a:normAutofit/>
          </a:bodyPr>
          <a:lstStyle/>
          <a:p>
            <a:r>
              <a:rPr lang="cs-CZ" dirty="0"/>
              <a:t>Východiskem je </a:t>
            </a:r>
            <a:r>
              <a:rPr lang="cs-CZ" b="1" dirty="0"/>
              <a:t>Pravidlo větné stavby</a:t>
            </a:r>
          </a:p>
          <a:p>
            <a:pPr lvl="1"/>
            <a:r>
              <a:rPr lang="cs-CZ" dirty="0"/>
              <a:t>V textu předpisu jsou nejprve vyjádřeny pravidelné případy, za kterých vzniká nárok (</a:t>
            </a:r>
            <a:r>
              <a:rPr lang="cs-CZ" b="1" dirty="0"/>
              <a:t>minimální skutková podstata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Teprve následně jsou jako výjimka formulovány znaky, které prokazuje odpůrce (</a:t>
            </a:r>
            <a:r>
              <a:rPr lang="cs-CZ" b="1" dirty="0"/>
              <a:t>výjimková skutková podstata</a:t>
            </a:r>
            <a:r>
              <a:rPr lang="cs-CZ" dirty="0"/>
              <a:t>)</a:t>
            </a:r>
          </a:p>
          <a:p>
            <a:r>
              <a:rPr lang="cs-CZ" b="1" dirty="0"/>
              <a:t>Typické formulace </a:t>
            </a:r>
          </a:p>
          <a:p>
            <a:pPr lvl="1"/>
            <a:r>
              <a:rPr lang="cs-CZ" dirty="0"/>
              <a:t>Ledaže, to neplatí atd.</a:t>
            </a:r>
          </a:p>
          <a:p>
            <a:r>
              <a:rPr lang="cs-CZ" dirty="0"/>
              <a:t>Jazykový výklad ale nestačí; Je nutno použít </a:t>
            </a:r>
            <a:r>
              <a:rPr lang="cs-CZ" b="1" dirty="0"/>
              <a:t>všechny metody</a:t>
            </a:r>
            <a:r>
              <a:rPr lang="cs-CZ" dirty="0"/>
              <a:t>, včetně teleologického výkladu a ústavních principů</a:t>
            </a:r>
          </a:p>
        </p:txBody>
      </p:sp>
    </p:spTree>
    <p:extLst>
      <p:ext uri="{BB962C8B-B14F-4D97-AF65-F5344CB8AC3E}">
        <p14:creationId xmlns:p14="http://schemas.microsoft.com/office/powerpoint/2010/main" val="429129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Non liquet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Skutkové tvrzení </a:t>
            </a:r>
            <a:r>
              <a:rPr lang="cs-CZ" dirty="0"/>
              <a:t>může být v řízení</a:t>
            </a:r>
          </a:p>
          <a:p>
            <a:pPr lvl="1"/>
            <a:r>
              <a:rPr lang="cs-CZ" dirty="0"/>
              <a:t>Prokázáno</a:t>
            </a:r>
          </a:p>
          <a:p>
            <a:pPr lvl="1"/>
            <a:r>
              <a:rPr lang="cs-CZ" dirty="0"/>
              <a:t>Vyvráceno</a:t>
            </a:r>
          </a:p>
          <a:p>
            <a:pPr lvl="1"/>
            <a:r>
              <a:rPr lang="cs-CZ" dirty="0"/>
              <a:t>Neobjasněno – </a:t>
            </a:r>
            <a:r>
              <a:rPr lang="cs-CZ" b="1" dirty="0"/>
              <a:t>non liquet</a:t>
            </a:r>
          </a:p>
          <a:p>
            <a:r>
              <a:rPr lang="cs-CZ" b="1" dirty="0"/>
              <a:t>Zákaz odepření spravedlnosti</a:t>
            </a:r>
          </a:p>
          <a:p>
            <a:pPr lvl="1"/>
            <a:r>
              <a:rPr lang="cs-CZ" dirty="0"/>
              <a:t>Soud je povinen rozhodnout, i když rozhodné skutečnosti zůstaly neobjasněny</a:t>
            </a:r>
          </a:p>
          <a:p>
            <a:pPr lvl="1"/>
            <a:r>
              <a:rPr lang="cs-CZ" dirty="0"/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1766187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protinorem zabraňujících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84506"/>
          </a:xfrm>
        </p:spPr>
        <p:txBody>
          <a:bodyPr>
            <a:normAutofit fontScale="92500"/>
          </a:bodyPr>
          <a:lstStyle/>
          <a:p>
            <a:r>
              <a:rPr lang="cs-CZ" dirty="0"/>
              <a:t>Zásadně normy upravující </a:t>
            </a:r>
            <a:r>
              <a:rPr lang="cs-CZ" b="1" dirty="0"/>
              <a:t>neplatnost </a:t>
            </a:r>
            <a:r>
              <a:rPr lang="cs-CZ" dirty="0"/>
              <a:t>a zdánlivost právního jednání</a:t>
            </a:r>
          </a:p>
          <a:p>
            <a:pPr lvl="1"/>
            <a:r>
              <a:rPr lang="cs-CZ" dirty="0"/>
              <a:t>Např. rozpor s dobrými mravy, nedostatek svéprávnosti</a:t>
            </a:r>
          </a:p>
          <a:p>
            <a:pPr lvl="1"/>
            <a:r>
              <a:rPr lang="cs-CZ" dirty="0"/>
              <a:t>Výjimky: určitost a srozumitelnost (obsah patří ke skutkové podstatě nárokové normy)</a:t>
            </a:r>
          </a:p>
          <a:p>
            <a:pPr lvl="1"/>
            <a:r>
              <a:rPr lang="cs-CZ" dirty="0"/>
              <a:t>Sporná je forma</a:t>
            </a:r>
          </a:p>
          <a:p>
            <a:r>
              <a:rPr lang="cs-CZ" dirty="0"/>
              <a:t>Normy </a:t>
            </a:r>
            <a:r>
              <a:rPr lang="cs-CZ" b="1" dirty="0"/>
              <a:t>dovolující jinak obecně zakázané jednání</a:t>
            </a:r>
          </a:p>
          <a:p>
            <a:pPr lvl="1"/>
            <a:r>
              <a:rPr lang="cs-CZ" dirty="0"/>
              <a:t>Okolnosti vylučující protiprávnost</a:t>
            </a:r>
          </a:p>
          <a:p>
            <a:pPr lvl="1"/>
            <a:r>
              <a:rPr lang="cs-CZ" dirty="0"/>
              <a:t>Liberační a exkulpační důvody</a:t>
            </a:r>
          </a:p>
          <a:p>
            <a:r>
              <a:rPr lang="cs-CZ" dirty="0"/>
              <a:t>Normy </a:t>
            </a:r>
            <a:r>
              <a:rPr lang="cs-CZ" b="1" dirty="0"/>
              <a:t>zakazující jinak obecně dovolené jednání</a:t>
            </a:r>
          </a:p>
          <a:p>
            <a:pPr lvl="1"/>
            <a:r>
              <a:rPr lang="cs-CZ" dirty="0"/>
              <a:t>zneužití práva a jiné případy porušení principu poctivosti</a:t>
            </a:r>
          </a:p>
          <a:p>
            <a:pPr lvl="1"/>
            <a:r>
              <a:rPr lang="cs-CZ" dirty="0"/>
              <a:t>Výkon práva v rozporu s dobrými mravy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56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Výslovná zákonná pravidla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6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výslovných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Pro určitý znak skutkové podstaty </a:t>
            </a:r>
            <a:r>
              <a:rPr lang="cs-CZ" b="1" dirty="0"/>
              <a:t>upravují důkazní břemeno jinak než základní pravidlo</a:t>
            </a:r>
          </a:p>
          <a:p>
            <a:pPr lvl="1"/>
            <a:r>
              <a:rPr lang="cs-CZ" dirty="0"/>
              <a:t>Např. § 4 odst. 1, § 52 odst. 2, § 90 ZOK</a:t>
            </a:r>
          </a:p>
          <a:p>
            <a:pPr lvl="1"/>
            <a:r>
              <a:rPr lang="cs-CZ" dirty="0"/>
              <a:t>Nadbytečně § 2006 odst. 2 OZ</a:t>
            </a:r>
          </a:p>
          <a:p>
            <a:r>
              <a:rPr lang="cs-CZ" dirty="0"/>
              <a:t>Jejich obsahem může být též </a:t>
            </a:r>
            <a:r>
              <a:rPr lang="cs-CZ" b="1" dirty="0"/>
              <a:t>pozitivní fikce</a:t>
            </a:r>
            <a:r>
              <a:rPr lang="cs-CZ" dirty="0"/>
              <a:t>, popř. fikce konkrétního skutkového zjištění</a:t>
            </a:r>
          </a:p>
          <a:p>
            <a:pPr lvl="1"/>
            <a:r>
              <a:rPr lang="cs-CZ" dirty="0"/>
              <a:t>§ 916 OZ</a:t>
            </a:r>
          </a:p>
        </p:txBody>
      </p:sp>
    </p:spTree>
    <p:extLst>
      <p:ext uri="{BB962C8B-B14F-4D97-AF65-F5344CB8AC3E}">
        <p14:creationId xmlns:p14="http://schemas.microsoft.com/office/powerpoint/2010/main" val="408747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Vyvratitelné zákonné domněnky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61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zákonné domněnky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84506"/>
          </a:xfrm>
        </p:spPr>
        <p:txBody>
          <a:bodyPr>
            <a:normAutofit/>
          </a:bodyPr>
          <a:lstStyle/>
          <a:p>
            <a:r>
              <a:rPr lang="cs-CZ" b="1" dirty="0"/>
              <a:t>Báze domněnky</a:t>
            </a:r>
          </a:p>
          <a:p>
            <a:pPr lvl="1"/>
            <a:r>
              <a:rPr lang="cs-CZ" dirty="0"/>
              <a:t>Dokazuje ji strana, jíž domněnka svědčí</a:t>
            </a:r>
          </a:p>
          <a:p>
            <a:pPr lvl="1"/>
            <a:r>
              <a:rPr lang="cs-CZ" dirty="0"/>
              <a:t>Chybí-li báze domněnky nebo omezuje-li se Báze na „pochybnosti“, nejde striktně vzato o domněnku, ale o obyčejné zvláštní pravidlo dělení dB (§ 7, § 994 OZ), byť se jako domněnka tváří („Má se za to…“)</a:t>
            </a:r>
          </a:p>
          <a:p>
            <a:r>
              <a:rPr lang="cs-CZ" b="1" dirty="0"/>
              <a:t>Presumovaný následek</a:t>
            </a:r>
          </a:p>
          <a:p>
            <a:pPr lvl="1"/>
            <a:r>
              <a:rPr lang="cs-CZ" dirty="0"/>
              <a:t>Skutečnost odlišná od báze domněnky (</a:t>
            </a:r>
            <a:r>
              <a:rPr lang="cs-CZ" b="1" dirty="0"/>
              <a:t>zákonná skutková domněnka</a:t>
            </a:r>
            <a:r>
              <a:rPr lang="cs-CZ" dirty="0"/>
              <a:t>) – např. domněnka doby dojití podle § 573 OZ</a:t>
            </a:r>
          </a:p>
          <a:p>
            <a:pPr lvl="1"/>
            <a:r>
              <a:rPr lang="cs-CZ" dirty="0"/>
              <a:t>Právní následek (</a:t>
            </a:r>
            <a:r>
              <a:rPr lang="cs-CZ" b="1" dirty="0"/>
              <a:t>zákonná právní domněnka</a:t>
            </a:r>
            <a:r>
              <a:rPr lang="cs-CZ" dirty="0"/>
              <a:t>) – např. § 980 OZ</a:t>
            </a:r>
          </a:p>
        </p:txBody>
      </p:sp>
    </p:spTree>
    <p:extLst>
      <p:ext uri="{BB962C8B-B14F-4D97-AF65-F5344CB8AC3E}">
        <p14:creationId xmlns:p14="http://schemas.microsoft.com/office/powerpoint/2010/main" val="4188934283"/>
      </p:ext>
    </p:extLst>
  </p:cSld>
  <p:clrMapOvr>
    <a:masterClrMapping/>
  </p:clrMapOvr>
  <p:transition spd="slow">
    <p:comb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Vyvratitelné a nevyvratitelné domněnky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Všechny zákonné domněnky mění </a:t>
            </a:r>
            <a:r>
              <a:rPr lang="cs-CZ" b="1" dirty="0"/>
              <a:t>téma dokazování</a:t>
            </a:r>
          </a:p>
          <a:p>
            <a:pPr lvl="1"/>
            <a:r>
              <a:rPr lang="cs-CZ" dirty="0"/>
              <a:t>Tím jsou znaky báze domněnky</a:t>
            </a:r>
          </a:p>
          <a:p>
            <a:r>
              <a:rPr lang="cs-CZ" dirty="0"/>
              <a:t>Pouze </a:t>
            </a:r>
            <a:r>
              <a:rPr lang="cs-CZ" b="1" dirty="0"/>
              <a:t>vyvratitelné</a:t>
            </a:r>
            <a:r>
              <a:rPr lang="cs-CZ" dirty="0"/>
              <a:t> domněnky ovlivňují </a:t>
            </a:r>
            <a:r>
              <a:rPr lang="cs-CZ" b="1" dirty="0"/>
              <a:t>rozdělení důkazního břemena</a:t>
            </a:r>
          </a:p>
          <a:p>
            <a:pPr lvl="1"/>
            <a:r>
              <a:rPr lang="cs-CZ" dirty="0"/>
              <a:t>Strana, vůči níž taková domněnka svědčí, musí podat plný důkaz opaku</a:t>
            </a:r>
          </a:p>
          <a:p>
            <a:pPr lvl="2"/>
            <a:r>
              <a:rPr lang="cs-CZ" dirty="0"/>
              <a:t>Skutečnosti, která se presumuje</a:t>
            </a:r>
          </a:p>
          <a:p>
            <a:pPr lvl="2"/>
            <a:r>
              <a:rPr lang="cs-CZ" dirty="0"/>
              <a:t>Skutečností, z nichž se usuzuje na presumovaný právní následek</a:t>
            </a:r>
          </a:p>
          <a:p>
            <a:pPr lvl="1"/>
            <a:r>
              <a:rPr lang="cs-CZ" dirty="0"/>
              <a:t>Důkaz opaku je plným a hlavním důkazem, nikoliv pouhým protidůkazem</a:t>
            </a:r>
          </a:p>
        </p:txBody>
      </p:sp>
    </p:spTree>
    <p:extLst>
      <p:ext uri="{BB962C8B-B14F-4D97-AF65-F5344CB8AC3E}">
        <p14:creationId xmlns:p14="http://schemas.microsoft.com/office/powerpoint/2010/main" val="279411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Presumpce dobré víry při Nabývání od neoprávněného dle § 984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i="1" dirty="0"/>
              <a:t>Hmotněprávně</a:t>
            </a:r>
            <a:r>
              <a:rPr lang="cs-CZ" i="1" dirty="0"/>
              <a:t> je dobrá víra nabyvatele předpokladem nabytí vlastnického práva</a:t>
            </a:r>
          </a:p>
          <a:p>
            <a:r>
              <a:rPr lang="cs-CZ" b="1" i="1" dirty="0"/>
              <a:t>Rozdělení důkazního břemena</a:t>
            </a:r>
          </a:p>
          <a:p>
            <a:pPr lvl="1"/>
            <a:r>
              <a:rPr lang="cs-CZ" i="1" dirty="0"/>
              <a:t>§ 7 OZ: dobrá víra se předpokládá</a:t>
            </a:r>
          </a:p>
          <a:p>
            <a:pPr lvl="1"/>
            <a:r>
              <a:rPr lang="cs-CZ" i="1" dirty="0"/>
              <a:t>Vlastník musí domněnku dobré víry vyvrátit důkazem opaku – podat plný důkaz </a:t>
            </a:r>
            <a:r>
              <a:rPr lang="cs-CZ" b="1" i="1" dirty="0"/>
              <a:t>zlé víry </a:t>
            </a:r>
            <a:r>
              <a:rPr lang="cs-CZ" i="1" dirty="0"/>
              <a:t>nabyvatele</a:t>
            </a:r>
          </a:p>
          <a:p>
            <a:pPr lvl="1"/>
            <a:r>
              <a:rPr lang="cs-CZ" i="1" dirty="0"/>
              <a:t>Non liquet – soud rozhodne tak, jako by nabyvatel byl v dobré víře</a:t>
            </a:r>
          </a:p>
        </p:txBody>
      </p:sp>
    </p:spTree>
    <p:extLst>
      <p:ext uri="{BB962C8B-B14F-4D97-AF65-F5344CB8AC3E}">
        <p14:creationId xmlns:p14="http://schemas.microsoft.com/office/powerpoint/2010/main" val="2354645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Soudcovská pravidla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4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a podoba soudcovského pravidla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Naléhavá nutnost odchýlení se </a:t>
            </a:r>
            <a:r>
              <a:rPr lang="cs-CZ" dirty="0"/>
              <a:t>od základního pravidla DB nebo od zvláštních zákonných pravidel (tj. „obrácení“ či „Otočení“ DB)</a:t>
            </a:r>
          </a:p>
          <a:p>
            <a:r>
              <a:rPr lang="cs-CZ" dirty="0"/>
              <a:t>Nutnost musí být dána </a:t>
            </a:r>
            <a:r>
              <a:rPr lang="cs-CZ" b="1" dirty="0"/>
              <a:t>typově</a:t>
            </a:r>
            <a:r>
              <a:rPr lang="cs-CZ" dirty="0"/>
              <a:t>; nesmí jít o </a:t>
            </a:r>
            <a:r>
              <a:rPr lang="cs-CZ" i="1" dirty="0"/>
              <a:t>ad hoc</a:t>
            </a:r>
            <a:r>
              <a:rPr lang="cs-CZ" dirty="0"/>
              <a:t> spravedlnostní úvahu</a:t>
            </a:r>
          </a:p>
          <a:p>
            <a:r>
              <a:rPr lang="cs-CZ" b="1" dirty="0"/>
              <a:t>Nestačí snížení míry důkazu </a:t>
            </a:r>
            <a:r>
              <a:rPr lang="cs-CZ" dirty="0"/>
              <a:t>pomocí důkazu prima facie</a:t>
            </a:r>
          </a:p>
          <a:p>
            <a:r>
              <a:rPr lang="cs-CZ" dirty="0"/>
              <a:t>Výsledkem je opět </a:t>
            </a:r>
            <a:r>
              <a:rPr lang="cs-CZ" b="1" dirty="0"/>
              <a:t>obecné pravidlo</a:t>
            </a:r>
            <a:r>
              <a:rPr lang="cs-CZ" dirty="0"/>
              <a:t>, vytvořené pro určité typické situace</a:t>
            </a:r>
          </a:p>
        </p:txBody>
      </p:sp>
    </p:spTree>
    <p:extLst>
      <p:ext uri="{BB962C8B-B14F-4D97-AF65-F5344CB8AC3E}">
        <p14:creationId xmlns:p14="http://schemas.microsoft.com/office/powerpoint/2010/main" val="118320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 české judikatury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006600"/>
            <a:ext cx="10363826" cy="4203700"/>
          </a:xfrm>
        </p:spPr>
        <p:txBody>
          <a:bodyPr>
            <a:normAutofit/>
          </a:bodyPr>
          <a:lstStyle/>
          <a:p>
            <a:r>
              <a:rPr lang="cs-CZ" dirty="0"/>
              <a:t>Zjišťování skutkového stavu ležícího v </a:t>
            </a:r>
            <a:r>
              <a:rPr lang="cs-CZ" b="1" dirty="0"/>
              <a:t>hluboké minulosti</a:t>
            </a:r>
            <a:r>
              <a:rPr lang="cs-CZ" dirty="0"/>
              <a:t> (22 </a:t>
            </a:r>
            <a:r>
              <a:rPr lang="cs-CZ" dirty="0" err="1"/>
              <a:t>Cdo</a:t>
            </a:r>
            <a:r>
              <a:rPr lang="cs-CZ" dirty="0"/>
              <a:t> 1007/2013 a další):</a:t>
            </a:r>
          </a:p>
          <a:p>
            <a:r>
              <a:rPr lang="cs-CZ" b="1" dirty="0"/>
              <a:t>Skutková podstata</a:t>
            </a:r>
          </a:p>
          <a:p>
            <a:pPr lvl="1"/>
            <a:r>
              <a:rPr lang="cs-CZ" dirty="0"/>
              <a:t>Objasnění skutkového stavu je s ohledem na dlouhou dobu prakticky nemožné</a:t>
            </a:r>
          </a:p>
          <a:p>
            <a:pPr lvl="1"/>
            <a:r>
              <a:rPr lang="cs-CZ" dirty="0"/>
              <a:t>Aplikace základního pravidla by vedla ke zjevné nespravedlnosti</a:t>
            </a:r>
          </a:p>
          <a:p>
            <a:pPr lvl="1"/>
            <a:r>
              <a:rPr lang="cs-CZ" dirty="0"/>
              <a:t>Neexistují důvody vylučující uplatnění zkušenostního poznatku, že se věci děly obvyklým způsobem</a:t>
            </a:r>
          </a:p>
          <a:p>
            <a:r>
              <a:rPr lang="cs-CZ" b="1" dirty="0"/>
              <a:t>Dispozice</a:t>
            </a:r>
          </a:p>
          <a:p>
            <a:pPr lvl="1"/>
            <a:r>
              <a:rPr lang="cs-CZ" dirty="0"/>
              <a:t>DB nese ten, kdo tvrdí, že se určitý děj v hluboké minulosti odehrál jinak, než odpovídá obvyklému chodu věcí</a:t>
            </a:r>
          </a:p>
        </p:txBody>
      </p:sp>
    </p:spTree>
    <p:extLst>
      <p:ext uri="{BB962C8B-B14F-4D97-AF65-F5344CB8AC3E}">
        <p14:creationId xmlns:p14="http://schemas.microsoft.com/office/powerpoint/2010/main" val="112038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dokazování - příklad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879600"/>
            <a:ext cx="10363826" cy="4546600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Ve sporu o vrácení zápůjčky (požadovaný právní následek) musí žalobce prokázat: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uzavření smlouvy o zápůjčce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přenechání předmětu zápůjčky žalovanému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splatnost</a:t>
            </a:r>
          </a:p>
          <a:p>
            <a:r>
              <a:rPr lang="cs-CZ" i="1" dirty="0"/>
              <a:t>PN = a + b + c</a:t>
            </a:r>
          </a:p>
          <a:p>
            <a:r>
              <a:rPr lang="cs-CZ" i="1" dirty="0"/>
              <a:t>Bude-li zjištěno a + b + c, soud přizná požadované PN</a:t>
            </a:r>
          </a:p>
          <a:p>
            <a:r>
              <a:rPr lang="cs-CZ" i="1" dirty="0"/>
              <a:t>Bude-li zjištěno, že a, b nebo c nenastalo (např. soudce nabude vnitřního přesvědčení, že předmět zápůjčky nebyl žalovanému nikdy předán), nelze PN žalobci přiznat</a:t>
            </a:r>
          </a:p>
          <a:p>
            <a:r>
              <a:rPr lang="cs-CZ" i="1" dirty="0"/>
              <a:t>Jak má ale soud rozhodnout, Zůstane-li a, b nebo c neobjasněno (non liquet)? </a:t>
            </a:r>
          </a:p>
        </p:txBody>
      </p:sp>
    </p:spTree>
    <p:extLst>
      <p:ext uri="{BB962C8B-B14F-4D97-AF65-F5344CB8AC3E}">
        <p14:creationId xmlns:p14="http://schemas.microsoft.com/office/powerpoint/2010/main" val="2468029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Hmotné právo a non liquet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779706"/>
          </a:xfrm>
        </p:spPr>
        <p:txBody>
          <a:bodyPr>
            <a:normAutofit/>
          </a:bodyPr>
          <a:lstStyle/>
          <a:p>
            <a:r>
              <a:rPr lang="cs-CZ" b="1" dirty="0"/>
              <a:t>Právní norma zná jenom dvě situace</a:t>
            </a:r>
          </a:p>
          <a:p>
            <a:pPr lvl="1"/>
            <a:r>
              <a:rPr lang="cs-CZ" dirty="0"/>
              <a:t>Všechny znaky skutkové podstaty (ZSP) jsou naplněny – právní následek (PN) stanovený v dispozici nastane</a:t>
            </a:r>
          </a:p>
          <a:p>
            <a:pPr lvl="1"/>
            <a:r>
              <a:rPr lang="cs-CZ" dirty="0"/>
              <a:t>Některý ZSP není naplněn – </a:t>
            </a:r>
            <a:r>
              <a:rPr lang="cs-CZ" dirty="0" err="1"/>
              <a:t>pN</a:t>
            </a:r>
            <a:r>
              <a:rPr lang="cs-CZ" dirty="0"/>
              <a:t> nenastane</a:t>
            </a:r>
          </a:p>
          <a:p>
            <a:r>
              <a:rPr lang="cs-CZ" b="1" dirty="0"/>
              <a:t>Není-li jasno, zda je či není některý </a:t>
            </a:r>
            <a:r>
              <a:rPr lang="cs-CZ" b="1" dirty="0" err="1"/>
              <a:t>zSP</a:t>
            </a:r>
            <a:r>
              <a:rPr lang="cs-CZ" b="1" dirty="0"/>
              <a:t> naplněn – není jasno, zda PN nastal, či nenastal</a:t>
            </a:r>
          </a:p>
          <a:p>
            <a:pPr lvl="1"/>
            <a:r>
              <a:rPr lang="cs-CZ" dirty="0"/>
              <a:t>Samotná hmotněprávní norma tuto situaci neumožňuje překonat</a:t>
            </a:r>
          </a:p>
          <a:p>
            <a:pPr lvl="1"/>
            <a:r>
              <a:rPr lang="cs-CZ" dirty="0"/>
              <a:t>Musí proto existovat </a:t>
            </a:r>
            <a:r>
              <a:rPr lang="cs-CZ" b="1" dirty="0"/>
              <a:t>zvláštní pravidla</a:t>
            </a:r>
            <a:r>
              <a:rPr lang="cs-CZ" dirty="0"/>
              <a:t>, odlišná od hmotněprávních norem, která slouží k překlenutí stavu non liquet – </a:t>
            </a:r>
            <a:r>
              <a:rPr lang="cs-CZ" b="1" dirty="0"/>
              <a:t>pravidla důkazního břemena</a:t>
            </a:r>
          </a:p>
        </p:txBody>
      </p:sp>
    </p:spTree>
    <p:extLst>
      <p:ext uri="{BB962C8B-B14F-4D97-AF65-F5344CB8AC3E}">
        <p14:creationId xmlns:p14="http://schemas.microsoft.com/office/powerpoint/2010/main" val="3361062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(normy) důkazního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4097206"/>
          </a:xfrm>
        </p:spPr>
        <p:txBody>
          <a:bodyPr>
            <a:normAutofit/>
          </a:bodyPr>
          <a:lstStyle/>
          <a:p>
            <a:r>
              <a:rPr lang="cs-CZ" b="1" dirty="0"/>
              <a:t>Skutková podstata</a:t>
            </a:r>
          </a:p>
          <a:p>
            <a:pPr lvl="1"/>
            <a:r>
              <a:rPr lang="cs-CZ" dirty="0"/>
              <a:t>Stav non liquet</a:t>
            </a:r>
          </a:p>
          <a:p>
            <a:r>
              <a:rPr lang="cs-CZ" b="1" dirty="0"/>
              <a:t>Dispozice</a:t>
            </a:r>
          </a:p>
          <a:p>
            <a:pPr lvl="1"/>
            <a:r>
              <a:rPr lang="cs-CZ" dirty="0"/>
              <a:t>Stanovení </a:t>
            </a:r>
            <a:r>
              <a:rPr lang="cs-CZ" b="1" dirty="0"/>
              <a:t>negativní nebo pozitivní fikce</a:t>
            </a:r>
            <a:r>
              <a:rPr lang="cs-CZ" dirty="0"/>
              <a:t>: </a:t>
            </a:r>
            <a:r>
              <a:rPr lang="cs-CZ" b="1" dirty="0"/>
              <a:t>soud má rozhodnout tak, jako by dokazováním zjistil, že neobjasněný </a:t>
            </a:r>
            <a:r>
              <a:rPr lang="cs-CZ" b="1" dirty="0" err="1"/>
              <a:t>zSP</a:t>
            </a:r>
            <a:r>
              <a:rPr lang="cs-CZ" b="1" dirty="0"/>
              <a:t> je, nebo není naplněn</a:t>
            </a:r>
          </a:p>
          <a:p>
            <a:r>
              <a:rPr lang="cs-CZ" dirty="0"/>
              <a:t>Pravidla DB rozdělují mezi strany riziko důkazní nouze (</a:t>
            </a:r>
            <a:r>
              <a:rPr lang="cs-CZ" b="1" dirty="0"/>
              <a:t>objektivní DB</a:t>
            </a:r>
            <a:r>
              <a:rPr lang="cs-CZ" dirty="0"/>
              <a:t>)</a:t>
            </a:r>
          </a:p>
          <a:p>
            <a:r>
              <a:rPr lang="cs-CZ" dirty="0"/>
              <a:t>Z rozdělení objektivního DB vyplývá rovněž rozdělení</a:t>
            </a:r>
          </a:p>
          <a:p>
            <a:pPr lvl="1"/>
            <a:r>
              <a:rPr lang="cs-CZ" b="1" dirty="0"/>
              <a:t>Subjektivního důkazního břemena </a:t>
            </a:r>
            <a:r>
              <a:rPr lang="cs-CZ" dirty="0"/>
              <a:t>(břemena vedení důkazu)</a:t>
            </a:r>
          </a:p>
          <a:p>
            <a:pPr lvl="1"/>
            <a:r>
              <a:rPr lang="cs-CZ" dirty="0"/>
              <a:t>Objektivního a subjektivního </a:t>
            </a:r>
            <a:r>
              <a:rPr lang="cs-CZ" b="1" dirty="0"/>
              <a:t>břemena tvrzení</a:t>
            </a:r>
          </a:p>
        </p:txBody>
      </p:sp>
    </p:spTree>
    <p:extLst>
      <p:ext uri="{BB962C8B-B14F-4D97-AF65-F5344CB8AC3E}">
        <p14:creationId xmlns:p14="http://schemas.microsoft.com/office/powerpoint/2010/main" val="401325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Důkazní břemeno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Vyjadřuje, </a:t>
            </a:r>
            <a:r>
              <a:rPr lang="cs-CZ" b="1" dirty="0"/>
              <a:t>ve prospěch (či k tíži) které strany má soud rozhodnout za stavu non liquet</a:t>
            </a:r>
          </a:p>
          <a:p>
            <a:r>
              <a:rPr lang="cs-CZ" dirty="0"/>
              <a:t>může se uplatnit nejen v civilním sporném procesu, ale v jakémkoliv soudním nebo správním řízení</a:t>
            </a:r>
          </a:p>
        </p:txBody>
      </p:sp>
    </p:spTree>
    <p:extLst>
      <p:ext uri="{BB962C8B-B14F-4D97-AF65-F5344CB8AC3E}">
        <p14:creationId xmlns:p14="http://schemas.microsoft.com/office/powerpoint/2010/main" val="2576768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důkazní břemeno (břemeno vedení důkazu)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vyjadřuje</a:t>
            </a:r>
            <a:r>
              <a:rPr lang="cs-CZ" b="1" dirty="0"/>
              <a:t>, která procesní strana má navrhnout důkaz </a:t>
            </a:r>
            <a:r>
              <a:rPr lang="cs-CZ" dirty="0"/>
              <a:t>k prokázání určité skutečnosti</a:t>
            </a:r>
          </a:p>
          <a:p>
            <a:r>
              <a:rPr lang="cs-CZ" dirty="0"/>
              <a:t>Jde o procesní břemeno – strana může vlastní aktivní procesní činností odvrátit nepříznivé následky</a:t>
            </a:r>
          </a:p>
          <a:p>
            <a:r>
              <a:rPr lang="cs-CZ" dirty="0"/>
              <a:t>Uplatní se pouze v řízeních ovládaných projednací zásadou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81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objektivního a subjektivního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Absolutní korelace</a:t>
            </a:r>
            <a:r>
              <a:rPr lang="cs-CZ" dirty="0"/>
              <a:t> objektivního a subjektivního DB na začátku řízení</a:t>
            </a:r>
          </a:p>
          <a:p>
            <a:r>
              <a:rPr lang="cs-CZ" dirty="0"/>
              <a:t>V průběhu řízení může být </a:t>
            </a:r>
            <a:r>
              <a:rPr lang="cs-CZ" b="1" dirty="0"/>
              <a:t>subjektivní DB zmírněno</a:t>
            </a:r>
          </a:p>
          <a:p>
            <a:pPr lvl="1"/>
            <a:r>
              <a:rPr lang="cs-CZ" dirty="0"/>
              <a:t>postupem podle § 120/2 OSŘ</a:t>
            </a:r>
          </a:p>
          <a:p>
            <a:pPr lvl="1"/>
            <a:r>
              <a:rPr lang="cs-CZ" dirty="0"/>
              <a:t>vysvětlovací povinností strany nezatížené důkazním břemenem</a:t>
            </a:r>
          </a:p>
        </p:txBody>
      </p:sp>
    </p:spTree>
    <p:extLst>
      <p:ext uri="{BB962C8B-B14F-4D97-AF65-F5344CB8AC3E}">
        <p14:creationId xmlns:p14="http://schemas.microsoft.com/office/powerpoint/2010/main" val="2614611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Override1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2516</TotalTime>
  <Words>1914</Words>
  <Application>Microsoft Office PowerPoint</Application>
  <PresentationFormat>Širokoúhlá obrazovka</PresentationFormat>
  <Paragraphs>214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Arial</vt:lpstr>
      <vt:lpstr>Tw Cen MT</vt:lpstr>
      <vt:lpstr>Kapka</vt:lpstr>
      <vt:lpstr>důkazního břemeno v civilním řízení soudním</vt:lpstr>
      <vt:lpstr>Základní pojmy</vt:lpstr>
      <vt:lpstr>Non liquet</vt:lpstr>
      <vt:lpstr>Výsledek dokazování - příklad</vt:lpstr>
      <vt:lpstr>Hmotné právo a non liquet</vt:lpstr>
      <vt:lpstr>Pravidla (normy) důkazního břemena</vt:lpstr>
      <vt:lpstr>Objektivní Důkazní břemeno</vt:lpstr>
      <vt:lpstr>Subjektivní důkazní břemeno (břemeno vedení důkazu)</vt:lpstr>
      <vt:lpstr>Vztah objektivního a subjektivního DB</vt:lpstr>
      <vt:lpstr>§ 120 odst. 2 OSŘ</vt:lpstr>
      <vt:lpstr>Vysvětlovací povinnost strany nezatížené DB</vt:lpstr>
      <vt:lpstr>Vysvětlovací povinnost – další příklady</vt:lpstr>
      <vt:lpstr>3 koncepce vysvětlovací povinnosti</vt:lpstr>
      <vt:lpstr>Speciální vysvětlovací povinnost</vt:lpstr>
      <vt:lpstr>Důsledek nesplnění vysvětlovací povinnosti</vt:lpstr>
      <vt:lpstr>Konkrétní břemeno vedení důkazu</vt:lpstr>
      <vt:lpstr>Konkrétní břemeno vedení důkazu - příklad</vt:lpstr>
      <vt:lpstr>Dělení důkazního břemena</vt:lpstr>
      <vt:lpstr>Systém pravidel (dělení) důkazního břemena</vt:lpstr>
      <vt:lpstr>Základní pravidlo dělení důkazního břemena</vt:lpstr>
      <vt:lpstr>Psaná a nepsaná základní pravidla</vt:lpstr>
      <vt:lpstr>Obsah základního pravidla</vt:lpstr>
      <vt:lpstr>Základní (nároková) norma</vt:lpstr>
      <vt:lpstr>Popírání a námitky žalovaného</vt:lpstr>
      <vt:lpstr>Protinormy způsobující zánik práva</vt:lpstr>
      <vt:lpstr>Protinormy způsobující zánik prosaditelnosti práva</vt:lpstr>
      <vt:lpstr>Protinormy zabraňující vzniku práva</vt:lpstr>
      <vt:lpstr>Jak rozpoznat normu zabraňující vzniku práva?</vt:lpstr>
      <vt:lpstr>Interpretační přístup k odlišení nárokové normy a normy zabraňující vzniku práva</vt:lpstr>
      <vt:lpstr>Příklady protinorem zabraňujících vzniku práva</vt:lpstr>
      <vt:lpstr>Výslovná zákonná pravidla dělení důkazního břemena</vt:lpstr>
      <vt:lpstr>Příklady výslovných pravidel</vt:lpstr>
      <vt:lpstr>Vyvratitelné zákonné domněnky</vt:lpstr>
      <vt:lpstr>Struktura zákonné domněnky</vt:lpstr>
      <vt:lpstr>Vyvratitelné a nevyvratitelné domněnky</vt:lpstr>
      <vt:lpstr>Příklad – Presumpce dobré víry při Nabývání od neoprávněného dle § 984 OZ</vt:lpstr>
      <vt:lpstr>Soudcovská pravidla dělení důkazního břemena</vt:lpstr>
      <vt:lpstr>Předpoklady a podoba soudcovského pravidla DB</vt:lpstr>
      <vt:lpstr>Příklad z české judikatury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Dělení důkazního břemena v civilním řízení soudním</dc:title>
  <dc:creator>PL</dc:creator>
  <cp:lastModifiedBy>Petr Lavický</cp:lastModifiedBy>
  <cp:revision>75</cp:revision>
  <dcterms:created xsi:type="dcterms:W3CDTF">2017-02-11T13:08:32Z</dcterms:created>
  <dcterms:modified xsi:type="dcterms:W3CDTF">2019-04-24T08:02:10Z</dcterms:modified>
</cp:coreProperties>
</file>