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0" r:id="rId7"/>
    <p:sldId id="280" r:id="rId8"/>
    <p:sldId id="262" r:id="rId9"/>
    <p:sldId id="263" r:id="rId10"/>
    <p:sldId id="266" r:id="rId11"/>
    <p:sldId id="264" r:id="rId12"/>
    <p:sldId id="265" r:id="rId13"/>
    <p:sldId id="289" r:id="rId14"/>
    <p:sldId id="285" r:id="rId15"/>
    <p:sldId id="281" r:id="rId16"/>
    <p:sldId id="282" r:id="rId17"/>
    <p:sldId id="283" r:id="rId18"/>
    <p:sldId id="286" r:id="rId19"/>
    <p:sldId id="287" r:id="rId20"/>
    <p:sldId id="288" r:id="rId21"/>
    <p:sldId id="284" r:id="rId22"/>
    <p:sldId id="275" r:id="rId23"/>
    <p:sldId id="276" r:id="rId24"/>
    <p:sldId id="277" r:id="rId25"/>
    <p:sldId id="269" r:id="rId26"/>
    <p:sldId id="270" r:id="rId27"/>
    <p:sldId id="271" r:id="rId28"/>
    <p:sldId id="272" r:id="rId29"/>
    <p:sldId id="273" r:id="rId30"/>
    <p:sldId id="274" r:id="rId31"/>
    <p:sldId id="278" r:id="rId32"/>
    <p:sldId id="279" r:id="rId3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uzivatel\AppData\Local\Microsoft\Windows\Temporary%20Internet%20Files\Content.Outlook\TDUG1T8S\Kopie%20-%20Vzorov&#253;%20graf%20-%20Fenyk.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zivatel\AppData\Local\Microsoft\Windows\Temporary%20Internet%20Files\Content.Outlook\TDUG1T8S\Kopie%20-%20Vzorov&#253;%20graf%20-%20Feny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44"/>
    </mc:Choice>
    <mc:Fallback>
      <c:style val="44"/>
    </mc:Fallback>
  </mc:AlternateContent>
  <c:chart>
    <c:title>
      <c:layout/>
      <c:overlay val="0"/>
    </c:title>
    <c:autoTitleDeleted val="0"/>
    <c:plotArea>
      <c:layout>
        <c:manualLayout>
          <c:layoutTarget val="inner"/>
          <c:xMode val="edge"/>
          <c:yMode val="edge"/>
          <c:x val="5.0418914951160333E-2"/>
          <c:y val="7.3221334783808531E-2"/>
          <c:w val="0.90893554116972264"/>
          <c:h val="0.80831763540545987"/>
        </c:manualLayout>
      </c:layout>
      <c:barChart>
        <c:barDir val="col"/>
        <c:grouping val="clustered"/>
        <c:varyColors val="0"/>
        <c:ser>
          <c:idx val="0"/>
          <c:order val="0"/>
          <c:tx>
            <c:v>Vývoj počtu podání</c:v>
          </c:tx>
          <c:spPr>
            <a:solidFill>
              <a:srgbClr val="FF0000"/>
            </a:solidFill>
            <a:ln w="38100" cap="flat" cmpd="sng" algn="ctr">
              <a:noFill/>
              <a:prstDash val="solid"/>
            </a:ln>
            <a:effectLst>
              <a:outerShdw blurRad="130000" dist="101600" dir="2700000" algn="tl" rotWithShape="0">
                <a:srgbClr val="000000">
                  <a:alpha val="35000"/>
                </a:srgbClr>
              </a:outerShdw>
            </a:effectLst>
          </c:spPr>
          <c:invertIfNegative val="0"/>
          <c:dLbls>
            <c:dLbl>
              <c:idx val="21"/>
              <c:layout>
                <c:manualLayout>
                  <c:x val="0"/>
                  <c:y val="4.0211358767309385E-2"/>
                </c:manualLayout>
              </c:layout>
              <c:tx>
                <c:rich>
                  <a:bodyPr/>
                  <a:lstStyle/>
                  <a:p>
                    <a:r>
                      <a:rPr lang="cs-CZ" dirty="0" smtClean="0"/>
                      <a:t>cca</a:t>
                    </a:r>
                    <a:r>
                      <a:rPr lang="cs-CZ" baseline="0" dirty="0" smtClean="0"/>
                      <a:t> 4000 - 4500</a:t>
                    </a:r>
                    <a:endParaRPr lang="en-US" dirty="0"/>
                  </a:p>
                </c:rich>
              </c:tx>
              <c:dLblPos val="outEnd"/>
              <c:showLegendKey val="0"/>
              <c:showVal val="1"/>
              <c:showCatName val="0"/>
              <c:showSerName val="0"/>
              <c:showPercent val="0"/>
              <c:showBubbleSize val="0"/>
            </c:dLbl>
            <c:txPr>
              <a:bodyPr rot="2700000"/>
              <a:lstStyle/>
              <a:p>
                <a:pPr>
                  <a:defRPr/>
                </a:pPr>
                <a:endParaRPr lang="cs-CZ"/>
              </a:p>
            </c:txPr>
            <c:dLblPos val="outEnd"/>
            <c:showLegendKey val="0"/>
            <c:showVal val="1"/>
            <c:showCatName val="0"/>
            <c:showSerName val="0"/>
            <c:showPercent val="0"/>
            <c:showBubbleSize val="0"/>
            <c:showLeaderLines val="0"/>
          </c:dLbls>
          <c:cat>
            <c:numRef>
              <c:f>'statistika podání 1993 - 2014'!$A$6:$A$27</c:f>
              <c:numCache>
                <c:formatCode>General</c:formatCode>
                <c:ptCount val="22"/>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numCache>
            </c:numRef>
          </c:cat>
          <c:val>
            <c:numRef>
              <c:f>'statistika podání 1993 - 2014'!$B$6:$B$27</c:f>
              <c:numCache>
                <c:formatCode>General</c:formatCode>
                <c:ptCount val="22"/>
                <c:pt idx="0">
                  <c:v>523</c:v>
                </c:pt>
                <c:pt idx="1">
                  <c:v>862</c:v>
                </c:pt>
                <c:pt idx="2">
                  <c:v>1271</c:v>
                </c:pt>
                <c:pt idx="3">
                  <c:v>1503</c:v>
                </c:pt>
                <c:pt idx="4">
                  <c:v>2023</c:v>
                </c:pt>
                <c:pt idx="5">
                  <c:v>2198</c:v>
                </c:pt>
                <c:pt idx="6">
                  <c:v>2568</c:v>
                </c:pt>
                <c:pt idx="7">
                  <c:v>3137</c:v>
                </c:pt>
                <c:pt idx="8">
                  <c:v>3044</c:v>
                </c:pt>
                <c:pt idx="9">
                  <c:v>3183</c:v>
                </c:pt>
                <c:pt idx="10">
                  <c:v>2548</c:v>
                </c:pt>
                <c:pt idx="11">
                  <c:v>2788</c:v>
                </c:pt>
                <c:pt idx="12">
                  <c:v>3039</c:v>
                </c:pt>
                <c:pt idx="13">
                  <c:v>3549</c:v>
                </c:pt>
                <c:pt idx="14">
                  <c:v>3330</c:v>
                </c:pt>
                <c:pt idx="15">
                  <c:v>3249</c:v>
                </c:pt>
                <c:pt idx="16">
                  <c:v>3432</c:v>
                </c:pt>
                <c:pt idx="17">
                  <c:v>3786</c:v>
                </c:pt>
                <c:pt idx="18">
                  <c:v>4004</c:v>
                </c:pt>
                <c:pt idx="19">
                  <c:v>4943</c:v>
                </c:pt>
                <c:pt idx="20">
                  <c:v>4077</c:v>
                </c:pt>
                <c:pt idx="21">
                  <c:v>4084</c:v>
                </c:pt>
              </c:numCache>
            </c:numRef>
          </c:val>
        </c:ser>
        <c:dLbls>
          <c:showLegendKey val="0"/>
          <c:showVal val="1"/>
          <c:showCatName val="0"/>
          <c:showSerName val="0"/>
          <c:showPercent val="0"/>
          <c:showBubbleSize val="0"/>
        </c:dLbls>
        <c:gapWidth val="300"/>
        <c:axId val="45425408"/>
        <c:axId val="45426944"/>
      </c:barChart>
      <c:dateAx>
        <c:axId val="45425408"/>
        <c:scaling>
          <c:orientation val="minMax"/>
        </c:scaling>
        <c:delete val="0"/>
        <c:axPos val="b"/>
        <c:numFmt formatCode="General" sourceLinked="1"/>
        <c:majorTickMark val="none"/>
        <c:minorTickMark val="none"/>
        <c:tickLblPos val="nextTo"/>
        <c:crossAx val="45426944"/>
        <c:crosses val="autoZero"/>
        <c:auto val="0"/>
        <c:lblOffset val="100"/>
        <c:baseTimeUnit val="days"/>
      </c:dateAx>
      <c:valAx>
        <c:axId val="45426944"/>
        <c:scaling>
          <c:orientation val="minMax"/>
        </c:scaling>
        <c:delete val="0"/>
        <c:axPos val="l"/>
        <c:majorGridlines/>
        <c:numFmt formatCode="General" sourceLinked="1"/>
        <c:majorTickMark val="out"/>
        <c:minorTickMark val="none"/>
        <c:tickLblPos val="nextTo"/>
        <c:crossAx val="45425408"/>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44"/>
    </mc:Choice>
    <mc:Fallback>
      <c:style val="44"/>
    </mc:Fallback>
  </mc:AlternateContent>
  <c:chart>
    <c:title>
      <c:tx>
        <c:rich>
          <a:bodyPr/>
          <a:lstStyle/>
          <a:p>
            <a:pPr>
              <a:defRPr/>
            </a:pPr>
            <a:r>
              <a:rPr lang="cs-CZ" sz="2500" dirty="0" smtClean="0"/>
              <a:t>VĚCNÁ STRUKTURA NÁPADU ÚS </a:t>
            </a:r>
            <a:endParaRPr lang="cs-CZ" sz="2500" dirty="0"/>
          </a:p>
        </c:rich>
      </c:tx>
      <c:layout>
        <c:manualLayout>
          <c:xMode val="edge"/>
          <c:yMode val="edge"/>
          <c:x val="0.10404180635854458"/>
          <c:y val="4.428787116255662E-2"/>
        </c:manualLayout>
      </c:layout>
      <c:overlay val="0"/>
    </c:title>
    <c:autoTitleDeleted val="0"/>
    <c:plotArea>
      <c:layout/>
      <c:doughnutChart>
        <c:varyColors val="1"/>
        <c:ser>
          <c:idx val="0"/>
          <c:order val="0"/>
          <c:spPr>
            <a:solidFill>
              <a:schemeClr val="tx2">
                <a:lumMod val="75000"/>
              </a:schemeClr>
            </a:solidFill>
          </c:spPr>
          <c:dPt>
            <c:idx val="0"/>
            <c:bubble3D val="0"/>
            <c:spPr>
              <a:solidFill>
                <a:schemeClr val="tx1">
                  <a:lumMod val="50000"/>
                </a:schemeClr>
              </a:solidFill>
            </c:spPr>
          </c:dPt>
          <c:dPt>
            <c:idx val="1"/>
            <c:bubble3D val="0"/>
            <c:explosion val="3"/>
            <c:spPr>
              <a:solidFill>
                <a:schemeClr val="accent5">
                  <a:lumMod val="50000"/>
                </a:schemeClr>
              </a:solidFill>
            </c:spPr>
          </c:dPt>
          <c:dPt>
            <c:idx val="2"/>
            <c:bubble3D val="0"/>
            <c:spPr>
              <a:solidFill>
                <a:schemeClr val="accent1">
                  <a:lumMod val="50000"/>
                </a:schemeClr>
              </a:solidFill>
            </c:spPr>
          </c:dPt>
          <c:dPt>
            <c:idx val="3"/>
            <c:bubble3D val="0"/>
            <c:spPr>
              <a:solidFill>
                <a:schemeClr val="tx1">
                  <a:lumMod val="95000"/>
                </a:schemeClr>
              </a:solidFill>
            </c:spPr>
          </c:dPt>
          <c:dPt>
            <c:idx val="4"/>
            <c:bubble3D val="0"/>
            <c:spPr>
              <a:solidFill>
                <a:srgbClr val="FF0000"/>
              </a:solidFill>
            </c:spPr>
          </c:dPt>
          <c:dLbls>
            <c:dLbl>
              <c:idx val="3"/>
              <c:layout>
                <c:manualLayout>
                  <c:x val="-4.7264936476261551E-2"/>
                  <c:y val="-8.8575742325113241E-2"/>
                </c:manualLayout>
              </c:layout>
              <c:showLegendKey val="0"/>
              <c:showVal val="1"/>
              <c:showCatName val="0"/>
              <c:showSerName val="0"/>
              <c:showPercent val="0"/>
              <c:showBubbleSize val="0"/>
            </c:dLbl>
            <c:txPr>
              <a:bodyPr/>
              <a:lstStyle/>
              <a:p>
                <a:pPr>
                  <a:defRPr sz="1300" b="1" i="0" baseline="0"/>
                </a:pPr>
                <a:endParaRPr lang="cs-CZ"/>
              </a:p>
            </c:txPr>
            <c:showLegendKey val="0"/>
            <c:showVal val="1"/>
            <c:showCatName val="0"/>
            <c:showSerName val="0"/>
            <c:showPercent val="0"/>
            <c:showBubbleSize val="0"/>
            <c:showLeaderLines val="1"/>
          </c:dLbls>
          <c:cat>
            <c:strRef>
              <c:f>List3!$A$2:$A$6</c:f>
              <c:strCache>
                <c:ptCount val="5"/>
                <c:pt idx="0">
                  <c:v>Trestní věci</c:v>
                </c:pt>
                <c:pt idx="1">
                  <c:v>Civilní věci</c:v>
                </c:pt>
                <c:pt idx="2">
                  <c:v>Správní věci</c:v>
                </c:pt>
                <c:pt idx="3">
                  <c:v>Proti PČR a SZ</c:v>
                </c:pt>
                <c:pt idx="4">
                  <c:v>Věci, které nejsou zjevně návrhem</c:v>
                </c:pt>
              </c:strCache>
            </c:strRef>
          </c:cat>
          <c:val>
            <c:numRef>
              <c:f>List3!$B$2:$B$6</c:f>
              <c:numCache>
                <c:formatCode>0%</c:formatCode>
                <c:ptCount val="5"/>
                <c:pt idx="0">
                  <c:v>0.2</c:v>
                </c:pt>
                <c:pt idx="1">
                  <c:v>0.56000000000000005</c:v>
                </c:pt>
                <c:pt idx="2">
                  <c:v>0.14000000000000001</c:v>
                </c:pt>
                <c:pt idx="3">
                  <c:v>0.02</c:v>
                </c:pt>
                <c:pt idx="4">
                  <c:v>0.08</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71783061024711503"/>
          <c:y val="0.13719840379791479"/>
          <c:w val="0.28216934295808677"/>
          <c:h val="0.70563861432609276"/>
        </c:manualLayout>
      </c:layout>
      <c:overlay val="0"/>
      <c:txPr>
        <a:bodyPr/>
        <a:lstStyle/>
        <a:p>
          <a:pPr rtl="0">
            <a:defRPr sz="1200" b="1" i="0" baseline="0"/>
          </a:pPr>
          <a:endParaRPr lang="cs-CZ"/>
        </a:p>
      </c:txPr>
    </c:legend>
    <c:plotVisOnly val="1"/>
    <c:dispBlanksAs val="zero"/>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0.91212</cdr:x>
      <cdr:y>0.92398</cdr:y>
    </cdr:from>
    <cdr:to>
      <cdr:x>0.97912</cdr:x>
      <cdr:y>0.95998</cdr:y>
    </cdr:to>
    <cdr:sp macro="" textlink="">
      <cdr:nvSpPr>
        <cdr:cNvPr id="2" name="TextovéPole 1"/>
        <cdr:cNvSpPr txBox="1"/>
      </cdr:nvSpPr>
      <cdr:spPr>
        <a:xfrm xmlns:a="http://schemas.openxmlformats.org/drawingml/2006/main">
          <a:off x="7884368" y="5544616"/>
          <a:ext cx="579102"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cs-CZ" sz="1050" dirty="0" smtClean="0">
              <a:solidFill>
                <a:schemeClr val="bg1"/>
              </a:solidFill>
            </a:rPr>
            <a:t>-2020</a:t>
          </a:r>
          <a:endParaRPr lang="cs-CZ" sz="1050" dirty="0">
            <a:solidFill>
              <a:schemeClr val="bg1"/>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75DB92F6-6864-43E1-A370-C47B4690A150}" type="datetimeFigureOut">
              <a:rPr lang="cs-CZ" smtClean="0"/>
              <a:t>8.2.2021</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604909-BCAD-468D-BAB3-28F489734238}" type="slidenum">
              <a:rPr lang="cs-CZ" smtClean="0"/>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5DB92F6-6864-43E1-A370-C47B4690A150}" type="datetimeFigureOut">
              <a:rPr lang="cs-CZ" smtClean="0"/>
              <a:t>8.2.2021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3604909-BCAD-468D-BAB3-28F489734238}"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D3604909-BCAD-468D-BAB3-28F489734238}" type="slidenum">
              <a:rPr lang="cs-CZ" smtClean="0"/>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5DB92F6-6864-43E1-A370-C47B4690A150}" type="datetimeFigureOut">
              <a:rPr lang="cs-CZ" smtClean="0"/>
              <a:t>8.2.2021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75DB92F6-6864-43E1-A370-C47B4690A150}" type="datetimeFigureOut">
              <a:rPr lang="cs-CZ" smtClean="0"/>
              <a:t>8.2.2021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D3604909-BCAD-468D-BAB3-28F489734238}" type="slidenum">
              <a:rPr lang="cs-CZ" smtClean="0"/>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75DB92F6-6864-43E1-A370-C47B4690A150}" type="datetimeFigureOut">
              <a:rPr lang="cs-CZ" smtClean="0"/>
              <a:t>8.2.2021</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604909-BCAD-468D-BAB3-28F489734238}" type="slidenum">
              <a:rPr lang="cs-CZ" smtClean="0"/>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75DB92F6-6864-43E1-A370-C47B4690A150}" type="datetimeFigureOut">
              <a:rPr lang="cs-CZ" smtClean="0"/>
              <a:t>8.2.2021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3604909-BCAD-468D-BAB3-28F489734238}" type="slidenum">
              <a:rPr lang="cs-CZ" smtClean="0"/>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75DB92F6-6864-43E1-A370-C47B4690A150}" type="datetimeFigureOut">
              <a:rPr lang="cs-CZ" smtClean="0"/>
              <a:t>8.2.2021</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D3604909-BCAD-468D-BAB3-28F489734238}" type="slidenum">
              <a:rPr lang="cs-CZ" smtClean="0"/>
              <a:t>‹#›</a:t>
            </a:fld>
            <a:endParaRPr lang="cs-CZ"/>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75DB92F6-6864-43E1-A370-C47B4690A150}" type="datetimeFigureOut">
              <a:rPr lang="cs-CZ" smtClean="0"/>
              <a:t>8.2.2021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D3604909-BCAD-468D-BAB3-28F489734238}"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75DB92F6-6864-43E1-A370-C47B4690A150}" type="datetimeFigureOut">
              <a:rPr lang="cs-CZ" smtClean="0"/>
              <a:t>8.2.2021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3604909-BCAD-468D-BAB3-28F48973423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3604909-BCAD-468D-BAB3-28F489734238}" type="slidenum">
              <a:rPr lang="cs-CZ" smtClean="0"/>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75DB92F6-6864-43E1-A370-C47B4690A150}" type="datetimeFigureOut">
              <a:rPr lang="cs-CZ" smtClean="0"/>
              <a:t>8.2.2021</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D3604909-BCAD-468D-BAB3-28F489734238}" type="slidenum">
              <a:rPr lang="cs-CZ" smtClean="0"/>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75DB92F6-6864-43E1-A370-C47B4690A150}" type="datetimeFigureOut">
              <a:rPr lang="cs-CZ" smtClean="0"/>
              <a:t>8.2.2021</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5DB92F6-6864-43E1-A370-C47B4690A150}" type="datetimeFigureOut">
              <a:rPr lang="cs-CZ" smtClean="0"/>
              <a:t>8.2.2021</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3604909-BCAD-468D-BAB3-28F489734238}" type="slidenum">
              <a:rPr lang="cs-CZ" smtClean="0"/>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normAutofit fontScale="77500" lnSpcReduction="20000"/>
          </a:bodyPr>
          <a:lstStyle/>
          <a:p>
            <a:r>
              <a:rPr lang="cs-CZ" sz="2800" dirty="0" smtClean="0">
                <a:latin typeface="Arial" panose="020B0604020202020204" pitchFamily="34" charset="0"/>
                <a:cs typeface="Arial" panose="020B0604020202020204" pitchFamily="34" charset="0"/>
              </a:rPr>
              <a:t>Přednáška pro studium LL.M. v právu informačních a komunikačních technologií, </a:t>
            </a:r>
          </a:p>
          <a:p>
            <a:endParaRPr lang="cs-CZ" sz="2800" dirty="0">
              <a:latin typeface="Arial" panose="020B0604020202020204" pitchFamily="34" charset="0"/>
              <a:cs typeface="Arial" panose="020B0604020202020204" pitchFamily="34" charset="0"/>
            </a:endParaRPr>
          </a:p>
          <a:p>
            <a:r>
              <a:rPr lang="cs-CZ" sz="2000" dirty="0" smtClean="0">
                <a:latin typeface="Arial" panose="020B0604020202020204" pitchFamily="34" charset="0"/>
                <a:cs typeface="Arial" panose="020B0604020202020204" pitchFamily="34" charset="0"/>
              </a:rPr>
              <a:t>prof. JUDr. Jaroslav Fenyk, Ph.D., </a:t>
            </a:r>
            <a:r>
              <a:rPr lang="cs-CZ" sz="2000" dirty="0" err="1" smtClean="0">
                <a:latin typeface="Arial" panose="020B0604020202020204" pitchFamily="34" charset="0"/>
                <a:cs typeface="Arial" panose="020B0604020202020204" pitchFamily="34" charset="0"/>
              </a:rPr>
              <a:t>DSc</a:t>
            </a:r>
            <a:r>
              <a:rPr lang="cs-CZ" sz="2000" dirty="0" smtClean="0">
                <a:latin typeface="Arial" panose="020B0604020202020204" pitchFamily="34" charset="0"/>
                <a:cs typeface="Arial" panose="020B0604020202020204" pitchFamily="34" charset="0"/>
              </a:rPr>
              <a:t>.</a:t>
            </a:r>
          </a:p>
          <a:p>
            <a:r>
              <a:rPr lang="cs-CZ" sz="2000" dirty="0" smtClean="0">
                <a:latin typeface="Arial" panose="020B0604020202020204" pitchFamily="34" charset="0"/>
                <a:cs typeface="Arial" panose="020B0604020202020204" pitchFamily="34" charset="0"/>
              </a:rPr>
              <a:t>5. 2. 2021</a:t>
            </a:r>
            <a:endParaRPr lang="cs-CZ" sz="2000" dirty="0">
              <a:latin typeface="Arial" panose="020B0604020202020204" pitchFamily="34" charset="0"/>
              <a:cs typeface="Arial" panose="020B0604020202020204" pitchFamily="34" charset="0"/>
            </a:endParaRPr>
          </a:p>
        </p:txBody>
      </p:sp>
      <p:sp>
        <p:nvSpPr>
          <p:cNvPr id="2" name="Nadpis 1"/>
          <p:cNvSpPr>
            <a:spLocks noGrp="1"/>
          </p:cNvSpPr>
          <p:nvPr>
            <p:ph type="ctrTitle"/>
          </p:nvPr>
        </p:nvSpPr>
        <p:spPr/>
        <p:txBody>
          <a:bodyPr/>
          <a:lstStyle/>
          <a:p>
            <a:r>
              <a:rPr lang="cs-CZ" b="1" dirty="0" smtClean="0">
                <a:latin typeface="Arial" panose="020B0604020202020204" pitchFamily="34" charset="0"/>
                <a:cs typeface="Arial" panose="020B0604020202020204" pitchFamily="34" charset="0"/>
              </a:rPr>
              <a:t>Kriminalita a </a:t>
            </a:r>
            <a:r>
              <a:rPr lang="cs-CZ" b="1" dirty="0" err="1">
                <a:latin typeface="Arial" panose="020B0604020202020204" pitchFamily="34" charset="0"/>
                <a:cs typeface="Arial" panose="020B0604020202020204" pitchFamily="34" charset="0"/>
              </a:rPr>
              <a:t>k</a:t>
            </a:r>
            <a:r>
              <a:rPr lang="cs-CZ" b="1" dirty="0" err="1" smtClean="0">
                <a:latin typeface="Arial" panose="020B0604020202020204" pitchFamily="34" charset="0"/>
                <a:cs typeface="Arial" panose="020B0604020202020204" pitchFamily="34" charset="0"/>
              </a:rPr>
              <a:t>yberkriminalita</a:t>
            </a:r>
            <a:r>
              <a:rPr lang="cs-CZ" b="1" dirty="0" smtClean="0">
                <a:latin typeface="Arial" panose="020B0604020202020204" pitchFamily="34" charset="0"/>
                <a:cs typeface="Arial" panose="020B0604020202020204" pitchFamily="34" charset="0"/>
              </a:rPr>
              <a:t> - pojem</a:t>
            </a:r>
            <a:endParaRPr lang="cs-CZ"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1086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Ultima ratio</a:t>
            </a:r>
            <a:endParaRPr lang="cs-CZ" dirty="0"/>
          </a:p>
        </p:txBody>
      </p:sp>
      <p:sp>
        <p:nvSpPr>
          <p:cNvPr id="3" name="Zástupný symbol pro obsah 2"/>
          <p:cNvSpPr>
            <a:spLocks noGrp="1"/>
          </p:cNvSpPr>
          <p:nvPr>
            <p:ph sz="quarter" idx="1"/>
          </p:nvPr>
        </p:nvSpPr>
        <p:spPr/>
        <p:txBody>
          <a:bodyPr/>
          <a:lstStyle/>
          <a:p>
            <a:endParaRPr lang="cs-CZ" dirty="0" smtClean="0"/>
          </a:p>
          <a:p>
            <a:pPr algn="just"/>
            <a:r>
              <a:rPr lang="cs-CZ" dirty="0" smtClean="0"/>
              <a:t>„Trestní právo má místo pouze tam, kde jiné prostředky z hlediska ochrany práv fyzických a právnických osob jsou nedostatečné, neúčinné nebo nevhodné.“</a:t>
            </a:r>
          </a:p>
          <a:p>
            <a:pPr marL="514350" indent="-514350">
              <a:buAutoNum type="alphaLcParenR"/>
            </a:pPr>
            <a:r>
              <a:rPr lang="cs-CZ" dirty="0" smtClean="0"/>
              <a:t>Legislativní prostředek</a:t>
            </a:r>
          </a:p>
          <a:p>
            <a:pPr marL="514350" indent="-514350">
              <a:buAutoNum type="alphaLcParenR"/>
            </a:pPr>
            <a:r>
              <a:rPr lang="cs-CZ" dirty="0" smtClean="0"/>
              <a:t>Interpretační prostředek???</a:t>
            </a:r>
          </a:p>
          <a:p>
            <a:pPr marL="514350" indent="-514350">
              <a:buAutoNum type="alphaLcParenR"/>
            </a:pPr>
            <a:r>
              <a:rPr lang="cs-CZ" dirty="0" smtClean="0"/>
              <a:t>Aplikační prostředek??? </a:t>
            </a:r>
          </a:p>
          <a:p>
            <a:endParaRPr lang="cs-CZ" dirty="0"/>
          </a:p>
        </p:txBody>
      </p:sp>
    </p:spTree>
    <p:extLst>
      <p:ext uri="{BB962C8B-B14F-4D97-AF65-F5344CB8AC3E}">
        <p14:creationId xmlns:p14="http://schemas.microsoft.com/office/powerpoint/2010/main" val="2537683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Ultima ratio</a:t>
            </a:r>
            <a:endParaRPr lang="cs-CZ" dirty="0"/>
          </a:p>
        </p:txBody>
      </p:sp>
      <p:sp>
        <p:nvSpPr>
          <p:cNvPr id="3" name="Zástupný symbol pro obsah 2"/>
          <p:cNvSpPr>
            <a:spLocks noGrp="1"/>
          </p:cNvSpPr>
          <p:nvPr>
            <p:ph sz="quarter" idx="1"/>
          </p:nvPr>
        </p:nvSpPr>
        <p:spPr/>
        <p:txBody>
          <a:bodyPr>
            <a:normAutofit lnSpcReduction="10000"/>
          </a:bodyPr>
          <a:lstStyle/>
          <a:p>
            <a:pPr algn="just"/>
            <a:r>
              <a:rPr lang="cs-CZ" b="1" dirty="0" smtClean="0">
                <a:solidFill>
                  <a:srgbClr val="FF0000"/>
                </a:solidFill>
              </a:rPr>
              <a:t>Společenská nebezpečnost </a:t>
            </a:r>
            <a:r>
              <a:rPr lang="cs-CZ" dirty="0" smtClean="0"/>
              <a:t>trestného činu podle § 3 odst. 1,2 a 4 trestního zákona č. 140/1961 Sb. a </a:t>
            </a:r>
            <a:r>
              <a:rPr lang="cs-CZ" b="1" dirty="0" smtClean="0">
                <a:solidFill>
                  <a:srgbClr val="FF0000"/>
                </a:solidFill>
              </a:rPr>
              <a:t>společenská škodlivost </a:t>
            </a:r>
            <a:r>
              <a:rPr lang="cs-CZ" dirty="0" smtClean="0"/>
              <a:t>trestného činu  podle § 12 odst. 2 trestního zákoníku č. 40/2009 Sb. </a:t>
            </a:r>
          </a:p>
          <a:p>
            <a:r>
              <a:rPr lang="cs-CZ" dirty="0" smtClean="0"/>
              <a:t>§ 39 odst. 2 trestního zákoníku</a:t>
            </a:r>
          </a:p>
          <a:p>
            <a:r>
              <a:rPr lang="cs-CZ" dirty="0" smtClean="0"/>
              <a:t>§ 172 odst. 2 písm. c ) trestního řádu</a:t>
            </a:r>
          </a:p>
          <a:p>
            <a:pPr algn="just"/>
            <a:r>
              <a:rPr lang="cs-CZ" b="1" dirty="0" smtClean="0">
                <a:solidFill>
                  <a:srgbClr val="FF0000"/>
                </a:solidFill>
              </a:rPr>
              <a:t>Současná praxe </a:t>
            </a:r>
            <a:r>
              <a:rPr lang="cs-CZ" dirty="0" smtClean="0"/>
              <a:t>( stanovisko trestního kolegia NS ČR (srov. stanovisko trestního kolegia Nejvyššího soudu ze dne 30. 1. 2013, </a:t>
            </a:r>
            <a:r>
              <a:rPr lang="cs-CZ" dirty="0" err="1" smtClean="0"/>
              <a:t>sp</a:t>
            </a:r>
            <a:r>
              <a:rPr lang="cs-CZ" dirty="0" smtClean="0"/>
              <a:t>. zn. </a:t>
            </a:r>
            <a:r>
              <a:rPr lang="cs-CZ" b="1" dirty="0" err="1" smtClean="0">
                <a:solidFill>
                  <a:srgbClr val="FF0000"/>
                </a:solidFill>
              </a:rPr>
              <a:t>Tpjn</a:t>
            </a:r>
            <a:r>
              <a:rPr lang="cs-CZ" b="1" dirty="0" smtClean="0">
                <a:solidFill>
                  <a:srgbClr val="FF0000"/>
                </a:solidFill>
              </a:rPr>
              <a:t> 301/2012</a:t>
            </a:r>
            <a:r>
              <a:rPr lang="cs-CZ" dirty="0" smtClean="0"/>
              <a:t>, uveřejněné pod č. 26/2013 Sbírky soudních rozhodnutí a stanovisek, </a:t>
            </a:r>
            <a:r>
              <a:rPr lang="cs-CZ" dirty="0" err="1" smtClean="0"/>
              <a:t>rozh</a:t>
            </a:r>
            <a:r>
              <a:rPr lang="cs-CZ" dirty="0" smtClean="0"/>
              <a:t>. </a:t>
            </a:r>
            <a:r>
              <a:rPr lang="cs-CZ" dirty="0" err="1" smtClean="0"/>
              <a:t>tr</a:t>
            </a:r>
            <a:r>
              <a:rPr lang="cs-CZ" dirty="0" smtClean="0"/>
              <a:t>.)</a:t>
            </a:r>
            <a:endParaRPr lang="cs-CZ" dirty="0"/>
          </a:p>
        </p:txBody>
      </p:sp>
    </p:spTree>
    <p:extLst>
      <p:ext uri="{BB962C8B-B14F-4D97-AF65-F5344CB8AC3E}">
        <p14:creationId xmlns:p14="http://schemas.microsoft.com/office/powerpoint/2010/main" val="2569244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Stanoviska NS ČR k subsidiaritě a ultima ratio</a:t>
            </a:r>
            <a:endParaRPr lang="cs-CZ" dirty="0"/>
          </a:p>
        </p:txBody>
      </p:sp>
      <p:sp>
        <p:nvSpPr>
          <p:cNvPr id="3" name="Zástupný symbol pro obsah 2"/>
          <p:cNvSpPr>
            <a:spLocks noGrp="1"/>
          </p:cNvSpPr>
          <p:nvPr>
            <p:ph sz="quarter" idx="1"/>
          </p:nvPr>
        </p:nvSpPr>
        <p:spPr/>
        <p:txBody>
          <a:bodyPr>
            <a:normAutofit fontScale="55000" lnSpcReduction="20000"/>
          </a:bodyPr>
          <a:lstStyle/>
          <a:p>
            <a:pPr algn="just"/>
            <a:r>
              <a:rPr lang="cs-CZ" sz="2900" dirty="0" smtClean="0"/>
              <a:t/>
            </a:r>
            <a:br>
              <a:rPr lang="cs-CZ" sz="2900" dirty="0" smtClean="0"/>
            </a:br>
            <a:r>
              <a:rPr lang="cs-CZ" sz="2900" dirty="0" smtClean="0"/>
              <a:t>Každý protiprávní čin, který vykazuje všechny znaky uvedené v trestním zákoníku, je trestným činem. Tento závěr je však v případě méně závažných trestných činů korigován uplatněním zásady subsidiarity trestní represe ve smyslu § 12 odst. 2 </a:t>
            </a:r>
            <a:r>
              <a:rPr lang="cs-CZ" sz="2900" dirty="0" err="1" smtClean="0"/>
              <a:t>tr</a:t>
            </a:r>
            <a:r>
              <a:rPr lang="cs-CZ" sz="2900" dirty="0" smtClean="0"/>
              <a:t>. zákoníku, podle níž trestní odpovědnost pachatele a trestněprávní důsledky s ní spojené lze uplatňovat jen v případech společensky škodlivých, ve kterých nepostačuje uplatnění odpovědnosti podle jiného právního předpisu. Společenská škodlivost činu není zákonným znakem trestného činu, neboť má význam jen jako jedno z hledisek pro uplatňování zásady subsidiarity trestní represe ve smyslu § 12 odst. 2 </a:t>
            </a:r>
            <a:r>
              <a:rPr lang="cs-CZ" sz="2900" dirty="0" err="1" smtClean="0"/>
              <a:t>tr</a:t>
            </a:r>
            <a:r>
              <a:rPr lang="cs-CZ" sz="2900" dirty="0" smtClean="0"/>
              <a:t>. zákoníku. Společenskou škodlivost nelze řešit v obecné poloze, ale je ji třeba zvažovat v konkrétním posuzovaném případě spáchaného méně závažného trestného činu, u něhož je nutné ji zhodnotit s ohledem na intenzitu naplnění kritérií vymezených v § 39 odst. 2 </a:t>
            </a:r>
            <a:r>
              <a:rPr lang="cs-CZ" sz="2900" dirty="0" err="1" smtClean="0"/>
              <a:t>tr</a:t>
            </a:r>
            <a:r>
              <a:rPr lang="cs-CZ" sz="2900" dirty="0" smtClean="0"/>
              <a:t>. zákoníku, a to ve vztahu ke konkrétním znakům zvažované skutkové podstaty trestného činu. Úvaha o tom, zda jde o čin, který není trestným činem pro nedostatek škodlivosti pro společnost, se zásadně uplatní v případech, ve kterých posuzovaný skutek z hlediska spodní hranice trestnosti neodpovídá běžně se vyskytujícím trestným činům dané skutkové podstaty. Kritérium společenské škodlivosti případu je dále doplněno principem ultima ratio, z kterého vyplývá, že trestní právo má místo pouze tam, kde jiné prostředky z hlediska ochrany práv fyzických a právnických osob jsou nedostatečné, neúčinné nebo nevhodné.</a:t>
            </a:r>
          </a:p>
          <a:p>
            <a:r>
              <a:rPr lang="cs-CZ" sz="2900" dirty="0" smtClean="0"/>
              <a:t>(Usnesení Nejvyššího soudu České republiky </a:t>
            </a:r>
            <a:r>
              <a:rPr lang="cs-CZ" sz="2900" dirty="0" err="1" smtClean="0"/>
              <a:t>sp.zn</a:t>
            </a:r>
            <a:r>
              <a:rPr lang="cs-CZ" sz="2900" dirty="0" smtClean="0"/>
              <a:t>. 11 </a:t>
            </a:r>
            <a:r>
              <a:rPr lang="cs-CZ" sz="2900" dirty="0" err="1" smtClean="0"/>
              <a:t>Tdo</a:t>
            </a:r>
            <a:r>
              <a:rPr lang="cs-CZ" sz="2900" dirty="0" smtClean="0"/>
              <a:t> 344/2017, ze dne 27.9.2017)</a:t>
            </a:r>
          </a:p>
          <a:p>
            <a:endParaRPr lang="cs-CZ" dirty="0"/>
          </a:p>
        </p:txBody>
      </p:sp>
    </p:spTree>
    <p:extLst>
      <p:ext uri="{BB962C8B-B14F-4D97-AF65-F5344CB8AC3E}">
        <p14:creationId xmlns:p14="http://schemas.microsoft.com/office/powerpoint/2010/main" val="1802306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827584" y="2819400"/>
            <a:ext cx="7488832" cy="1752600"/>
          </a:xfrm>
        </p:spPr>
        <p:txBody>
          <a:bodyPr>
            <a:normAutofit/>
          </a:bodyPr>
          <a:lstStyle/>
          <a:p>
            <a:r>
              <a:rPr lang="cs-CZ" sz="2800" dirty="0" smtClean="0">
                <a:latin typeface="Arial" panose="020B0604020202020204" pitchFamily="34" charset="0"/>
                <a:cs typeface="Arial" panose="020B0604020202020204" pitchFamily="34" charset="0"/>
              </a:rPr>
              <a:t>III. </a:t>
            </a:r>
            <a:r>
              <a:rPr lang="cs-CZ" sz="2800" dirty="0" err="1" smtClean="0">
                <a:latin typeface="Arial" panose="020B0604020202020204" pitchFamily="34" charset="0"/>
                <a:cs typeface="Arial" panose="020B0604020202020204" pitchFamily="34" charset="0"/>
              </a:rPr>
              <a:t>Kyberzločin</a:t>
            </a:r>
            <a:r>
              <a:rPr lang="cs-CZ" sz="2800" dirty="0" smtClean="0">
                <a:latin typeface="Arial" panose="020B0604020202020204" pitchFamily="34" charset="0"/>
                <a:cs typeface="Arial" panose="020B0604020202020204" pitchFamily="34" charset="0"/>
              </a:rPr>
              <a:t>, resp. </a:t>
            </a:r>
            <a:r>
              <a:rPr lang="cs-CZ" sz="2800" dirty="0" err="1" smtClean="0">
                <a:latin typeface="Arial" panose="020B0604020202020204" pitchFamily="34" charset="0"/>
                <a:cs typeface="Arial" panose="020B0604020202020204" pitchFamily="34" charset="0"/>
              </a:rPr>
              <a:t>kyberkriminalita</a:t>
            </a:r>
            <a:endParaRPr lang="cs-CZ" sz="2800" dirty="0">
              <a:latin typeface="Arial" panose="020B0604020202020204" pitchFamily="34" charset="0"/>
              <a:cs typeface="Arial" panose="020B0604020202020204" pitchFamily="34" charset="0"/>
            </a:endParaRPr>
          </a:p>
        </p:txBody>
      </p:sp>
      <p:sp>
        <p:nvSpPr>
          <p:cNvPr id="3" name="Nadpis 2"/>
          <p:cNvSpPr>
            <a:spLocks noGrp="1"/>
          </p:cNvSpPr>
          <p:nvPr>
            <p:ph type="ctrTitle"/>
          </p:nvPr>
        </p:nvSpPr>
        <p:spPr/>
        <p:txBody>
          <a:bodyPr/>
          <a:lstStyle/>
          <a:p>
            <a:endParaRPr lang="cs-CZ"/>
          </a:p>
        </p:txBody>
      </p:sp>
    </p:spTree>
    <p:extLst>
      <p:ext uri="{BB962C8B-B14F-4D97-AF65-F5344CB8AC3E}">
        <p14:creationId xmlns:p14="http://schemas.microsoft.com/office/powerpoint/2010/main" val="683448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2420888"/>
            <a:ext cx="8352928" cy="3960440"/>
          </a:xfrm>
        </p:spPr>
        <p:txBody>
          <a:bodyPr>
            <a:noAutofit/>
          </a:bodyPr>
          <a:lstStyle/>
          <a:p>
            <a:pPr marL="457200" indent="-457200" algn="just">
              <a:buFontTx/>
              <a:buChar char="-"/>
            </a:pPr>
            <a:r>
              <a:rPr lang="cs-CZ" sz="2000" b="0" cap="none" dirty="0" smtClean="0">
                <a:solidFill>
                  <a:schemeClr val="tx1"/>
                </a:solidFill>
                <a:latin typeface="Arial" panose="020B0604020202020204" pitchFamily="34" charset="0"/>
                <a:cs typeface="Arial" panose="020B0604020202020204" pitchFamily="34" charset="0"/>
              </a:rPr>
              <a:t>Jednotná definice dosud neexistuje, jen širší a užší pojetí </a:t>
            </a:r>
          </a:p>
          <a:p>
            <a:pPr marL="457200" indent="-457200" algn="just">
              <a:buFontTx/>
              <a:buChar char="-"/>
            </a:pPr>
            <a:endParaRPr lang="cs-CZ" sz="2000" b="0" cap="none" dirty="0" smtClean="0">
              <a:solidFill>
                <a:schemeClr val="tx1"/>
              </a:solidFill>
              <a:latin typeface="Arial" panose="020B0604020202020204" pitchFamily="34" charset="0"/>
              <a:cs typeface="Arial" panose="020B0604020202020204" pitchFamily="34" charset="0"/>
            </a:endParaRPr>
          </a:p>
          <a:p>
            <a:pPr marL="457200" indent="-457200" algn="just">
              <a:buFontTx/>
              <a:buChar char="-"/>
            </a:pPr>
            <a:r>
              <a:rPr lang="cs-CZ" sz="2000" cap="none" dirty="0" smtClean="0">
                <a:solidFill>
                  <a:schemeClr val="tx1"/>
                </a:solidFill>
                <a:latin typeface="Arial" panose="020B0604020202020204" pitchFamily="34" charset="0"/>
                <a:cs typeface="Arial" panose="020B0604020202020204" pitchFamily="34" charset="0"/>
              </a:rPr>
              <a:t>Prozatímních definic je celá řada- příklady</a:t>
            </a:r>
            <a:r>
              <a:rPr lang="cs-CZ" sz="2000" b="0" cap="none" dirty="0" smtClean="0">
                <a:solidFill>
                  <a:schemeClr val="tx1"/>
                </a:solidFill>
                <a:latin typeface="Arial" panose="020B0604020202020204" pitchFamily="34" charset="0"/>
                <a:cs typeface="Arial" panose="020B0604020202020204" pitchFamily="34" charset="0"/>
              </a:rPr>
              <a:t>: </a:t>
            </a:r>
          </a:p>
          <a:p>
            <a:pPr marL="457200" indent="-457200" algn="just">
              <a:buFontTx/>
              <a:buChar char="-"/>
            </a:pPr>
            <a:endParaRPr lang="cs-CZ" sz="2000" b="0" cap="none" dirty="0" smtClean="0">
              <a:solidFill>
                <a:schemeClr val="tx1"/>
              </a:solidFill>
              <a:latin typeface="Arial" panose="020B0604020202020204" pitchFamily="34" charset="0"/>
              <a:cs typeface="Arial" panose="020B0604020202020204" pitchFamily="34" charset="0"/>
            </a:endParaRPr>
          </a:p>
          <a:p>
            <a:pPr algn="just"/>
            <a:r>
              <a:rPr lang="cs-CZ" sz="2000" b="0" cap="none" dirty="0" smtClean="0">
                <a:solidFill>
                  <a:schemeClr val="tx1"/>
                </a:solidFill>
                <a:latin typeface="Arial" panose="020B0604020202020204" pitchFamily="34" charset="0"/>
                <a:cs typeface="Arial" panose="020B0604020202020204" pitchFamily="34" charset="0"/>
              </a:rPr>
              <a:t>1. „ </a:t>
            </a:r>
            <a:r>
              <a:rPr lang="cs-CZ" sz="2000" b="0" cap="none" dirty="0">
                <a:solidFill>
                  <a:schemeClr val="tx1"/>
                </a:solidFill>
                <a:latin typeface="Arial" panose="020B0604020202020204" pitchFamily="34" charset="0"/>
                <a:cs typeface="Arial" panose="020B0604020202020204" pitchFamily="34" charset="0"/>
              </a:rPr>
              <a:t>T</a:t>
            </a:r>
            <a:r>
              <a:rPr lang="cs-CZ" sz="2000" b="0" cap="none" dirty="0" smtClean="0">
                <a:solidFill>
                  <a:schemeClr val="tx1"/>
                </a:solidFill>
                <a:latin typeface="Arial" panose="020B0604020202020204" pitchFamily="34" charset="0"/>
                <a:cs typeface="Arial" panose="020B0604020202020204" pitchFamily="34" charset="0"/>
              </a:rPr>
              <a:t>restný čin ohrožující informační a síťovou bezpečnost, využívající tuto síť  k páchání trestné činnosti  nebo trestný čin vztahující se k obsahu sítě“ </a:t>
            </a:r>
          </a:p>
          <a:p>
            <a:pPr algn="just"/>
            <a:r>
              <a:rPr lang="cs-CZ" sz="2000" b="0" cap="none" dirty="0" smtClean="0">
                <a:solidFill>
                  <a:schemeClr val="tx1"/>
                </a:solidFill>
                <a:latin typeface="Arial" panose="020B0604020202020204" pitchFamily="34" charset="0"/>
                <a:cs typeface="Arial" panose="020B0604020202020204" pitchFamily="34" charset="0"/>
              </a:rPr>
              <a:t>(</a:t>
            </a:r>
            <a:r>
              <a:rPr lang="cs-CZ" sz="2000" b="0" cap="none" dirty="0" err="1" smtClean="0">
                <a:solidFill>
                  <a:schemeClr val="tx1"/>
                </a:solidFill>
                <a:latin typeface="Arial" panose="020B0604020202020204" pitchFamily="34" charset="0"/>
                <a:cs typeface="Arial" panose="020B0604020202020204" pitchFamily="34" charset="0"/>
              </a:rPr>
              <a:t>Kyberkriminalita</a:t>
            </a:r>
            <a:r>
              <a:rPr lang="cs-CZ" sz="2000" b="0" cap="none" dirty="0" smtClean="0">
                <a:solidFill>
                  <a:schemeClr val="tx1"/>
                </a:solidFill>
                <a:latin typeface="Arial" panose="020B0604020202020204" pitchFamily="34" charset="0"/>
                <a:cs typeface="Arial" panose="020B0604020202020204" pitchFamily="34" charset="0"/>
              </a:rPr>
              <a:t> a právo - </a:t>
            </a:r>
            <a:r>
              <a:rPr lang="cs-CZ" sz="2000" b="0" cap="none" dirty="0" err="1">
                <a:solidFill>
                  <a:schemeClr val="tx1"/>
                </a:solidFill>
                <a:latin typeface="Arial" panose="020B0604020202020204" pitchFamily="34" charset="0"/>
                <a:cs typeface="Arial" panose="020B0604020202020204" pitchFamily="34" charset="0"/>
              </a:rPr>
              <a:t>G</a:t>
            </a:r>
            <a:r>
              <a:rPr lang="cs-CZ" sz="2000" b="0" cap="none" dirty="0" err="1" smtClean="0">
                <a:solidFill>
                  <a:schemeClr val="tx1"/>
                </a:solidFill>
                <a:latin typeface="Arial" panose="020B0604020202020204" pitchFamily="34" charset="0"/>
                <a:cs typeface="Arial" panose="020B0604020202020204" pitchFamily="34" charset="0"/>
              </a:rPr>
              <a:t>řivna</a:t>
            </a:r>
            <a:r>
              <a:rPr lang="cs-CZ" sz="2000" b="0" cap="none" dirty="0" smtClean="0">
                <a:solidFill>
                  <a:schemeClr val="tx1"/>
                </a:solidFill>
                <a:latin typeface="Arial" panose="020B0604020202020204" pitchFamily="34" charset="0"/>
                <a:cs typeface="Arial" panose="020B0604020202020204" pitchFamily="34" charset="0"/>
              </a:rPr>
              <a:t>, </a:t>
            </a:r>
            <a:r>
              <a:rPr lang="cs-CZ" sz="2000" b="0" cap="none" dirty="0" err="1">
                <a:solidFill>
                  <a:schemeClr val="tx1"/>
                </a:solidFill>
                <a:latin typeface="Arial" panose="020B0604020202020204" pitchFamily="34" charset="0"/>
                <a:cs typeface="Arial" panose="020B0604020202020204" pitchFamily="34" charset="0"/>
              </a:rPr>
              <a:t>P</a:t>
            </a:r>
            <a:r>
              <a:rPr lang="cs-CZ" sz="2000" b="0" cap="none" dirty="0" err="1" smtClean="0">
                <a:solidFill>
                  <a:schemeClr val="tx1"/>
                </a:solidFill>
                <a:latin typeface="Arial" panose="020B0604020202020204" pitchFamily="34" charset="0"/>
                <a:cs typeface="Arial" panose="020B0604020202020204" pitchFamily="34" charset="0"/>
              </a:rPr>
              <a:t>olčák</a:t>
            </a:r>
            <a:r>
              <a:rPr lang="cs-CZ" sz="2000" b="0" cap="none" dirty="0" smtClean="0">
                <a:solidFill>
                  <a:schemeClr val="tx1"/>
                </a:solidFill>
                <a:latin typeface="Arial" panose="020B0604020202020204" pitchFamily="34" charset="0"/>
                <a:cs typeface="Arial" panose="020B0604020202020204" pitchFamily="34" charset="0"/>
              </a:rPr>
              <a:t> </a:t>
            </a:r>
            <a:r>
              <a:rPr lang="cs-CZ" sz="2000" b="0" cap="none" dirty="0" err="1" smtClean="0">
                <a:solidFill>
                  <a:schemeClr val="tx1"/>
                </a:solidFill>
                <a:latin typeface="Arial" panose="020B0604020202020204" pitchFamily="34" charset="0"/>
                <a:cs typeface="Arial" panose="020B0604020202020204" pitchFamily="34" charset="0"/>
              </a:rPr>
              <a:t>eds</a:t>
            </a:r>
            <a:r>
              <a:rPr lang="cs-CZ" sz="2000" b="0" cap="none" dirty="0" smtClean="0">
                <a:solidFill>
                  <a:schemeClr val="tx1"/>
                </a:solidFill>
                <a:latin typeface="Arial" panose="020B0604020202020204" pitchFamily="34" charset="0"/>
                <a:cs typeface="Arial" panose="020B0604020202020204" pitchFamily="34" charset="0"/>
              </a:rPr>
              <a:t>. Auditorium, 2008</a:t>
            </a:r>
            <a:r>
              <a:rPr lang="cs-CZ" sz="2000" b="0" dirty="0" smtClean="0">
                <a:solidFill>
                  <a:schemeClr val="tx1"/>
                </a:solidFill>
                <a:latin typeface="Arial" panose="020B0604020202020204" pitchFamily="34" charset="0"/>
                <a:cs typeface="Arial" panose="020B0604020202020204" pitchFamily="34" charset="0"/>
              </a:rPr>
              <a:t>).</a:t>
            </a:r>
          </a:p>
        </p:txBody>
      </p:sp>
      <p:sp>
        <p:nvSpPr>
          <p:cNvPr id="2" name="Nadpis 1"/>
          <p:cNvSpPr>
            <a:spLocks noGrp="1"/>
          </p:cNvSpPr>
          <p:nvPr>
            <p:ph type="ctrTitle"/>
          </p:nvPr>
        </p:nvSpPr>
        <p:spPr>
          <a:xfrm>
            <a:off x="685800" y="692697"/>
            <a:ext cx="7772400" cy="1080119"/>
          </a:xfrm>
        </p:spPr>
        <p:txBody>
          <a:bodyPr>
            <a:normAutofit/>
          </a:bodyPr>
          <a:lstStyle/>
          <a:p>
            <a:r>
              <a:rPr lang="cs-CZ" dirty="0" smtClean="0">
                <a:latin typeface="Arial" panose="020B0604020202020204" pitchFamily="34" charset="0"/>
                <a:cs typeface="Arial" panose="020B0604020202020204" pitchFamily="34" charset="0"/>
              </a:rPr>
              <a:t>„</a:t>
            </a:r>
            <a:r>
              <a:rPr lang="cs-CZ" dirty="0" err="1" smtClean="0">
                <a:latin typeface="Arial" panose="020B0604020202020204" pitchFamily="34" charset="0"/>
                <a:cs typeface="Arial" panose="020B0604020202020204" pitchFamily="34" charset="0"/>
              </a:rPr>
              <a:t>Kyberzločin</a:t>
            </a:r>
            <a:r>
              <a:rPr lang="cs-CZ" dirty="0" smtClean="0">
                <a:latin typeface="Arial" panose="020B0604020202020204" pitchFamily="34" charset="0"/>
                <a:cs typeface="Arial" panose="020B0604020202020204" pitchFamily="34" charset="0"/>
              </a:rPr>
              <a:t>/ </a:t>
            </a:r>
            <a:r>
              <a:rPr lang="cs-CZ" dirty="0" err="1" smtClean="0">
                <a:latin typeface="Arial" panose="020B0604020202020204" pitchFamily="34" charset="0"/>
                <a:cs typeface="Arial" panose="020B0604020202020204" pitchFamily="34" charset="0"/>
              </a:rPr>
              <a:t>Kyberkriminalita</a:t>
            </a:r>
            <a:r>
              <a:rPr lang="cs-CZ" dirty="0" smtClean="0">
                <a:latin typeface="Arial" panose="020B0604020202020204" pitchFamily="34" charset="0"/>
                <a:cs typeface="Arial" panose="020B0604020202020204" pitchFamily="34" charset="0"/>
              </a:rPr>
              <a:t>“</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010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467544" y="2636912"/>
            <a:ext cx="8136904" cy="3672408"/>
          </a:xfrm>
        </p:spPr>
        <p:txBody>
          <a:bodyPr>
            <a:normAutofit/>
          </a:bodyPr>
          <a:lstStyle/>
          <a:p>
            <a:pPr algn="just"/>
            <a:r>
              <a:rPr lang="cs-CZ" cap="none" dirty="0" smtClean="0">
                <a:solidFill>
                  <a:schemeClr val="tx1"/>
                </a:solidFill>
                <a:latin typeface="Arial" panose="020B0604020202020204" pitchFamily="34" charset="0"/>
                <a:cs typeface="Arial" panose="020B0604020202020204" pitchFamily="34" charset="0"/>
              </a:rPr>
              <a:t>2. </a:t>
            </a:r>
            <a:r>
              <a:rPr lang="cs-CZ" b="0" cap="none" dirty="0" smtClean="0">
                <a:solidFill>
                  <a:schemeClr val="tx1"/>
                </a:solidFill>
                <a:latin typeface="Arial" panose="020B0604020202020204" pitchFamily="34" charset="0"/>
                <a:cs typeface="Arial" panose="020B0604020202020204" pitchFamily="34" charset="0"/>
              </a:rPr>
              <a:t>„</a:t>
            </a:r>
            <a:r>
              <a:rPr lang="cs-CZ" b="0" cap="none" dirty="0">
                <a:solidFill>
                  <a:schemeClr val="tx1"/>
                </a:solidFill>
                <a:latin typeface="Arial" panose="020B0604020202020204" pitchFamily="34" charset="0"/>
                <a:cs typeface="Arial" panose="020B0604020202020204" pitchFamily="34" charset="0"/>
              </a:rPr>
              <a:t> </a:t>
            </a:r>
            <a:r>
              <a:rPr lang="cs-CZ" b="0" cap="none" dirty="0" smtClean="0">
                <a:solidFill>
                  <a:schemeClr val="tx1"/>
                </a:solidFill>
                <a:latin typeface="Arial" panose="020B0604020202020204" pitchFamily="34" charset="0"/>
                <a:cs typeface="Arial" panose="020B0604020202020204" pitchFamily="34" charset="0"/>
              </a:rPr>
              <a:t>Trestná</a:t>
            </a:r>
            <a:r>
              <a:rPr lang="cs-CZ" b="0" cap="none" dirty="0">
                <a:solidFill>
                  <a:schemeClr val="tx1"/>
                </a:solidFill>
                <a:latin typeface="Arial" panose="020B0604020202020204" pitchFamily="34" charset="0"/>
                <a:cs typeface="Arial" panose="020B0604020202020204" pitchFamily="34" charset="0"/>
              </a:rPr>
              <a:t> </a:t>
            </a:r>
            <a:r>
              <a:rPr lang="cs-CZ" b="0" cap="none" dirty="0" smtClean="0">
                <a:solidFill>
                  <a:schemeClr val="tx1"/>
                </a:solidFill>
                <a:latin typeface="Arial" panose="020B0604020202020204" pitchFamily="34" charset="0"/>
                <a:cs typeface="Arial" panose="020B0604020202020204" pitchFamily="34" charset="0"/>
              </a:rPr>
              <a:t>činnost, v níž figuruje určitým způsobem počítač jako souhrn technického a programového vybavení včetně dat, nebo pouze některá z jeho komponent, případně větší množství počítačů samostatných nebo propojených do počítačové sítě a to jako : </a:t>
            </a:r>
          </a:p>
          <a:p>
            <a:pPr algn="just"/>
            <a:endParaRPr lang="cs-CZ" b="0" cap="none" dirty="0" smtClean="0">
              <a:solidFill>
                <a:schemeClr val="tx1"/>
              </a:solidFill>
              <a:latin typeface="Arial" panose="020B0604020202020204" pitchFamily="34" charset="0"/>
              <a:cs typeface="Arial" panose="020B0604020202020204" pitchFamily="34" charset="0"/>
            </a:endParaRPr>
          </a:p>
          <a:p>
            <a:pPr marL="342900" indent="-342900" algn="just">
              <a:buAutoNum type="alphaLcParenR"/>
            </a:pPr>
            <a:r>
              <a:rPr lang="cs-CZ" cap="none" dirty="0" smtClean="0">
                <a:solidFill>
                  <a:srgbClr val="FF0000"/>
                </a:solidFill>
                <a:latin typeface="Arial" panose="020B0604020202020204" pitchFamily="34" charset="0"/>
                <a:cs typeface="Arial" panose="020B0604020202020204" pitchFamily="34" charset="0"/>
              </a:rPr>
              <a:t>předmět</a:t>
            </a:r>
            <a:r>
              <a:rPr lang="cs-CZ" b="0" cap="none" dirty="0" smtClean="0">
                <a:solidFill>
                  <a:schemeClr val="tx1"/>
                </a:solidFill>
                <a:latin typeface="Arial" panose="020B0604020202020204" pitchFamily="34" charset="0"/>
                <a:cs typeface="Arial" panose="020B0604020202020204" pitchFamily="34" charset="0"/>
              </a:rPr>
              <a:t> trestné činnosti, ovšem s výjimkou té trestné činnosti, jejímž předmětem, jsou popsaná zařízení jako věci movité</a:t>
            </a:r>
          </a:p>
          <a:p>
            <a:pPr marL="342900" indent="-342900" algn="just">
              <a:buAutoNum type="alphaLcParenR"/>
            </a:pPr>
            <a:r>
              <a:rPr lang="cs-CZ" cap="none" dirty="0" smtClean="0">
                <a:solidFill>
                  <a:srgbClr val="FF0000"/>
                </a:solidFill>
                <a:latin typeface="Arial" panose="020B0604020202020204" pitchFamily="34" charset="0"/>
                <a:cs typeface="Arial" panose="020B0604020202020204" pitchFamily="34" charset="0"/>
              </a:rPr>
              <a:t>nástroj</a:t>
            </a:r>
            <a:r>
              <a:rPr lang="cs-CZ" b="0" cap="none" dirty="0" smtClean="0">
                <a:solidFill>
                  <a:schemeClr val="tx1"/>
                </a:solidFill>
                <a:latin typeface="Arial" panose="020B0604020202020204" pitchFamily="34" charset="0"/>
                <a:cs typeface="Arial" panose="020B0604020202020204" pitchFamily="34" charset="0"/>
              </a:rPr>
              <a:t> trestné činnosti.“</a:t>
            </a:r>
          </a:p>
          <a:p>
            <a:pPr algn="just"/>
            <a:r>
              <a:rPr lang="cs-CZ" b="0" cap="none" dirty="0" smtClean="0">
                <a:solidFill>
                  <a:schemeClr val="tx1"/>
                </a:solidFill>
                <a:latin typeface="Arial" panose="020B0604020202020204" pitchFamily="34" charset="0"/>
                <a:cs typeface="Arial" panose="020B0604020202020204" pitchFamily="34" charset="0"/>
              </a:rPr>
              <a:t>( Porada V. a kol. Kriminalistika, technické, forenzní a kriminalistické aspekty, AČ, Plzeň 2019.)</a:t>
            </a:r>
            <a:endParaRPr lang="cs-CZ" b="0" cap="none" dirty="0">
              <a:solidFill>
                <a:schemeClr val="tx1"/>
              </a:solidFill>
              <a:latin typeface="Arial" panose="020B0604020202020204" pitchFamily="34" charset="0"/>
              <a:cs typeface="Arial" panose="020B0604020202020204" pitchFamily="34" charset="0"/>
            </a:endParaRPr>
          </a:p>
        </p:txBody>
      </p:sp>
      <p:sp>
        <p:nvSpPr>
          <p:cNvPr id="3" name="Nadpis 2"/>
          <p:cNvSpPr>
            <a:spLocks noGrp="1"/>
          </p:cNvSpPr>
          <p:nvPr>
            <p:ph type="ctrTitle"/>
          </p:nvPr>
        </p:nvSpPr>
        <p:spPr/>
        <p:txBody>
          <a:bodyPr/>
          <a:lstStyle/>
          <a:p>
            <a:r>
              <a:rPr lang="cs-CZ" dirty="0" err="1" smtClean="0">
                <a:latin typeface="Arial" panose="020B0604020202020204" pitchFamily="34" charset="0"/>
                <a:cs typeface="Arial" panose="020B0604020202020204" pitchFamily="34" charset="0"/>
              </a:rPr>
              <a:t>Kyberzločin</a:t>
            </a:r>
            <a:r>
              <a:rPr lang="cs-CZ" dirty="0" smtClean="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K</a:t>
            </a:r>
            <a:r>
              <a:rPr lang="cs-CZ" dirty="0" err="1" smtClean="0">
                <a:latin typeface="Arial" panose="020B0604020202020204" pitchFamily="34" charset="0"/>
                <a:cs typeface="Arial" panose="020B0604020202020204" pitchFamily="34" charset="0"/>
              </a:rPr>
              <a:t>yberkriminalita</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6396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188640"/>
            <a:ext cx="8534400" cy="798912"/>
          </a:xfrm>
        </p:spPr>
        <p:txBody>
          <a:bodyPr>
            <a:normAutofit fontScale="90000"/>
          </a:bodyPr>
          <a:lstStyle/>
          <a:p>
            <a:r>
              <a:rPr lang="cs-CZ" sz="2400" b="1" dirty="0" smtClean="0">
                <a:latin typeface="Arial" panose="020B0604020202020204" pitchFamily="34" charset="0"/>
                <a:cs typeface="Arial" panose="020B0604020202020204" pitchFamily="34" charset="0"/>
              </a:rPr>
              <a:t>§ 257a TZ ( 1961) - první skutková podstata PK – § 257a ( </a:t>
            </a:r>
            <a:r>
              <a:rPr lang="cs-CZ" sz="2400" b="1" dirty="0" err="1" smtClean="0">
                <a:latin typeface="Arial" panose="020B0604020202020204" pitchFamily="34" charset="0"/>
                <a:cs typeface="Arial" panose="020B0604020202020204" pitchFamily="34" charset="0"/>
              </a:rPr>
              <a:t>hacking</a:t>
            </a:r>
            <a:r>
              <a:rPr lang="cs-CZ" sz="2400" b="1" dirty="0" smtClean="0">
                <a:latin typeface="Arial" panose="020B0604020202020204" pitchFamily="34" charset="0"/>
                <a:cs typeface="Arial" panose="020B0604020202020204" pitchFamily="34" charset="0"/>
              </a:rPr>
              <a:t>)</a:t>
            </a:r>
            <a:endParaRPr lang="cs-CZ" sz="2400" b="1" dirty="0">
              <a:latin typeface="Arial" panose="020B0604020202020204" pitchFamily="34" charset="0"/>
              <a:cs typeface="Arial" panose="020B0604020202020204" pitchFamily="34" charset="0"/>
            </a:endParaRPr>
          </a:p>
        </p:txBody>
      </p:sp>
      <p:sp>
        <p:nvSpPr>
          <p:cNvPr id="3" name="Zástupný symbol pro obsah 2"/>
          <p:cNvSpPr>
            <a:spLocks noGrp="1"/>
          </p:cNvSpPr>
          <p:nvPr>
            <p:ph sz="quarter" idx="1"/>
          </p:nvPr>
        </p:nvSpPr>
        <p:spPr/>
        <p:txBody>
          <a:bodyPr>
            <a:normAutofit fontScale="70000" lnSpcReduction="20000"/>
          </a:bodyPr>
          <a:lstStyle/>
          <a:p>
            <a:pPr marL="0" indent="0" algn="ctr">
              <a:buNone/>
            </a:pPr>
            <a:r>
              <a:rPr lang="cs-CZ" b="1" dirty="0">
                <a:solidFill>
                  <a:srgbClr val="FF0000"/>
                </a:solidFill>
                <a:latin typeface="Arial" panose="020B0604020202020204" pitchFamily="34" charset="0"/>
                <a:cs typeface="Arial" panose="020B0604020202020204" pitchFamily="34" charset="0"/>
              </a:rPr>
              <a:t>Poškození a zneužití záznamu na nosiči informací</a:t>
            </a:r>
          </a:p>
          <a:p>
            <a:pPr marL="0" indent="0" algn="just">
              <a:buNone/>
            </a:pPr>
            <a:r>
              <a:rPr lang="cs-CZ" b="1" dirty="0">
                <a:latin typeface="Arial" panose="020B0604020202020204" pitchFamily="34" charset="0"/>
                <a:cs typeface="Arial" panose="020B0604020202020204" pitchFamily="34" charset="0"/>
              </a:rPr>
              <a:t>(1)</a:t>
            </a:r>
            <a:r>
              <a:rPr lang="cs-CZ" dirty="0">
                <a:latin typeface="Arial" panose="020B0604020202020204" pitchFamily="34" charset="0"/>
                <a:cs typeface="Arial" panose="020B0604020202020204" pitchFamily="34" charset="0"/>
              </a:rPr>
              <a:t> Kdo získá přístup k nosiči informací a v úmyslu způsobit jinému škodu nebo jinou újmu nebo získat sobě nebo jinému neoprávněný prospěch</a:t>
            </a:r>
          </a:p>
          <a:p>
            <a:pPr marL="0" indent="0" algn="just">
              <a:buNone/>
            </a:pPr>
            <a:r>
              <a:rPr lang="cs-CZ" b="1" dirty="0">
                <a:latin typeface="Arial" panose="020B0604020202020204" pitchFamily="34" charset="0"/>
                <a:cs typeface="Arial" panose="020B0604020202020204" pitchFamily="34" charset="0"/>
              </a:rPr>
              <a:t>a)</a:t>
            </a:r>
            <a:r>
              <a:rPr lang="cs-CZ" dirty="0">
                <a:latin typeface="Arial" panose="020B0604020202020204" pitchFamily="34" charset="0"/>
                <a:cs typeface="Arial" panose="020B0604020202020204" pitchFamily="34" charset="0"/>
              </a:rPr>
              <a:t> takových informací neoprávněně užije,</a:t>
            </a:r>
          </a:p>
          <a:p>
            <a:pPr marL="0" indent="0" algn="just">
              <a:buNone/>
            </a:pPr>
            <a:r>
              <a:rPr lang="cs-CZ" b="1" dirty="0">
                <a:latin typeface="Arial" panose="020B0604020202020204" pitchFamily="34" charset="0"/>
                <a:cs typeface="Arial" panose="020B0604020202020204" pitchFamily="34" charset="0"/>
              </a:rPr>
              <a:t>b)</a:t>
            </a:r>
            <a:r>
              <a:rPr lang="cs-CZ" dirty="0">
                <a:latin typeface="Arial" panose="020B0604020202020204" pitchFamily="34" charset="0"/>
                <a:cs typeface="Arial" panose="020B0604020202020204" pitchFamily="34" charset="0"/>
              </a:rPr>
              <a:t> informace zničí, poškodí, změní nebo učiní neupotřebitelnými, nebo</a:t>
            </a:r>
          </a:p>
          <a:p>
            <a:pPr marL="0" indent="0" algn="just">
              <a:buNone/>
            </a:pPr>
            <a:r>
              <a:rPr lang="cs-CZ" b="1" dirty="0">
                <a:latin typeface="Arial" panose="020B0604020202020204" pitchFamily="34" charset="0"/>
                <a:cs typeface="Arial" panose="020B0604020202020204" pitchFamily="34" charset="0"/>
              </a:rPr>
              <a:t>c)</a:t>
            </a:r>
            <a:r>
              <a:rPr lang="cs-CZ" dirty="0">
                <a:latin typeface="Arial" panose="020B0604020202020204" pitchFamily="34" charset="0"/>
                <a:cs typeface="Arial" panose="020B0604020202020204" pitchFamily="34" charset="0"/>
              </a:rPr>
              <a:t> učiní zásah do technického nebo programového vybavení počítače nebo jiného telekomunikačního zařízení,</a:t>
            </a:r>
          </a:p>
          <a:p>
            <a:pPr marL="0" indent="0" algn="just">
              <a:buNone/>
            </a:pPr>
            <a:r>
              <a:rPr lang="cs-CZ" dirty="0">
                <a:latin typeface="Arial" panose="020B0604020202020204" pitchFamily="34" charset="0"/>
                <a:cs typeface="Arial" panose="020B0604020202020204" pitchFamily="34" charset="0"/>
              </a:rPr>
              <a:t>bude potrestán odnětím svobody až na jeden rok nebo zákazem činnosti nebo peněžitým trestem nebo propadnutím věci nebo jiné majetkové hodnoty.</a:t>
            </a:r>
          </a:p>
          <a:p>
            <a:pPr marL="0" indent="0" algn="just">
              <a:buNone/>
            </a:pPr>
            <a:r>
              <a:rPr lang="cs-CZ" b="1" dirty="0">
                <a:latin typeface="Arial" panose="020B0604020202020204" pitchFamily="34" charset="0"/>
                <a:cs typeface="Arial" panose="020B0604020202020204" pitchFamily="34" charset="0"/>
              </a:rPr>
              <a:t>(2)</a:t>
            </a:r>
            <a:r>
              <a:rPr lang="cs-CZ" dirty="0">
                <a:latin typeface="Arial" panose="020B0604020202020204" pitchFamily="34" charset="0"/>
                <a:cs typeface="Arial" panose="020B0604020202020204" pitchFamily="34" charset="0"/>
              </a:rPr>
              <a:t> Odnětím svobody na šest měsíců až tři léta bude pachatel potrestán,</a:t>
            </a:r>
          </a:p>
          <a:p>
            <a:pPr marL="0" indent="0" algn="just">
              <a:buNone/>
            </a:pPr>
            <a:r>
              <a:rPr lang="cs-CZ" b="1" dirty="0">
                <a:latin typeface="Arial" panose="020B0604020202020204" pitchFamily="34" charset="0"/>
                <a:cs typeface="Arial" panose="020B0604020202020204" pitchFamily="34" charset="0"/>
              </a:rPr>
              <a:t>a)</a:t>
            </a:r>
            <a:r>
              <a:rPr lang="cs-CZ" dirty="0">
                <a:latin typeface="Arial" panose="020B0604020202020204" pitchFamily="34" charset="0"/>
                <a:cs typeface="Arial" panose="020B0604020202020204" pitchFamily="34" charset="0"/>
              </a:rPr>
              <a:t> spáchá-li čin uvedený v odstavci 1 jako člen organizované skupiny, nebo</a:t>
            </a:r>
          </a:p>
          <a:p>
            <a:pPr marL="0" indent="0" algn="just">
              <a:buNone/>
            </a:pPr>
            <a:r>
              <a:rPr lang="cs-CZ" b="1" dirty="0">
                <a:latin typeface="Arial" panose="020B0604020202020204" pitchFamily="34" charset="0"/>
                <a:cs typeface="Arial" panose="020B0604020202020204" pitchFamily="34" charset="0"/>
              </a:rPr>
              <a:t>b)</a:t>
            </a:r>
            <a:r>
              <a:rPr lang="cs-CZ" dirty="0">
                <a:latin typeface="Arial" panose="020B0604020202020204" pitchFamily="34" charset="0"/>
                <a:cs typeface="Arial" panose="020B0604020202020204" pitchFamily="34" charset="0"/>
              </a:rPr>
              <a:t> způsobí-li takovým činem značnou škodu nebo získá-li sobě nebo jinému značný prospěch.</a:t>
            </a:r>
          </a:p>
          <a:p>
            <a:pPr marL="0" indent="0" algn="just">
              <a:buNone/>
            </a:pPr>
            <a:r>
              <a:rPr lang="cs-CZ" b="1" dirty="0">
                <a:latin typeface="Arial" panose="020B0604020202020204" pitchFamily="34" charset="0"/>
                <a:cs typeface="Arial" panose="020B0604020202020204" pitchFamily="34" charset="0"/>
              </a:rPr>
              <a:t>(3)</a:t>
            </a:r>
            <a:r>
              <a:rPr lang="cs-CZ" dirty="0">
                <a:latin typeface="Arial" panose="020B0604020202020204" pitchFamily="34" charset="0"/>
                <a:cs typeface="Arial" panose="020B0604020202020204" pitchFamily="34" charset="0"/>
              </a:rPr>
              <a:t> Odnětím svobody na jeden rok až pět let bude pachatel potrestán, způsobí-li činem uvedeným v odstavci 1 škodu velkého rozsahu nebo získá-li sobě nebo jinému prospěch velkého rozsahu.</a:t>
            </a:r>
          </a:p>
          <a:p>
            <a:endParaRPr lang="cs-CZ" dirty="0"/>
          </a:p>
        </p:txBody>
      </p:sp>
    </p:spTree>
    <p:extLst>
      <p:ext uri="{BB962C8B-B14F-4D97-AF65-F5344CB8AC3E}">
        <p14:creationId xmlns:p14="http://schemas.microsoft.com/office/powerpoint/2010/main" val="2357463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panose="020B0604020202020204" pitchFamily="34" charset="0"/>
                <a:cs typeface="Arial" panose="020B0604020202020204" pitchFamily="34" charset="0"/>
              </a:rPr>
              <a:t>Informační/informatická kriminalita</a:t>
            </a:r>
            <a:endParaRPr lang="cs-CZ" dirty="0">
              <a:latin typeface="Arial" panose="020B0604020202020204" pitchFamily="34" charset="0"/>
              <a:cs typeface="Arial" panose="020B0604020202020204" pitchFamily="34" charset="0"/>
            </a:endParaRPr>
          </a:p>
        </p:txBody>
      </p:sp>
      <p:sp>
        <p:nvSpPr>
          <p:cNvPr id="3" name="Zástupný symbol pro obsah 2"/>
          <p:cNvSpPr>
            <a:spLocks noGrp="1"/>
          </p:cNvSpPr>
          <p:nvPr>
            <p:ph sz="quarter" idx="1"/>
          </p:nvPr>
        </p:nvSpPr>
        <p:spPr/>
        <p:txBody>
          <a:bodyPr>
            <a:normAutofit/>
          </a:bodyPr>
          <a:lstStyle/>
          <a:p>
            <a:endParaRPr lang="cs-CZ" sz="2200" dirty="0" smtClean="0">
              <a:latin typeface="Arial" panose="020B0604020202020204" pitchFamily="34" charset="0"/>
              <a:cs typeface="Arial" panose="020B0604020202020204" pitchFamily="34" charset="0"/>
            </a:endParaRPr>
          </a:p>
          <a:p>
            <a:pPr marL="0" indent="0">
              <a:buNone/>
            </a:pPr>
            <a:endParaRPr lang="cs-CZ" sz="2200" dirty="0" smtClean="0">
              <a:latin typeface="Arial" panose="020B0604020202020204" pitchFamily="34" charset="0"/>
              <a:cs typeface="Arial" panose="020B0604020202020204" pitchFamily="34" charset="0"/>
            </a:endParaRPr>
          </a:p>
          <a:p>
            <a:pPr algn="just"/>
            <a:r>
              <a:rPr lang="cs-CZ" sz="2200" b="1" dirty="0" smtClean="0">
                <a:solidFill>
                  <a:srgbClr val="FF0000"/>
                </a:solidFill>
                <a:latin typeface="Arial" panose="020B0604020202020204" pitchFamily="34" charset="0"/>
                <a:cs typeface="Arial" panose="020B0604020202020204" pitchFamily="34" charset="0"/>
              </a:rPr>
              <a:t>Informační kriminalita </a:t>
            </a:r>
            <a:r>
              <a:rPr lang="cs-CZ" sz="2200" dirty="0" smtClean="0">
                <a:latin typeface="Arial" panose="020B0604020202020204" pitchFamily="34" charset="0"/>
                <a:cs typeface="Arial" panose="020B0604020202020204" pitchFamily="34" charset="0"/>
              </a:rPr>
              <a:t>: prostředkem nebo cílem zločinného útoku jsou informace, jejich zpřístupňování, šíření, sdílení, shromažďování s cílem nelegálního </a:t>
            </a:r>
            <a:r>
              <a:rPr lang="cs-CZ" sz="2200" dirty="0" smtClean="0">
                <a:latin typeface="Arial" panose="020B0604020202020204" pitchFamily="34" charset="0"/>
                <a:cs typeface="Arial" panose="020B0604020202020204" pitchFamily="34" charset="0"/>
              </a:rPr>
              <a:t>využití</a:t>
            </a:r>
            <a:endParaRPr lang="cs-CZ" sz="2200" dirty="0" smtClean="0">
              <a:latin typeface="Arial" panose="020B0604020202020204" pitchFamily="34" charset="0"/>
              <a:cs typeface="Arial" panose="020B0604020202020204" pitchFamily="34" charset="0"/>
            </a:endParaRPr>
          </a:p>
          <a:p>
            <a:pPr algn="just"/>
            <a:r>
              <a:rPr lang="cs-CZ" sz="2200" b="1" dirty="0" smtClean="0">
                <a:solidFill>
                  <a:srgbClr val="FF0000"/>
                </a:solidFill>
                <a:latin typeface="Arial" panose="020B0604020202020204" pitchFamily="34" charset="0"/>
                <a:cs typeface="Arial" panose="020B0604020202020204" pitchFamily="34" charset="0"/>
              </a:rPr>
              <a:t>Informatická kriminalita </a:t>
            </a:r>
            <a:r>
              <a:rPr lang="cs-CZ" sz="2200" dirty="0" smtClean="0">
                <a:latin typeface="Arial" panose="020B0604020202020204" pitchFamily="34" charset="0"/>
                <a:cs typeface="Arial" panose="020B0604020202020204" pitchFamily="34" charset="0"/>
              </a:rPr>
              <a:t>: prostředkem nebo cílem zločinného útoku jsou informační systéme a jejich komponenty ( počítač, program, data, telekomunikace (sítě a jiná zařízení)</a:t>
            </a:r>
          </a:p>
          <a:p>
            <a:pPr marL="0" indent="0" algn="just">
              <a:buNone/>
            </a:pPr>
            <a:r>
              <a:rPr lang="cs-CZ" sz="2200" dirty="0">
                <a:latin typeface="Arial" panose="020B0604020202020204" pitchFamily="34" charset="0"/>
                <a:cs typeface="Arial" panose="020B0604020202020204" pitchFamily="34" charset="0"/>
              </a:rPr>
              <a:t>( Porada V. a kol. Kriminalistika, technické, forenzní a kriminalistické aspekty, AČ, Plzeň 2019.)</a:t>
            </a:r>
          </a:p>
          <a:p>
            <a:endParaRPr lang="cs-CZ" dirty="0"/>
          </a:p>
        </p:txBody>
      </p:sp>
    </p:spTree>
    <p:extLst>
      <p:ext uri="{BB962C8B-B14F-4D97-AF65-F5344CB8AC3E}">
        <p14:creationId xmlns:p14="http://schemas.microsoft.com/office/powerpoint/2010/main" val="3832223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panose="020B0604020202020204" pitchFamily="34" charset="0"/>
                <a:cs typeface="Arial" panose="020B0604020202020204" pitchFamily="34" charset="0"/>
              </a:rPr>
              <a:t>Typické způsoby páchání </a:t>
            </a:r>
            <a:r>
              <a:rPr lang="cs-CZ" dirty="0" err="1" smtClean="0">
                <a:latin typeface="Arial" panose="020B0604020202020204" pitchFamily="34" charset="0"/>
                <a:cs typeface="Arial" panose="020B0604020202020204" pitchFamily="34" charset="0"/>
              </a:rPr>
              <a:t>kyberkriminality</a:t>
            </a:r>
            <a:endParaRPr lang="cs-CZ" dirty="0">
              <a:latin typeface="Arial" panose="020B0604020202020204" pitchFamily="34" charset="0"/>
              <a:cs typeface="Arial" panose="020B0604020202020204" pitchFamily="34" charset="0"/>
            </a:endParaRPr>
          </a:p>
        </p:txBody>
      </p:sp>
      <p:sp>
        <p:nvSpPr>
          <p:cNvPr id="3" name="Zástupný symbol pro obsah 2"/>
          <p:cNvSpPr>
            <a:spLocks noGrp="1"/>
          </p:cNvSpPr>
          <p:nvPr>
            <p:ph sz="quarter" idx="1"/>
          </p:nvPr>
        </p:nvSpPr>
        <p:spPr/>
        <p:txBody>
          <a:bodyPr/>
          <a:lstStyle/>
          <a:p>
            <a:endParaRPr lang="cs-CZ" dirty="0" smtClean="0"/>
          </a:p>
          <a:p>
            <a:pPr marL="0" indent="0" algn="just">
              <a:buNone/>
            </a:pPr>
            <a:r>
              <a:rPr lang="cs-CZ" b="1" dirty="0" smtClean="0">
                <a:latin typeface="Arial" panose="020B0604020202020204" pitchFamily="34" charset="0"/>
                <a:cs typeface="Arial" panose="020B0604020202020204" pitchFamily="34" charset="0"/>
              </a:rPr>
              <a:t>Půjde </a:t>
            </a:r>
            <a:r>
              <a:rPr lang="cs-CZ" b="1" dirty="0" smtClean="0">
                <a:solidFill>
                  <a:srgbClr val="FF0000"/>
                </a:solidFill>
                <a:latin typeface="Arial" panose="020B0604020202020204" pitchFamily="34" charset="0"/>
                <a:cs typeface="Arial" panose="020B0604020202020204" pitchFamily="34" charset="0"/>
              </a:rPr>
              <a:t>často</a:t>
            </a:r>
            <a:r>
              <a:rPr lang="cs-CZ" b="1" dirty="0" smtClean="0">
                <a:latin typeface="Arial" panose="020B0604020202020204" pitchFamily="34" charset="0"/>
                <a:cs typeface="Arial" panose="020B0604020202020204" pitchFamily="34" charset="0"/>
              </a:rPr>
              <a:t> o následující neoprávněné : </a:t>
            </a:r>
          </a:p>
          <a:p>
            <a:pPr algn="just"/>
            <a:r>
              <a:rPr lang="cs-CZ" dirty="0" smtClean="0">
                <a:latin typeface="Arial" panose="020B0604020202020204" pitchFamily="34" charset="0"/>
                <a:cs typeface="Arial" panose="020B0604020202020204" pitchFamily="34" charset="0"/>
              </a:rPr>
              <a:t>zásahy do vstupních dat</a:t>
            </a:r>
          </a:p>
          <a:p>
            <a:pPr algn="just"/>
            <a:r>
              <a:rPr lang="cs-CZ" dirty="0" smtClean="0">
                <a:latin typeface="Arial" panose="020B0604020202020204" pitchFamily="34" charset="0"/>
                <a:cs typeface="Arial" panose="020B0604020202020204" pitchFamily="34" charset="0"/>
              </a:rPr>
              <a:t>změny v uložených datech</a:t>
            </a:r>
          </a:p>
          <a:p>
            <a:pPr algn="just"/>
            <a:r>
              <a:rPr lang="cs-CZ" dirty="0" smtClean="0">
                <a:latin typeface="Arial" panose="020B0604020202020204" pitchFamily="34" charset="0"/>
                <a:cs typeface="Arial" panose="020B0604020202020204" pitchFamily="34" charset="0"/>
              </a:rPr>
              <a:t>pokyny k počítačovým operacím</a:t>
            </a:r>
          </a:p>
          <a:p>
            <a:pPr algn="just"/>
            <a:r>
              <a:rPr lang="cs-CZ" dirty="0">
                <a:latin typeface="Arial" panose="020B0604020202020204" pitchFamily="34" charset="0"/>
                <a:cs typeface="Arial" panose="020B0604020202020204" pitchFamily="34" charset="0"/>
              </a:rPr>
              <a:t>p</a:t>
            </a:r>
            <a:r>
              <a:rPr lang="cs-CZ" dirty="0" smtClean="0">
                <a:latin typeface="Arial" panose="020B0604020202020204" pitchFamily="34" charset="0"/>
                <a:cs typeface="Arial" panose="020B0604020202020204" pitchFamily="34" charset="0"/>
              </a:rPr>
              <a:t>růniky do počítačů, počítačových systémů</a:t>
            </a:r>
          </a:p>
          <a:p>
            <a:pPr marL="0" indent="0" algn="just">
              <a:buNone/>
            </a:pPr>
            <a:r>
              <a:rPr lang="cs-CZ" b="1" dirty="0" smtClean="0">
                <a:solidFill>
                  <a:srgbClr val="FF0000"/>
                </a:solidFill>
                <a:latin typeface="Arial" panose="020B0604020202020204" pitchFamily="34" charset="0"/>
                <a:cs typeface="Arial" panose="020B0604020202020204" pitchFamily="34" charset="0"/>
              </a:rPr>
              <a:t>Typickou</a:t>
            </a:r>
            <a:r>
              <a:rPr lang="cs-CZ" b="1" dirty="0" smtClean="0">
                <a:latin typeface="Arial" panose="020B0604020202020204" pitchFamily="34" charset="0"/>
                <a:cs typeface="Arial" panose="020B0604020202020204" pitchFamily="34" charset="0"/>
              </a:rPr>
              <a:t> formou páchání trestné činnosti je : </a:t>
            </a:r>
          </a:p>
          <a:p>
            <a:pPr marL="0" indent="0" algn="just">
              <a:buNone/>
            </a:pPr>
            <a:r>
              <a:rPr lang="cs-CZ" dirty="0">
                <a:latin typeface="Arial" panose="020B0604020202020204" pitchFamily="34" charset="0"/>
                <a:cs typeface="Arial" panose="020B0604020202020204" pitchFamily="34" charset="0"/>
              </a:rPr>
              <a:t> </a:t>
            </a:r>
            <a:r>
              <a:rPr lang="cs-CZ" dirty="0" smtClean="0">
                <a:latin typeface="Arial" panose="020B0604020202020204" pitchFamily="34" charset="0"/>
                <a:cs typeface="Arial" panose="020B0604020202020204" pitchFamily="34" charset="0"/>
              </a:rPr>
              <a:t>  napadení cizího počítače, jeho programového     vybavení a </a:t>
            </a:r>
            <a:r>
              <a:rPr lang="cs-CZ" dirty="0">
                <a:latin typeface="Arial" panose="020B0604020202020204" pitchFamily="34" charset="0"/>
                <a:cs typeface="Arial" panose="020B0604020202020204" pitchFamily="34" charset="0"/>
              </a:rPr>
              <a:t>s</a:t>
            </a:r>
            <a:r>
              <a:rPr lang="cs-CZ" dirty="0" smtClean="0">
                <a:latin typeface="Arial" panose="020B0604020202020204" pitchFamily="34" charset="0"/>
                <a:cs typeface="Arial" panose="020B0604020202020204" pitchFamily="34" charset="0"/>
              </a:rPr>
              <a:t>ouborů dat v databázích.</a:t>
            </a:r>
            <a:r>
              <a:rPr lang="cs-CZ" b="1" dirty="0" smtClean="0">
                <a:latin typeface="Arial" panose="020B0604020202020204" pitchFamily="34" charset="0"/>
                <a:cs typeface="Arial" panose="020B0604020202020204" pitchFamily="34" charset="0"/>
              </a:rPr>
              <a:t> </a:t>
            </a:r>
            <a:endParaRPr lang="cs-CZ"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2285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panose="020B0604020202020204" pitchFamily="34" charset="0"/>
                <a:cs typeface="Arial" panose="020B0604020202020204" pitchFamily="34" charset="0"/>
              </a:rPr>
              <a:t>Obtíže při dokazování </a:t>
            </a:r>
            <a:r>
              <a:rPr lang="cs-CZ" dirty="0" err="1" smtClean="0">
                <a:latin typeface="Arial" panose="020B0604020202020204" pitchFamily="34" charset="0"/>
                <a:cs typeface="Arial" panose="020B0604020202020204" pitchFamily="34" charset="0"/>
              </a:rPr>
              <a:t>kyberkriminality</a:t>
            </a:r>
            <a:endParaRPr lang="cs-CZ" dirty="0">
              <a:latin typeface="Arial" panose="020B0604020202020204" pitchFamily="34" charset="0"/>
              <a:cs typeface="Arial" panose="020B0604020202020204" pitchFamily="34" charset="0"/>
            </a:endParaRPr>
          </a:p>
        </p:txBody>
      </p:sp>
      <p:sp>
        <p:nvSpPr>
          <p:cNvPr id="3" name="Zástupný symbol pro obsah 2"/>
          <p:cNvSpPr>
            <a:spLocks noGrp="1"/>
          </p:cNvSpPr>
          <p:nvPr>
            <p:ph sz="quarter" idx="1"/>
          </p:nvPr>
        </p:nvSpPr>
        <p:spPr/>
        <p:txBody>
          <a:bodyPr>
            <a:normAutofit fontScale="92500"/>
          </a:bodyPr>
          <a:lstStyle/>
          <a:p>
            <a:r>
              <a:rPr lang="cs-CZ" dirty="0" smtClean="0">
                <a:latin typeface="Arial" panose="020B0604020202020204" pitchFamily="34" charset="0"/>
                <a:cs typeface="Arial" panose="020B0604020202020204" pitchFamily="34" charset="0"/>
              </a:rPr>
              <a:t>Nejednoznačná nebo mezerovitá právní úprava</a:t>
            </a:r>
          </a:p>
          <a:p>
            <a:r>
              <a:rPr lang="cs-CZ" dirty="0" smtClean="0">
                <a:latin typeface="Arial" panose="020B0604020202020204" pitchFamily="34" charset="0"/>
                <a:cs typeface="Arial" panose="020B0604020202020204" pitchFamily="34" charset="0"/>
              </a:rPr>
              <a:t>Nedostatečná připravenost orgánů činných v trestním řízení</a:t>
            </a:r>
          </a:p>
          <a:p>
            <a:r>
              <a:rPr lang="cs-CZ" dirty="0" smtClean="0">
                <a:latin typeface="Arial" panose="020B0604020202020204" pitchFamily="34" charset="0"/>
                <a:cs typeface="Arial" panose="020B0604020202020204" pitchFamily="34" charset="0"/>
              </a:rPr>
              <a:t>Nedostatečné technické vybavení orgánů činných v trestním řízení</a:t>
            </a:r>
          </a:p>
          <a:p>
            <a:pPr algn="just"/>
            <a:r>
              <a:rPr lang="cs-CZ" dirty="0" smtClean="0">
                <a:latin typeface="Arial" panose="020B0604020202020204" pitchFamily="34" charset="0"/>
                <a:cs typeface="Arial" panose="020B0604020202020204" pitchFamily="34" charset="0"/>
              </a:rPr>
              <a:t>Složitost opatření elektronického důkazu ( nehmotnost - latentnost digitální stopy, snadná odstranitelnost důkazu, nízká životnost digitální stopy, problémy s uchováváním stop, rychlý vývoj nových informačních systémů, přeshraniční element, vyžadující specifické formy přeshraniční spolupráce…) </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4038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3730426"/>
          </a:xfrm>
        </p:spPr>
        <p:txBody>
          <a:bodyPr>
            <a:normAutofit/>
          </a:bodyPr>
          <a:lstStyle/>
          <a:p>
            <a:r>
              <a:rPr lang="cs-CZ" b="1" dirty="0" smtClean="0">
                <a:latin typeface="Arial" panose="020B0604020202020204" pitchFamily="34" charset="0"/>
                <a:cs typeface="Arial" panose="020B0604020202020204" pitchFamily="34" charset="0"/>
              </a:rPr>
              <a:t>I. Základy trestní odpovědnosti</a:t>
            </a:r>
            <a:endParaRPr lang="cs-CZ"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24006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Softwarové pirátství</a:t>
            </a:r>
            <a:endParaRPr lang="cs-CZ" dirty="0"/>
          </a:p>
        </p:txBody>
      </p:sp>
      <p:sp>
        <p:nvSpPr>
          <p:cNvPr id="3" name="Zástupný symbol pro obsah 2"/>
          <p:cNvSpPr>
            <a:spLocks noGrp="1"/>
          </p:cNvSpPr>
          <p:nvPr>
            <p:ph sz="quarter" idx="1"/>
          </p:nvPr>
        </p:nvSpPr>
        <p:spPr/>
        <p:txBody>
          <a:bodyPr/>
          <a:lstStyle/>
          <a:p>
            <a:endParaRPr lang="cs-CZ" dirty="0" smtClean="0"/>
          </a:p>
          <a:p>
            <a:endParaRPr lang="cs-CZ" dirty="0"/>
          </a:p>
          <a:p>
            <a:pPr algn="just"/>
            <a:r>
              <a:rPr lang="cs-CZ" dirty="0" smtClean="0"/>
              <a:t>Zvláštní forma </a:t>
            </a:r>
            <a:r>
              <a:rPr lang="cs-CZ" dirty="0" err="1" smtClean="0"/>
              <a:t>kyberkriminality</a:t>
            </a:r>
            <a:r>
              <a:rPr lang="cs-CZ" dirty="0" smtClean="0"/>
              <a:t>, spočívající v porušování práv </a:t>
            </a:r>
            <a:r>
              <a:rPr lang="cs-CZ" b="1" dirty="0" smtClean="0">
                <a:solidFill>
                  <a:srgbClr val="FF0000"/>
                </a:solidFill>
              </a:rPr>
              <a:t>duševního vlastnictví</a:t>
            </a:r>
          </a:p>
          <a:p>
            <a:pPr algn="just"/>
            <a:r>
              <a:rPr lang="cs-CZ" dirty="0" smtClean="0"/>
              <a:t>Formy páchání – především tyto </a:t>
            </a:r>
            <a:r>
              <a:rPr lang="cs-CZ" dirty="0" smtClean="0">
                <a:solidFill>
                  <a:srgbClr val="FF0000"/>
                </a:solidFill>
              </a:rPr>
              <a:t>nelegální zásahy </a:t>
            </a:r>
            <a:r>
              <a:rPr lang="cs-CZ" dirty="0" smtClean="0"/>
              <a:t>a : </a:t>
            </a:r>
          </a:p>
          <a:p>
            <a:pPr marL="0" indent="0" algn="just">
              <a:buNone/>
            </a:pPr>
            <a:r>
              <a:rPr lang="cs-CZ" dirty="0" smtClean="0"/>
              <a:t>   a)</a:t>
            </a:r>
            <a:r>
              <a:rPr lang="cs-CZ" dirty="0" smtClean="0">
                <a:solidFill>
                  <a:srgbClr val="FF0000"/>
                </a:solidFill>
              </a:rPr>
              <a:t>šíření- užívání </a:t>
            </a:r>
            <a:r>
              <a:rPr lang="cs-CZ" dirty="0" smtClean="0"/>
              <a:t>počítačových programů</a:t>
            </a:r>
          </a:p>
          <a:p>
            <a:pPr marL="0" indent="0" algn="just">
              <a:buNone/>
            </a:pPr>
            <a:r>
              <a:rPr lang="cs-CZ" dirty="0"/>
              <a:t> </a:t>
            </a:r>
            <a:r>
              <a:rPr lang="cs-CZ" dirty="0" smtClean="0"/>
              <a:t>  b)</a:t>
            </a:r>
            <a:r>
              <a:rPr lang="cs-CZ" dirty="0" smtClean="0">
                <a:solidFill>
                  <a:srgbClr val="FF0000"/>
                </a:solidFill>
              </a:rPr>
              <a:t>šíření - užívání </a:t>
            </a:r>
            <a:r>
              <a:rPr lang="cs-CZ" dirty="0" smtClean="0"/>
              <a:t>audiovizuálních nebo jen audio děl </a:t>
            </a:r>
          </a:p>
          <a:p>
            <a:pPr marL="0" indent="0">
              <a:buNone/>
            </a:pPr>
            <a:endParaRPr lang="cs-CZ" dirty="0"/>
          </a:p>
        </p:txBody>
      </p:sp>
    </p:spTree>
    <p:extLst>
      <p:ext uri="{BB962C8B-B14F-4D97-AF65-F5344CB8AC3E}">
        <p14:creationId xmlns:p14="http://schemas.microsoft.com/office/powerpoint/2010/main" val="25970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301752" y="2852936"/>
            <a:ext cx="8503920" cy="3246112"/>
          </a:xfrm>
        </p:spPr>
        <p:txBody>
          <a:bodyPr>
            <a:normAutofit/>
          </a:bodyPr>
          <a:lstStyle/>
          <a:p>
            <a:pPr marL="0" indent="0" algn="ctr">
              <a:buNone/>
            </a:pPr>
            <a:r>
              <a:rPr lang="cs-CZ" sz="3200" b="1" dirty="0" smtClean="0">
                <a:solidFill>
                  <a:schemeClr val="bg2">
                    <a:lumMod val="50000"/>
                  </a:schemeClr>
                </a:solidFill>
              </a:rPr>
              <a:t>I. </a:t>
            </a:r>
            <a:r>
              <a:rPr lang="cs-CZ" sz="3200" b="1" dirty="0" err="1" smtClean="0">
                <a:solidFill>
                  <a:schemeClr val="bg2">
                    <a:lumMod val="50000"/>
                  </a:schemeClr>
                </a:solidFill>
              </a:rPr>
              <a:t>Kyberkriminalita</a:t>
            </a:r>
            <a:r>
              <a:rPr lang="cs-CZ" sz="3200" b="1" dirty="0" smtClean="0">
                <a:solidFill>
                  <a:schemeClr val="bg2">
                    <a:lumMod val="50000"/>
                  </a:schemeClr>
                </a:solidFill>
              </a:rPr>
              <a:t> v judikatuře Ústavního soudu</a:t>
            </a:r>
            <a:endParaRPr lang="cs-CZ" sz="3200" b="1" dirty="0">
              <a:solidFill>
                <a:schemeClr val="bg2">
                  <a:lumMod val="50000"/>
                </a:schemeClr>
              </a:solidFill>
            </a:endParaRPr>
          </a:p>
        </p:txBody>
      </p:sp>
    </p:spTree>
    <p:extLst>
      <p:ext uri="{BB962C8B-B14F-4D97-AF65-F5344CB8AC3E}">
        <p14:creationId xmlns:p14="http://schemas.microsoft.com/office/powerpoint/2010/main" val="13284476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1368426" y="2743200"/>
            <a:ext cx="6480174" cy="3638128"/>
          </a:xfrm>
        </p:spPr>
        <p:txBody>
          <a:bodyPr>
            <a:normAutofit lnSpcReduction="10000"/>
          </a:bodyPr>
          <a:lstStyle/>
          <a:p>
            <a:pPr marL="285750" indent="-285750" algn="just">
              <a:buFontTx/>
              <a:buChar char="-"/>
            </a:pPr>
            <a:r>
              <a:rPr lang="cs-CZ" b="0" cap="none" dirty="0" smtClean="0">
                <a:solidFill>
                  <a:schemeClr val="tx1"/>
                </a:solidFill>
                <a:latin typeface="Arial" panose="020B0604020202020204" pitchFamily="34" charset="0"/>
                <a:cs typeface="Arial" panose="020B0604020202020204" pitchFamily="34" charset="0"/>
              </a:rPr>
              <a:t>Chrání ústavnost</a:t>
            </a:r>
          </a:p>
          <a:p>
            <a:pPr marL="285750" indent="-285750" algn="just">
              <a:buFontTx/>
              <a:buChar char="-"/>
            </a:pPr>
            <a:r>
              <a:rPr lang="cs-CZ" b="0" cap="none" dirty="0" smtClean="0">
                <a:solidFill>
                  <a:schemeClr val="tx1"/>
                </a:solidFill>
                <a:latin typeface="Arial" panose="020B0604020202020204" pitchFamily="34" charset="0"/>
                <a:cs typeface="Arial" panose="020B0604020202020204" pitchFamily="34" charset="0"/>
              </a:rPr>
              <a:t>Chrání základní lidská práva a  svobody</a:t>
            </a:r>
          </a:p>
          <a:p>
            <a:pPr marL="285750" indent="-285750" algn="just">
              <a:buFontTx/>
              <a:buChar char="-"/>
            </a:pPr>
            <a:r>
              <a:rPr lang="cs-CZ" b="0" cap="none" dirty="0" smtClean="0">
                <a:solidFill>
                  <a:schemeClr val="tx1"/>
                </a:solidFill>
                <a:latin typeface="Arial" panose="020B0604020202020204" pitchFamily="34" charset="0"/>
                <a:cs typeface="Arial" panose="020B0604020202020204" pitchFamily="34" charset="0"/>
              </a:rPr>
              <a:t>Garantuje ústavní charakter výkonu státní moci </a:t>
            </a:r>
          </a:p>
          <a:p>
            <a:pPr marL="285750" indent="-285750" algn="just">
              <a:buFontTx/>
              <a:buChar char="-"/>
            </a:pPr>
            <a:r>
              <a:rPr lang="cs-CZ" b="0" cap="none" dirty="0">
                <a:solidFill>
                  <a:schemeClr val="tx1"/>
                </a:solidFill>
                <a:latin typeface="Arial" panose="020B0604020202020204" pitchFamily="34" charset="0"/>
                <a:cs typeface="Arial" panose="020B0604020202020204" pitchFamily="34" charset="0"/>
              </a:rPr>
              <a:t>J</a:t>
            </a:r>
            <a:r>
              <a:rPr lang="cs-CZ" b="0" cap="none" dirty="0" smtClean="0">
                <a:solidFill>
                  <a:schemeClr val="tx1"/>
                </a:solidFill>
                <a:latin typeface="Arial" panose="020B0604020202020204" pitchFamily="34" charset="0"/>
                <a:cs typeface="Arial" panose="020B0604020202020204" pitchFamily="34" charset="0"/>
              </a:rPr>
              <a:t>e sice orgánem soudního typu, ale nepatří mezi obecné soudy</a:t>
            </a:r>
          </a:p>
          <a:p>
            <a:pPr marL="285750" indent="-285750" algn="just">
              <a:buFontTx/>
              <a:buChar char="-"/>
            </a:pPr>
            <a:r>
              <a:rPr lang="cs-CZ" b="0" cap="none" dirty="0" smtClean="0">
                <a:solidFill>
                  <a:schemeClr val="tx1"/>
                </a:solidFill>
                <a:latin typeface="Arial" panose="020B0604020202020204" pitchFamily="34" charset="0"/>
                <a:cs typeface="Arial" panose="020B0604020202020204" pitchFamily="34" charset="0"/>
              </a:rPr>
              <a:t>Vytvořen přímo ústavou</a:t>
            </a:r>
          </a:p>
          <a:p>
            <a:pPr marL="285750" indent="-285750" algn="just">
              <a:buFontTx/>
              <a:buChar char="-"/>
            </a:pPr>
            <a:r>
              <a:rPr lang="cs-CZ" b="0" cap="none" dirty="0" smtClean="0">
                <a:solidFill>
                  <a:schemeClr val="tx1"/>
                </a:solidFill>
                <a:latin typeface="Arial" panose="020B0604020202020204" pitchFamily="34" charset="0"/>
                <a:cs typeface="Arial" panose="020B0604020202020204" pitchFamily="34" charset="0"/>
              </a:rPr>
              <a:t>Činnost ÚS se řídí zákonem o ústavním soudu</a:t>
            </a:r>
          </a:p>
          <a:p>
            <a:pPr marL="285750" indent="-285750" algn="just">
              <a:buFontTx/>
              <a:buChar char="-"/>
            </a:pPr>
            <a:r>
              <a:rPr lang="cs-CZ" b="0" cap="none" dirty="0" smtClean="0">
                <a:solidFill>
                  <a:schemeClr val="tx1"/>
                </a:solidFill>
                <a:latin typeface="Arial" panose="020B0604020202020204" pitchFamily="34" charset="0"/>
                <a:cs typeface="Arial" panose="020B0604020202020204" pitchFamily="34" charset="0"/>
              </a:rPr>
              <a:t>15 soudců / 4 senáty/ plénum</a:t>
            </a:r>
          </a:p>
          <a:p>
            <a:pPr marL="285750" indent="-285750" algn="just">
              <a:buFontTx/>
              <a:buChar char="-"/>
            </a:pPr>
            <a:r>
              <a:rPr lang="cs-CZ" b="0" cap="none" dirty="0" smtClean="0">
                <a:solidFill>
                  <a:schemeClr val="tx1"/>
                </a:solidFill>
                <a:latin typeface="Arial" panose="020B0604020202020204" pitchFamily="34" charset="0"/>
                <a:cs typeface="Arial" panose="020B0604020202020204" pitchFamily="34" charset="0"/>
              </a:rPr>
              <a:t>Může zrušit jakékoliv rozhodnutí orgánu veřejné moci</a:t>
            </a:r>
          </a:p>
          <a:p>
            <a:pPr marL="285750" indent="-285750" algn="just">
              <a:buFontTx/>
              <a:buChar char="-"/>
            </a:pPr>
            <a:r>
              <a:rPr lang="cs-CZ" b="0" cap="none" dirty="0" smtClean="0">
                <a:solidFill>
                  <a:schemeClr val="tx1"/>
                </a:solidFill>
                <a:latin typeface="Arial" panose="020B0604020202020204" pitchFamily="34" charset="0"/>
                <a:cs typeface="Arial" panose="020B0604020202020204" pitchFamily="34" charset="0"/>
              </a:rPr>
              <a:t>Může zrušit jakýkoliv právní předpis</a:t>
            </a:r>
          </a:p>
          <a:p>
            <a:pPr marL="285750" indent="-285750" algn="just">
              <a:buFontTx/>
              <a:buChar char="-"/>
            </a:pPr>
            <a:r>
              <a:rPr lang="cs-CZ" b="0" cap="none" dirty="0">
                <a:solidFill>
                  <a:schemeClr val="tx1"/>
                </a:solidFill>
                <a:latin typeface="Arial" panose="020B0604020202020204" pitchFamily="34" charset="0"/>
                <a:cs typeface="Arial" panose="020B0604020202020204" pitchFamily="34" charset="0"/>
              </a:rPr>
              <a:t>R</a:t>
            </a:r>
            <a:r>
              <a:rPr lang="cs-CZ" b="0" cap="none" dirty="0" smtClean="0">
                <a:solidFill>
                  <a:schemeClr val="tx1"/>
                </a:solidFill>
                <a:latin typeface="Arial" panose="020B0604020202020204" pitchFamily="34" charset="0"/>
                <a:cs typeface="Arial" panose="020B0604020202020204" pitchFamily="34" charset="0"/>
              </a:rPr>
              <a:t>ozhodnutí jsou nezrušitelná a nezměnitelná</a:t>
            </a:r>
          </a:p>
          <a:p>
            <a:pPr marL="285750" indent="-285750" algn="just">
              <a:buFontTx/>
              <a:buChar char="-"/>
            </a:pPr>
            <a:r>
              <a:rPr lang="cs-CZ" b="0" cap="none" dirty="0" smtClean="0">
                <a:solidFill>
                  <a:schemeClr val="tx1"/>
                </a:solidFill>
                <a:latin typeface="Arial" panose="020B0604020202020204" pitchFamily="34" charset="0"/>
                <a:cs typeface="Arial" panose="020B0604020202020204" pitchFamily="34" charset="0"/>
              </a:rPr>
              <a:t>Nálezy Ústavního soudu jsou závazné</a:t>
            </a:r>
          </a:p>
          <a:p>
            <a:pPr marL="285750" indent="-285750" algn="just">
              <a:buFontTx/>
              <a:buChar char="-"/>
            </a:pPr>
            <a:endParaRPr lang="cs-CZ" b="0" cap="none" dirty="0" smtClean="0"/>
          </a:p>
          <a:p>
            <a:pPr marL="285750" indent="-285750" algn="just">
              <a:buFontTx/>
              <a:buChar char="-"/>
            </a:pPr>
            <a:endParaRPr lang="cs-CZ" b="0" cap="none" dirty="0" smtClean="0"/>
          </a:p>
          <a:p>
            <a:endParaRPr lang="cs-CZ" dirty="0"/>
          </a:p>
        </p:txBody>
      </p:sp>
      <p:sp>
        <p:nvSpPr>
          <p:cNvPr id="3" name="Nadpis 2"/>
          <p:cNvSpPr>
            <a:spLocks noGrp="1"/>
          </p:cNvSpPr>
          <p:nvPr>
            <p:ph type="title"/>
          </p:nvPr>
        </p:nvSpPr>
        <p:spPr/>
        <p:txBody>
          <a:bodyPr/>
          <a:lstStyle/>
          <a:p>
            <a:r>
              <a:rPr lang="cs-CZ" dirty="0" smtClean="0"/>
              <a:t>Ústavní soud ČR</a:t>
            </a:r>
            <a:endParaRPr lang="cs-CZ" dirty="0"/>
          </a:p>
        </p:txBody>
      </p:sp>
    </p:spTree>
    <p:extLst>
      <p:ext uri="{BB962C8B-B14F-4D97-AF65-F5344CB8AC3E}">
        <p14:creationId xmlns:p14="http://schemas.microsoft.com/office/powerpoint/2010/main" val="221611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 1"/>
          <p:cNvGraphicFramePr/>
          <p:nvPr>
            <p:extLst>
              <p:ext uri="{D42A27DB-BD31-4B8C-83A1-F6EECF244321}">
                <p14:modId xmlns:p14="http://schemas.microsoft.com/office/powerpoint/2010/main" val="902364187"/>
              </p:ext>
            </p:extLst>
          </p:nvPr>
        </p:nvGraphicFramePr>
        <p:xfrm>
          <a:off x="179512" y="476672"/>
          <a:ext cx="8643998" cy="60007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90094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3"/>
          <p:cNvGraphicFramePr>
            <a:graphicFrameLocks/>
          </p:cNvGraphicFramePr>
          <p:nvPr>
            <p:extLst>
              <p:ext uri="{D42A27DB-BD31-4B8C-83A1-F6EECF244321}">
                <p14:modId xmlns:p14="http://schemas.microsoft.com/office/powerpoint/2010/main" val="1088407028"/>
              </p:ext>
            </p:extLst>
          </p:nvPr>
        </p:nvGraphicFramePr>
        <p:xfrm>
          <a:off x="571472" y="0"/>
          <a:ext cx="8329642" cy="6308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4411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683568" y="2708920"/>
            <a:ext cx="7848872" cy="3384376"/>
          </a:xfrm>
        </p:spPr>
        <p:txBody>
          <a:bodyPr>
            <a:normAutofit fontScale="92500" lnSpcReduction="10000"/>
          </a:bodyPr>
          <a:lstStyle/>
          <a:p>
            <a:pPr algn="just"/>
            <a:r>
              <a:rPr lang="cs-CZ" b="0" cap="none" dirty="0" smtClean="0">
                <a:latin typeface="Arial" panose="020B0604020202020204" pitchFamily="34" charset="0"/>
                <a:cs typeface="Arial" panose="020B0604020202020204" pitchFamily="34" charset="0"/>
              </a:rPr>
              <a:t>Rozsudkem okresního soudu v </a:t>
            </a:r>
            <a:r>
              <a:rPr lang="cs-CZ" b="0" cap="none" dirty="0">
                <a:latin typeface="Arial" panose="020B0604020202020204" pitchFamily="34" charset="0"/>
                <a:cs typeface="Arial" panose="020B0604020202020204" pitchFamily="34" charset="0"/>
              </a:rPr>
              <a:t>O</a:t>
            </a:r>
            <a:r>
              <a:rPr lang="cs-CZ" b="0" cap="none" dirty="0" smtClean="0">
                <a:latin typeface="Arial" panose="020B0604020202020204" pitchFamily="34" charset="0"/>
                <a:cs typeface="Arial" panose="020B0604020202020204" pitchFamily="34" charset="0"/>
              </a:rPr>
              <a:t>stravě byl stěžovatel uznán vinným přečinem šíření toxikomanie podle § 287 odst. 1, odst. 2 písm. c) TZ.</a:t>
            </a:r>
          </a:p>
          <a:p>
            <a:pPr algn="just"/>
            <a:r>
              <a:rPr lang="cs-CZ" b="0" cap="none" dirty="0" smtClean="0">
                <a:latin typeface="Arial" panose="020B0604020202020204" pitchFamily="34" charset="0"/>
                <a:cs typeface="Arial" panose="020B0604020202020204" pitchFamily="34" charset="0"/>
              </a:rPr>
              <a:t>Stěžovatel jako jednatel obchodní společnost s vědomím a srozuměním, že svým jednáním může podněcovat a svádět široký okruh osob ke zneužívání návykové látky marihuany, s jejímiž účinky byl sám obeznámen, v kamenných obchodech a současně </a:t>
            </a:r>
            <a:r>
              <a:rPr lang="cs-CZ" cap="none" dirty="0" smtClean="0">
                <a:latin typeface="Arial" panose="020B0604020202020204" pitchFamily="34" charset="0"/>
                <a:cs typeface="Arial" panose="020B0604020202020204" pitchFamily="34" charset="0"/>
              </a:rPr>
              <a:t>prostřednictvím internetového obchodu XY </a:t>
            </a:r>
            <a:r>
              <a:rPr lang="cs-CZ" b="0" cap="none" dirty="0" smtClean="0">
                <a:latin typeface="Arial" panose="020B0604020202020204" pitchFamily="34" charset="0"/>
                <a:cs typeface="Arial" panose="020B0604020202020204" pitchFamily="34" charset="0"/>
              </a:rPr>
              <a:t>nabízel k prodeji jednak semena konopí setého, ze kterých lze vypěstovat konopí s vysokým obsahem THC, jednak i ucelený sortiment evidentně sloužící ke zneužívání rostliny konopí.</a:t>
            </a:r>
          </a:p>
          <a:p>
            <a:pPr algn="just"/>
            <a:r>
              <a:rPr lang="cs-CZ" b="0" cap="none" dirty="0" smtClean="0">
                <a:latin typeface="Arial" panose="020B0604020202020204" pitchFamily="34" charset="0"/>
                <a:cs typeface="Arial" panose="020B0604020202020204" pitchFamily="34" charset="0"/>
              </a:rPr>
              <a:t>Spáchání uvedeného trestného činu </a:t>
            </a:r>
            <a:r>
              <a:rPr lang="cs-CZ" cap="none" dirty="0" smtClean="0">
                <a:latin typeface="Arial" panose="020B0604020202020204" pitchFamily="34" charset="0"/>
                <a:cs typeface="Arial" panose="020B0604020202020204" pitchFamily="34" charset="0"/>
              </a:rPr>
              <a:t>"veřejně přístupnou počítačovou sítí" </a:t>
            </a:r>
            <a:r>
              <a:rPr lang="cs-CZ" b="0" cap="none" dirty="0" smtClean="0">
                <a:latin typeface="Arial" panose="020B0604020202020204" pitchFamily="34" charset="0"/>
                <a:cs typeface="Arial" panose="020B0604020202020204" pitchFamily="34" charset="0"/>
              </a:rPr>
              <a:t>naplňuje kvalifikovanou skutkovou podstatu šíření toxikomanie, jak výslovně, srozumitelně a určitě stanoví § 287 odst. 2 trestního zákoníku.</a:t>
            </a:r>
          </a:p>
          <a:p>
            <a:pPr algn="just"/>
            <a:endParaRPr lang="cs-CZ" cap="none" dirty="0"/>
          </a:p>
        </p:txBody>
      </p:sp>
      <p:sp>
        <p:nvSpPr>
          <p:cNvPr id="3" name="Nadpis 2"/>
          <p:cNvSpPr>
            <a:spLocks noGrp="1"/>
          </p:cNvSpPr>
          <p:nvPr>
            <p:ph type="title"/>
          </p:nvPr>
        </p:nvSpPr>
        <p:spPr/>
        <p:txBody>
          <a:bodyPr/>
          <a:lstStyle/>
          <a:p>
            <a:r>
              <a:rPr lang="cs-CZ" dirty="0" err="1" smtClean="0"/>
              <a:t>Usn</a:t>
            </a:r>
            <a:r>
              <a:rPr lang="cs-CZ" dirty="0" smtClean="0"/>
              <a:t>. I. ÚS 3069/17</a:t>
            </a:r>
            <a:endParaRPr lang="cs-CZ" dirty="0"/>
          </a:p>
        </p:txBody>
      </p:sp>
    </p:spTree>
    <p:extLst>
      <p:ext uri="{BB962C8B-B14F-4D97-AF65-F5344CB8AC3E}">
        <p14:creationId xmlns:p14="http://schemas.microsoft.com/office/powerpoint/2010/main" val="26450159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683568" y="2743200"/>
            <a:ext cx="7704856" cy="3278088"/>
          </a:xfrm>
        </p:spPr>
        <p:txBody>
          <a:bodyPr>
            <a:normAutofit fontScale="77500" lnSpcReduction="20000"/>
          </a:bodyPr>
          <a:lstStyle/>
          <a:p>
            <a:pPr algn="just"/>
            <a:r>
              <a:rPr lang="cs-CZ" b="0" cap="none" dirty="0" smtClean="0">
                <a:latin typeface="Arial" panose="020B0604020202020204" pitchFamily="34" charset="0"/>
                <a:cs typeface="Arial" panose="020B0604020202020204" pitchFamily="34" charset="0"/>
              </a:rPr>
              <a:t>Městský soud v Praze rozhodoval o návrhu státního zastupitelství na vydání stěžovatele do zahraničí ke dvěma trestním stíháním podle § 95 zákona č. 104/2013 sb., O mezinárodní justiční spolupráci ve věcech trestních. Dospěl přitom k závěru, že vydání k oběma trestním stíháním je přípustné a stěžovatel tedy může být vydán buď do spojených států amerických, kde se měl, stručně řečeno, dopustit </a:t>
            </a:r>
            <a:r>
              <a:rPr lang="cs-CZ" cap="none" dirty="0" smtClean="0">
                <a:latin typeface="Arial" panose="020B0604020202020204" pitchFamily="34" charset="0"/>
                <a:cs typeface="Arial" panose="020B0604020202020204" pitchFamily="34" charset="0"/>
              </a:rPr>
              <a:t>neoprávněného vniknutí do zabezpečené počítačové sítě několika obchodních společností a neoprávněně tak získat přístup k osobním údajům z účtů jejich klientů </a:t>
            </a:r>
            <a:r>
              <a:rPr lang="cs-CZ" b="0" cap="none" dirty="0" smtClean="0">
                <a:latin typeface="Arial" panose="020B0604020202020204" pitchFamily="34" charset="0"/>
                <a:cs typeface="Arial" panose="020B0604020202020204" pitchFamily="34" charset="0"/>
              </a:rPr>
              <a:t>(v počtu desítek milionů), jakož i do ruské federace, kde se měl, stručně řečeno, dopustit </a:t>
            </a:r>
            <a:r>
              <a:rPr lang="cs-CZ" cap="none" dirty="0" smtClean="0">
                <a:latin typeface="Arial" panose="020B0604020202020204" pitchFamily="34" charset="0"/>
                <a:cs typeface="Arial" panose="020B0604020202020204" pitchFamily="34" charset="0"/>
              </a:rPr>
              <a:t>odcizení majetku přes internet</a:t>
            </a:r>
            <a:r>
              <a:rPr lang="cs-CZ" b="0" cap="none" dirty="0" smtClean="0">
                <a:latin typeface="Arial" panose="020B0604020202020204" pitchFamily="34" charset="0"/>
                <a:cs typeface="Arial" panose="020B0604020202020204" pitchFamily="34" charset="0"/>
              </a:rPr>
              <a:t> v rámci organizované skupiny.</a:t>
            </a:r>
          </a:p>
          <a:p>
            <a:pPr algn="just"/>
            <a:endParaRPr lang="cs-CZ" b="0" cap="none" dirty="0" smtClean="0">
              <a:latin typeface="Arial" panose="020B0604020202020204" pitchFamily="34" charset="0"/>
              <a:cs typeface="Arial" panose="020B0604020202020204" pitchFamily="34" charset="0"/>
            </a:endParaRPr>
          </a:p>
          <a:p>
            <a:pPr algn="just"/>
            <a:r>
              <a:rPr lang="cs-CZ" b="0" cap="none" dirty="0" smtClean="0">
                <a:latin typeface="Arial" panose="020B0604020202020204" pitchFamily="34" charset="0"/>
                <a:cs typeface="Arial" panose="020B0604020202020204" pitchFamily="34" charset="0"/>
              </a:rPr>
              <a:t>Podle názoru Ústavního soudu rozdílnost kulturního přístupu k některým obecně trestným jednáním (typicky například drogové delikty, sexuální napadání, </a:t>
            </a:r>
            <a:r>
              <a:rPr lang="cs-CZ" cap="none" dirty="0" smtClean="0">
                <a:latin typeface="Arial" panose="020B0604020202020204" pitchFamily="34" charset="0"/>
                <a:cs typeface="Arial" panose="020B0604020202020204" pitchFamily="34" charset="0"/>
              </a:rPr>
              <a:t>nebo právě informační kriminalita</a:t>
            </a:r>
            <a:r>
              <a:rPr lang="cs-CZ" b="0" cap="none" dirty="0" smtClean="0">
                <a:latin typeface="Arial" panose="020B0604020202020204" pitchFamily="34" charset="0"/>
                <a:cs typeface="Arial" panose="020B0604020202020204" pitchFamily="34" charset="0"/>
              </a:rPr>
              <a:t>) není sama o sobě důvodem nesplnění mezinárodních závazků. I osoba bez právnického vzdělání má v současné době dostatek informací, aby si uvědomovala, že v různých zemích platí různé právní řády odpovídající specifické historii konkrétní země a její společenské, ekonomické a kulturní vyspělosti, tedy i co se týče možné variability trestů za trestné činy.</a:t>
            </a:r>
            <a:endParaRPr lang="cs-CZ" b="0" cap="none" dirty="0">
              <a:latin typeface="Arial" panose="020B0604020202020204" pitchFamily="34" charset="0"/>
              <a:cs typeface="Arial" panose="020B0604020202020204" pitchFamily="34" charset="0"/>
            </a:endParaRPr>
          </a:p>
        </p:txBody>
      </p:sp>
      <p:sp>
        <p:nvSpPr>
          <p:cNvPr id="3" name="Nadpis 2"/>
          <p:cNvSpPr>
            <a:spLocks noGrp="1"/>
          </p:cNvSpPr>
          <p:nvPr>
            <p:ph type="title"/>
          </p:nvPr>
        </p:nvSpPr>
        <p:spPr/>
        <p:txBody>
          <a:bodyPr/>
          <a:lstStyle/>
          <a:p>
            <a:r>
              <a:rPr lang="cs-CZ" dirty="0" err="1" smtClean="0"/>
              <a:t>Usn</a:t>
            </a:r>
            <a:r>
              <a:rPr lang="cs-CZ" dirty="0" smtClean="0"/>
              <a:t>. IV. ÚS 530/18</a:t>
            </a:r>
            <a:endParaRPr lang="cs-CZ" dirty="0"/>
          </a:p>
        </p:txBody>
      </p:sp>
    </p:spTree>
    <p:extLst>
      <p:ext uri="{BB962C8B-B14F-4D97-AF65-F5344CB8AC3E}">
        <p14:creationId xmlns:p14="http://schemas.microsoft.com/office/powerpoint/2010/main" val="628694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467544" y="2636912"/>
            <a:ext cx="8257712" cy="3672408"/>
          </a:xfrm>
        </p:spPr>
        <p:txBody>
          <a:bodyPr>
            <a:normAutofit fontScale="32500" lnSpcReduction="20000"/>
          </a:bodyPr>
          <a:lstStyle/>
          <a:p>
            <a:pPr algn="just"/>
            <a:r>
              <a:rPr lang="cs-CZ" sz="4000" b="0" cap="none" dirty="0" smtClean="0">
                <a:latin typeface="Arial" panose="020B0604020202020204" pitchFamily="34" charset="0"/>
                <a:cs typeface="Arial" panose="020B0604020202020204" pitchFamily="34" charset="0"/>
              </a:rPr>
              <a:t>Stěžovatel byl prověřován policejním orgánem pro podezření ze spáchání přečinu neoprávněného přístupu k počítačovému systému a nosiči informací dle § 230 odst. 1, TZ, dílem dokonaného, dílem spáchaného ve stadiu pokusu dle § 21 TZ proto, že po </a:t>
            </a:r>
            <a:r>
              <a:rPr lang="cs-CZ" sz="4000" cap="none" dirty="0" smtClean="0">
                <a:latin typeface="Arial" panose="020B0604020202020204" pitchFamily="34" charset="0"/>
                <a:cs typeface="Arial" panose="020B0604020202020204" pitchFamily="34" charset="0"/>
              </a:rPr>
              <a:t>překonání bezpečnostního opatření</a:t>
            </a:r>
            <a:r>
              <a:rPr lang="cs-CZ" sz="4000" b="0" cap="none" dirty="0" smtClean="0">
                <a:latin typeface="Arial" panose="020B0604020202020204" pitchFamily="34" charset="0"/>
                <a:cs typeface="Arial" panose="020B0604020202020204" pitchFamily="34" charset="0"/>
              </a:rPr>
              <a:t> opakovaně neoprávněně získal přístup k počítačovému systému obchodní společnosti X. Přinejmenším jednou se pak stěžovateli podařilo získat z tohoto systému i data týkající se mj. veškerých nákupů, včetně seznamu dodavatelů, seznamu odběratelů, soubory obsahující osobní data všech zaměstnanců a členů orgánů uvedené obchodní společnosti, údaje o know-how či podnikatelský záměr pro rok 2016. Policejní orgán šetřením zjistil, že dílčí útoky byly vedeny z IP adresy přidělené poskytovatelem internetového připojení stěžovateli na adresu jeho bydliště.</a:t>
            </a:r>
          </a:p>
          <a:p>
            <a:pPr algn="just"/>
            <a:endParaRPr lang="cs-CZ" sz="4000" b="0" cap="none" dirty="0" smtClean="0">
              <a:latin typeface="Arial" panose="020B0604020202020204" pitchFamily="34" charset="0"/>
              <a:cs typeface="Arial" panose="020B0604020202020204" pitchFamily="34" charset="0"/>
            </a:endParaRPr>
          </a:p>
          <a:p>
            <a:pPr algn="just"/>
            <a:r>
              <a:rPr lang="cs-CZ" sz="4000" b="0" cap="none" dirty="0" smtClean="0">
                <a:latin typeface="Arial" panose="020B0604020202020204" pitchFamily="34" charset="0"/>
                <a:cs typeface="Arial" panose="020B0604020202020204" pitchFamily="34" charset="0"/>
              </a:rPr>
              <a:t>Stěžovatel podle názoru Ústavního soudu věděl, že již není zaměstnancem obchodní společnosti X a že přístupovými údaji k počítačovému systému </a:t>
            </a:r>
            <a:r>
              <a:rPr lang="cs-CZ" sz="4000" cap="none" dirty="0" smtClean="0">
                <a:latin typeface="Arial" panose="020B0604020202020204" pitchFamily="34" charset="0"/>
                <a:cs typeface="Arial" panose="020B0604020202020204" pitchFamily="34" charset="0"/>
              </a:rPr>
              <a:t>nedisponuje oprávněně</a:t>
            </a:r>
            <a:r>
              <a:rPr lang="cs-CZ" sz="4000" b="0" cap="none" dirty="0" smtClean="0">
                <a:latin typeface="Arial" panose="020B0604020202020204" pitchFamily="34" charset="0"/>
                <a:cs typeface="Arial" panose="020B0604020202020204" pitchFamily="34" charset="0"/>
              </a:rPr>
              <a:t>, přesto se k počítačovému systému uvedené obchodní společnosti opakovaně připojil (překonal bezpečnostní opatření) a v jednom případě z tohoto systému zkopíroval data blíže specifikovaná v usnesení o zahájení trestního stíhání. Tvrzení stěžovatele, že absence vymezení tohoto znaku skutkové podstaty trestného činu brání v řádném uplatňování jeho obhajoby, nepovažuje ústavní soud za odůvodněné.</a:t>
            </a:r>
          </a:p>
          <a:p>
            <a:pPr algn="just"/>
            <a:endParaRPr lang="cs-CZ" b="0" cap="none" dirty="0"/>
          </a:p>
          <a:p>
            <a:pPr algn="just"/>
            <a:endParaRPr lang="cs-CZ" b="0" cap="none" dirty="0"/>
          </a:p>
        </p:txBody>
      </p:sp>
      <p:sp>
        <p:nvSpPr>
          <p:cNvPr id="3" name="Nadpis 2"/>
          <p:cNvSpPr>
            <a:spLocks noGrp="1"/>
          </p:cNvSpPr>
          <p:nvPr>
            <p:ph type="title"/>
          </p:nvPr>
        </p:nvSpPr>
        <p:spPr/>
        <p:txBody>
          <a:bodyPr/>
          <a:lstStyle/>
          <a:p>
            <a:r>
              <a:rPr lang="cs-CZ" dirty="0" err="1" smtClean="0"/>
              <a:t>Usn</a:t>
            </a:r>
            <a:r>
              <a:rPr lang="cs-CZ" dirty="0" smtClean="0"/>
              <a:t>. IV. ÚS 2034/16</a:t>
            </a:r>
            <a:endParaRPr lang="cs-CZ" dirty="0"/>
          </a:p>
        </p:txBody>
      </p:sp>
    </p:spTree>
    <p:extLst>
      <p:ext uri="{BB962C8B-B14F-4D97-AF65-F5344CB8AC3E}">
        <p14:creationId xmlns:p14="http://schemas.microsoft.com/office/powerpoint/2010/main" val="2302528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467544" y="2564904"/>
            <a:ext cx="8136904" cy="3816424"/>
          </a:xfrm>
        </p:spPr>
        <p:txBody>
          <a:bodyPr>
            <a:noAutofit/>
          </a:bodyPr>
          <a:lstStyle/>
          <a:p>
            <a:pPr algn="just"/>
            <a:r>
              <a:rPr lang="cs-CZ" sz="1000" b="0" cap="none" dirty="0" smtClean="0">
                <a:latin typeface="Arial" panose="020B0604020202020204" pitchFamily="34" charset="0"/>
                <a:cs typeface="Arial" panose="020B0604020202020204" pitchFamily="34" charset="0"/>
              </a:rPr>
              <a:t>Okresní soud ke stěžovatelově argumentaci ohledně neodkladného a neopakovatelného úkonu odkázal na rozhodnutí nejvyššího soudu ze dne 15. 12. 2010 </a:t>
            </a:r>
            <a:r>
              <a:rPr lang="cs-CZ" sz="1000" b="0" cap="none" dirty="0" err="1" smtClean="0">
                <a:latin typeface="Arial" panose="020B0604020202020204" pitchFamily="34" charset="0"/>
                <a:cs typeface="Arial" panose="020B0604020202020204" pitchFamily="34" charset="0"/>
              </a:rPr>
              <a:t>sp</a:t>
            </a:r>
            <a:r>
              <a:rPr lang="cs-CZ" sz="1000" b="0" cap="none" dirty="0" smtClean="0">
                <a:latin typeface="Arial" panose="020B0604020202020204" pitchFamily="34" charset="0"/>
                <a:cs typeface="Arial" panose="020B0604020202020204" pitchFamily="34" charset="0"/>
              </a:rPr>
              <a:t>. Zn. 5 </a:t>
            </a:r>
            <a:r>
              <a:rPr lang="cs-CZ" sz="1000" b="0" cap="none" dirty="0" err="1" smtClean="0">
                <a:latin typeface="Arial" panose="020B0604020202020204" pitchFamily="34" charset="0"/>
                <a:cs typeface="Arial" panose="020B0604020202020204" pitchFamily="34" charset="0"/>
              </a:rPr>
              <a:t>tdo</a:t>
            </a:r>
            <a:r>
              <a:rPr lang="cs-CZ" sz="1000" b="0" cap="none" dirty="0" smtClean="0">
                <a:latin typeface="Arial" panose="020B0604020202020204" pitchFamily="34" charset="0"/>
                <a:cs typeface="Arial" panose="020B0604020202020204" pitchFamily="34" charset="0"/>
              </a:rPr>
              <a:t> 1312/2010, podle něhož ani chybějící odůvodnění neodkladného nebo neopakovatelného úkonu v příkazu k domovní prohlídce a časový odstup provedení tohoto úkonu nemá vliv na jeho zákonnost. Neodkladnost a neopakovatelnost úkonu, nebyly-li odůvodněny v příkazu k domovní prohlídce, musí alespoň vyplývat z povahy trestní věci, což je v nyní projednávaném případě splněno. </a:t>
            </a:r>
            <a:r>
              <a:rPr lang="cs-CZ" sz="1000" cap="none" dirty="0" smtClean="0">
                <a:latin typeface="Arial" panose="020B0604020202020204" pitchFamily="34" charset="0"/>
                <a:cs typeface="Arial" panose="020B0604020202020204" pitchFamily="34" charset="0"/>
              </a:rPr>
              <a:t>V případě počítačové kriminality </a:t>
            </a:r>
            <a:r>
              <a:rPr lang="cs-CZ" sz="1000" b="0" cap="none" dirty="0" smtClean="0">
                <a:latin typeface="Arial" panose="020B0604020202020204" pitchFamily="34" charset="0"/>
                <a:cs typeface="Arial" panose="020B0604020202020204" pitchFamily="34" charset="0"/>
              </a:rPr>
              <a:t>může zásah do softwarového či hardwarového vybavení počítače nebo úprava na něm uložených dat před tím, než by byl odborně zjištěn a zadokumentován jeho skutečný stav, znamenat zmaření objasňování skutečností závažných pro trestní stíhání. V projednávaném případě pak pokud by došlo k provedení domovní prohlídky až po zahájení trestního stíhání, obviněný by nepochybně odstranil věci, které se v rámci domovní prohlídky měly nalézt, zejména počítačovou techniku, razítka, šeky, padělané listiny. </a:t>
            </a:r>
          </a:p>
          <a:p>
            <a:pPr algn="just"/>
            <a:r>
              <a:rPr lang="cs-CZ" sz="1000" b="0" cap="none" dirty="0" smtClean="0">
                <a:latin typeface="Arial" panose="020B0604020202020204" pitchFamily="34" charset="0"/>
                <a:cs typeface="Arial" panose="020B0604020202020204" pitchFamily="34" charset="0"/>
              </a:rPr>
              <a:t>Napadený příkaz skutečně explicitní odůvodnění domovní prohlídky jako neodkladného, respektive neopakovatelného úkonu neobsahuje. Avšak při širším, materiálním náhledu na napadené rozhodnutí je nutno konstatovat, že k porušení ústavně zaručených práv stěžovatele zde nedošlo. V napadeném příkazu je zřetelně uvedeno, z jakého trestného činu je stěžovatel podezřelým, jakým jednáním se jej měl dopustit a jaké věci související s prověřovanou trestnou činností by se v dotčených objektech měly nacházet, přičemž tyto věci jsou rovněž (typově) specifikovány zcela dostatečně. Jedná se přitom namnoze o věci, které lze snadno zničit, případně jejich obsah (záznamy v nich uložené) pozměnit či odstranit. Ústavní soud tak má za to, že v daném případě byla podmínka neodkladnosti domovní prohlídky splněna a tato skutečnost byla rovněž z odůvodnění napadeného příkazu interpretací </a:t>
            </a:r>
            <a:r>
              <a:rPr lang="cs-CZ" sz="1000" b="0" cap="none" dirty="0" err="1" smtClean="0">
                <a:latin typeface="Arial" panose="020B0604020202020204" pitchFamily="34" charset="0"/>
                <a:cs typeface="Arial" panose="020B0604020202020204" pitchFamily="34" charset="0"/>
              </a:rPr>
              <a:t>seznatelná</a:t>
            </a:r>
            <a:r>
              <a:rPr lang="cs-CZ" sz="1000" b="0" cap="none" dirty="0" smtClean="0">
                <a:latin typeface="Arial" panose="020B0604020202020204" pitchFamily="34" charset="0"/>
                <a:cs typeface="Arial" panose="020B0604020202020204" pitchFamily="34" charset="0"/>
              </a:rPr>
              <a:t>.</a:t>
            </a:r>
            <a:endParaRPr lang="cs-CZ" sz="1000" b="0" cap="none" dirty="0">
              <a:latin typeface="Arial" panose="020B0604020202020204" pitchFamily="34" charset="0"/>
              <a:cs typeface="Arial" panose="020B0604020202020204" pitchFamily="34" charset="0"/>
            </a:endParaRPr>
          </a:p>
        </p:txBody>
      </p:sp>
      <p:sp>
        <p:nvSpPr>
          <p:cNvPr id="3" name="Nadpis 2"/>
          <p:cNvSpPr>
            <a:spLocks noGrp="1"/>
          </p:cNvSpPr>
          <p:nvPr>
            <p:ph type="title"/>
          </p:nvPr>
        </p:nvSpPr>
        <p:spPr/>
        <p:txBody>
          <a:bodyPr/>
          <a:lstStyle/>
          <a:p>
            <a:r>
              <a:rPr lang="cs-CZ" dirty="0" err="1" smtClean="0"/>
              <a:t>Usn</a:t>
            </a:r>
            <a:r>
              <a:rPr lang="cs-CZ" dirty="0" smtClean="0"/>
              <a:t>. I. ÚS 2816/15</a:t>
            </a:r>
            <a:endParaRPr lang="cs-CZ" dirty="0"/>
          </a:p>
        </p:txBody>
      </p:sp>
    </p:spTree>
    <p:extLst>
      <p:ext uri="{BB962C8B-B14F-4D97-AF65-F5344CB8AC3E}">
        <p14:creationId xmlns:p14="http://schemas.microsoft.com/office/powerpoint/2010/main" val="31752283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323528" y="2492896"/>
            <a:ext cx="8712968" cy="3888433"/>
          </a:xfrm>
        </p:spPr>
        <p:txBody>
          <a:bodyPr>
            <a:noAutofit/>
          </a:bodyPr>
          <a:lstStyle/>
          <a:p>
            <a:pPr algn="just"/>
            <a:r>
              <a:rPr lang="cs-CZ" sz="1050" b="0" cap="none" dirty="0" smtClean="0"/>
              <a:t>Namítá-li stěžovatelka, že v rámci provedené prohlídky byly zajištěny i datové nosiče obsahující soukromou korespondenci zaměstnanců, je možno v zásadě uplatnit dvojí právní argumentaci, vedoucí však ke stejnému faktickému výsledku. </a:t>
            </a:r>
          </a:p>
          <a:p>
            <a:pPr algn="just"/>
            <a:r>
              <a:rPr lang="cs-CZ" sz="1050" b="0" cap="none" dirty="0" smtClean="0"/>
              <a:t>První linie argumentace vychází z toho, že samotné tvrzení stěžovatelky </a:t>
            </a:r>
            <a:r>
              <a:rPr lang="cs-CZ" sz="1050" cap="none" dirty="0" smtClean="0"/>
              <a:t>o obsahu datových nosičů </a:t>
            </a:r>
            <a:r>
              <a:rPr lang="cs-CZ" sz="1050" b="0" cap="none" dirty="0" smtClean="0"/>
              <a:t>nemůže zabránit jejich zajištění, pokud toto tvrzení nelze v průběhu prohlídky ověřit, případně není-li možné část nosičů, které jsou důležité pro vedení trestního řízení, oddělit. Důvodem je především ta skutečnost, že v opačném případě by byla ohrožena samotná podstata zajišťování datových nosičů. Uživatelům nosičů by pro jejich vyloučení z možnosti zajištění orgány činnými v trestním řízení v podstatě postačovalo uložit na ně vedle pracovních údajů i data soukromá a orgány činné v trestním řízení by byly nuceny zvolit procesní postup ušitý na míru každého zaměstnance stěžovatele. Dle náhledu ústavního soudu je třeba však vždy sledovat především cíl samotné prohlídky. Zajištění případných soukromých dat zaměstnanců bylo v tomto konkrétním případě pouhým vedlejším produktem prohlídky, kterému nebylo možno zabránit. Není v moci orgánů činných v trestním řízení, aby při provádění prohlídky v sídle stěžovatelky prohlížely každý počítačový soubor, zda-</a:t>
            </a:r>
            <a:r>
              <a:rPr lang="cs-CZ" sz="1050" b="0" cap="none" dirty="0" err="1" smtClean="0"/>
              <a:t>li</a:t>
            </a:r>
            <a:r>
              <a:rPr lang="cs-CZ" sz="1050" b="0" cap="none" dirty="0" smtClean="0"/>
              <a:t> neobsahuje údaje soukromé povahy. Dovedeno k závěrům ad absurdum by taková prohlídka neprobíhala v řádu hodin, ale spíše několika týdnů, což je vyloučeno. Podstatné je to, že se zde nejedná o záměrné získávání údajů, nejde o primární cíl prohlídky. Navíc pokud se zaměstnanec rozhodne využívat datových nosičů zaměstnavatele i pro soukromé účely, musí být s touto možností srozuměn. </a:t>
            </a:r>
          </a:p>
          <a:p>
            <a:pPr algn="just"/>
            <a:r>
              <a:rPr lang="cs-CZ" sz="1050" b="0" cap="none" dirty="0" smtClean="0"/>
              <a:t>Jiná linie argumentace, tentokrát </a:t>
            </a:r>
            <a:r>
              <a:rPr lang="cs-CZ" sz="1050" b="0" cap="none" dirty="0" err="1" smtClean="0"/>
              <a:t>procesněprávní</a:t>
            </a:r>
            <a:r>
              <a:rPr lang="cs-CZ" sz="1050" b="0" cap="none" dirty="0" smtClean="0"/>
              <a:t>, vychází z toho, že stěžovatelka je ve věci soukromých údajů svých zaměstnanců, uložených na datových nosičích, osobou zjevně neoprávněnou k podání ústavní stížnosti. Aktivně legitimováni jsou zde samotní zaměstnanci, neboť zasaženo by mohlo být případně do jejich práv a nikoli do práv stěžovatelky.</a:t>
            </a:r>
            <a:endParaRPr lang="cs-CZ" sz="1050" b="0" cap="none" dirty="0"/>
          </a:p>
        </p:txBody>
      </p:sp>
      <p:sp>
        <p:nvSpPr>
          <p:cNvPr id="3" name="Nadpis 2"/>
          <p:cNvSpPr>
            <a:spLocks noGrp="1"/>
          </p:cNvSpPr>
          <p:nvPr>
            <p:ph type="title"/>
          </p:nvPr>
        </p:nvSpPr>
        <p:spPr/>
        <p:txBody>
          <a:bodyPr/>
          <a:lstStyle/>
          <a:p>
            <a:r>
              <a:rPr lang="cs-CZ" dirty="0" err="1" smtClean="0"/>
              <a:t>Usn</a:t>
            </a:r>
            <a:r>
              <a:rPr lang="cs-CZ" dirty="0" smtClean="0"/>
              <a:t>. IV. ÚS 3001/09</a:t>
            </a:r>
            <a:endParaRPr lang="cs-CZ" dirty="0"/>
          </a:p>
        </p:txBody>
      </p:sp>
    </p:spTree>
    <p:extLst>
      <p:ext uri="{BB962C8B-B14F-4D97-AF65-F5344CB8AC3E}">
        <p14:creationId xmlns:p14="http://schemas.microsoft.com/office/powerpoint/2010/main" val="3170237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Trestní odpovědnost v ČR</a:t>
            </a:r>
            <a:endParaRPr lang="cs-CZ" dirty="0"/>
          </a:p>
        </p:txBody>
      </p:sp>
      <p:sp>
        <p:nvSpPr>
          <p:cNvPr id="3" name="Zástupný symbol pro obsah 2"/>
          <p:cNvSpPr>
            <a:spLocks noGrp="1"/>
          </p:cNvSpPr>
          <p:nvPr>
            <p:ph sz="quarter" idx="1"/>
          </p:nvPr>
        </p:nvSpPr>
        <p:spPr/>
        <p:txBody>
          <a:bodyPr>
            <a:normAutofit/>
          </a:bodyPr>
          <a:lstStyle/>
          <a:p>
            <a:pPr algn="just"/>
            <a:r>
              <a:rPr lang="cs-CZ" dirty="0" smtClean="0">
                <a:latin typeface="Arial" panose="020B0604020202020204" pitchFamily="34" charset="0"/>
                <a:cs typeface="Arial" panose="020B0604020202020204" pitchFamily="34" charset="0"/>
              </a:rPr>
              <a:t>Trestní odpovědnost </a:t>
            </a:r>
            <a:r>
              <a:rPr lang="cs-CZ" b="1" dirty="0" smtClean="0">
                <a:solidFill>
                  <a:srgbClr val="FF0000"/>
                </a:solidFill>
                <a:latin typeface="Arial" panose="020B0604020202020204" pitchFamily="34" charset="0"/>
                <a:cs typeface="Arial" panose="020B0604020202020204" pitchFamily="34" charset="0"/>
              </a:rPr>
              <a:t>fyzických osob </a:t>
            </a:r>
            <a:r>
              <a:rPr lang="cs-CZ" dirty="0" smtClean="0">
                <a:latin typeface="Arial" panose="020B0604020202020204" pitchFamily="34" charset="0"/>
                <a:cs typeface="Arial" panose="020B0604020202020204" pitchFamily="34" charset="0"/>
              </a:rPr>
              <a:t>- trestní zákoník ( zák. č. 40/2009 Sb., ve znění pozdějších předpisů – dále jen TZ), zákon o soudnictví ve věcech mládeže č. 218/2003 Sb., ve znění pozdějších předpisů</a:t>
            </a:r>
          </a:p>
          <a:p>
            <a:pPr algn="just"/>
            <a:r>
              <a:rPr lang="cs-CZ" dirty="0" smtClean="0">
                <a:latin typeface="Arial" panose="020B0604020202020204" pitchFamily="34" charset="0"/>
                <a:cs typeface="Arial" panose="020B0604020202020204" pitchFamily="34" charset="0"/>
              </a:rPr>
              <a:t>Trestní odpovědnost </a:t>
            </a:r>
            <a:r>
              <a:rPr lang="cs-CZ" b="1" dirty="0" smtClean="0">
                <a:solidFill>
                  <a:srgbClr val="FF0000"/>
                </a:solidFill>
                <a:latin typeface="Arial" panose="020B0604020202020204" pitchFamily="34" charset="0"/>
                <a:cs typeface="Arial" panose="020B0604020202020204" pitchFamily="34" charset="0"/>
              </a:rPr>
              <a:t>právnických osob</a:t>
            </a:r>
            <a:r>
              <a:rPr lang="cs-CZ" dirty="0">
                <a:solidFill>
                  <a:srgbClr val="FF0000"/>
                </a:solidFill>
                <a:latin typeface="Arial" panose="020B0604020202020204" pitchFamily="34" charset="0"/>
                <a:cs typeface="Arial" panose="020B0604020202020204" pitchFamily="34" charset="0"/>
              </a:rPr>
              <a:t> </a:t>
            </a:r>
            <a:r>
              <a:rPr lang="cs-CZ" dirty="0" smtClean="0">
                <a:latin typeface="Arial" panose="020B0604020202020204" pitchFamily="34" charset="0"/>
                <a:cs typeface="Arial" panose="020B0604020202020204" pitchFamily="34" charset="0"/>
              </a:rPr>
              <a:t>- zákon o trestní odpovědnosti právnických osob a řízení proti nim ( zák. č. 418/2011 Sb., ve znění pozdějších předpisů – dole jen TOPOZ)</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90287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611560" y="2743200"/>
            <a:ext cx="7920880" cy="3422104"/>
          </a:xfrm>
        </p:spPr>
        <p:txBody>
          <a:bodyPr>
            <a:normAutofit fontScale="85000" lnSpcReduction="20000"/>
          </a:bodyPr>
          <a:lstStyle/>
          <a:p>
            <a:pPr algn="just"/>
            <a:r>
              <a:rPr lang="cs-CZ" b="0" cap="none" dirty="0" smtClean="0"/>
              <a:t>Stěžovatel je stíhán pro přečin neoprávněného přístupu k počítačovému systému a nosiči informací podle § 230 odst. 2 písm. a), odst. 3 písm. a) TZ, dále pro přečin zneužití pravomoci úřední osoby podle § 329 odst. 1 písm. a) TZ a pro zločin přijetí úplatku podle § 331 odst. 1 alinea první, odst. 3 písm. b) TZ. Tohoto jednání se měl (ve stručnosti řečeno) dopustit tím, že jako policista za úplatu vynášel </a:t>
            </a:r>
            <a:r>
              <a:rPr lang="cs-CZ" cap="none" dirty="0" smtClean="0"/>
              <a:t>informace z interních policejních počítačových systémů </a:t>
            </a:r>
            <a:r>
              <a:rPr lang="cs-CZ" b="0" cap="none" dirty="0" smtClean="0"/>
              <a:t>ve prospěch podezřelých osob. Stěžovatel byl vzat do vazby / § 67písm. b) TŘ/ a proti tomuto rozhodnutí podal ústavní stížnost.</a:t>
            </a:r>
          </a:p>
          <a:p>
            <a:pPr algn="just"/>
            <a:endParaRPr lang="cs-CZ" b="0" cap="none" dirty="0" smtClean="0"/>
          </a:p>
          <a:p>
            <a:pPr algn="just"/>
            <a:r>
              <a:rPr lang="cs-CZ" b="0" cap="none" dirty="0" smtClean="0"/>
              <a:t>S ohledem na povahu a charakter trestné činnosti, pro kterou byl obviněný stíhán, měl městský soud správně za to, že je u obviněného dána důvodná obava, že by mohl působit na dosud nevyslechnuté svědky ( kolegy obviněného) tak, aby tito nevypovídali v jeho neprospěch, a mohl by tak mařit objasňování skutečností závažných pro trestní stíhání  </a:t>
            </a:r>
            <a:br>
              <a:rPr lang="cs-CZ" b="0" cap="none" dirty="0" smtClean="0"/>
            </a:br>
            <a:endParaRPr lang="cs-CZ" b="0" cap="none" dirty="0"/>
          </a:p>
        </p:txBody>
      </p:sp>
      <p:sp>
        <p:nvSpPr>
          <p:cNvPr id="3" name="Nadpis 2"/>
          <p:cNvSpPr>
            <a:spLocks noGrp="1"/>
          </p:cNvSpPr>
          <p:nvPr>
            <p:ph type="title"/>
          </p:nvPr>
        </p:nvSpPr>
        <p:spPr/>
        <p:txBody>
          <a:bodyPr/>
          <a:lstStyle/>
          <a:p>
            <a:r>
              <a:rPr lang="cs-CZ" dirty="0" err="1" smtClean="0"/>
              <a:t>Usn</a:t>
            </a:r>
            <a:r>
              <a:rPr lang="cs-CZ" dirty="0" smtClean="0"/>
              <a:t>. IV. ÚS 2798/17</a:t>
            </a:r>
            <a:endParaRPr lang="cs-CZ" dirty="0"/>
          </a:p>
        </p:txBody>
      </p:sp>
    </p:spTree>
    <p:extLst>
      <p:ext uri="{BB962C8B-B14F-4D97-AF65-F5344CB8AC3E}">
        <p14:creationId xmlns:p14="http://schemas.microsoft.com/office/powerpoint/2010/main" val="2937669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467544" y="2348880"/>
            <a:ext cx="8280920" cy="4509120"/>
          </a:xfrm>
        </p:spPr>
        <p:txBody>
          <a:bodyPr>
            <a:normAutofit fontScale="47500" lnSpcReduction="20000"/>
          </a:bodyPr>
          <a:lstStyle/>
          <a:p>
            <a:pPr algn="just"/>
            <a:r>
              <a:rPr lang="cs-CZ" sz="2100" b="0" cap="none" dirty="0" smtClean="0"/>
              <a:t>Policejním orgánem byla stěžovateli uložena pořádková pokuta ve výši 10 000,- </a:t>
            </a:r>
            <a:r>
              <a:rPr lang="cs-CZ" sz="2100" b="0" cap="none" dirty="0"/>
              <a:t>K</a:t>
            </a:r>
            <a:r>
              <a:rPr lang="cs-CZ" sz="2100" b="0" cap="none" dirty="0" smtClean="0"/>
              <a:t>č s odůvodněním, že svým jednáním pomocí sociální sítě </a:t>
            </a:r>
            <a:r>
              <a:rPr lang="cs-CZ" sz="2100" b="0" cap="none" dirty="0" err="1" smtClean="0"/>
              <a:t>facebook</a:t>
            </a:r>
            <a:r>
              <a:rPr lang="cs-CZ" sz="2100" b="0" cap="none" dirty="0" smtClean="0"/>
              <a:t> před ostatními svědky a poškozenými snižoval autoritu policejního orgánu, ohrožoval důvěru v jeho činnost a snižoval vážnost a důstojnost jeho funkce. Stěžovatel se dle usnesení policejního orgánu vůči němu chová urážlivě, jelikož je prověřován ve věci ohrožování výchovy dítěte dle ustanovení § 201 odst. 1 TZ. </a:t>
            </a:r>
          </a:p>
          <a:p>
            <a:pPr algn="just"/>
            <a:r>
              <a:rPr lang="cs-CZ" sz="2100" b="0" cap="none" dirty="0" smtClean="0"/>
              <a:t>Povaha sociální sítě </a:t>
            </a:r>
            <a:r>
              <a:rPr lang="cs-CZ" sz="2100" b="0" cap="none" dirty="0" err="1" smtClean="0"/>
              <a:t>facebook</a:t>
            </a:r>
            <a:r>
              <a:rPr lang="cs-CZ" sz="2100" b="0" cap="none" dirty="0" smtClean="0"/>
              <a:t> není dle názoru ústavního soudu jednoznačně soukromá či veřejná. Vždy záleží na konkrétních uživatelích, jakým způsobem si míru soukromí na svém profilu, případně přímo u jednotlivých příspěvků, nastaví. Teoreticky může uživatel prostřednictvím této sítě komunikovat pouze s jediným dalším uživatelem, a to aniž by tuto komunikaci mohli vidět, či do ní zasahovat, ostatní uživatelé. Taková komunikace by pak jistě mohla být považována za ryze soukromou, byť uskutečněnou prostřednictvím sociální sítě využívané miliardou uživatelů, stejně jako je za soukromou možno považovat emailovou komunikaci dvou osob, uskutečněnou např. Prostřednictvím emailové služby </a:t>
            </a:r>
            <a:r>
              <a:rPr lang="cs-CZ" sz="2100" b="0" cap="none" dirty="0" err="1" smtClean="0"/>
              <a:t>gmail</a:t>
            </a:r>
            <a:r>
              <a:rPr lang="cs-CZ" sz="2100" b="0" cap="none" dirty="0" smtClean="0"/>
              <a:t> (www.Gmail.Com), kterou taktéž využívají miliony uživatelů (obdobně v české republice např. Emailová služba dostupná na stránkách www.Seznam.Cz). Uživatel sociální sítě </a:t>
            </a:r>
            <a:r>
              <a:rPr lang="cs-CZ" sz="2100" b="0" cap="none" dirty="0" err="1" smtClean="0"/>
              <a:t>facebook</a:t>
            </a:r>
            <a:r>
              <a:rPr lang="cs-CZ" sz="2100" b="0" cap="none" dirty="0" smtClean="0"/>
              <a:t> však má možnost učinit svůj profil také zcela veřejným a tedy přístupným všem uživatelům sociální sítě </a:t>
            </a:r>
            <a:r>
              <a:rPr lang="cs-CZ" sz="2100" b="0" cap="none" dirty="0" err="1" smtClean="0"/>
              <a:t>facebook</a:t>
            </a:r>
            <a:r>
              <a:rPr lang="cs-CZ" sz="2100" b="0" cap="none" dirty="0" smtClean="0"/>
              <a:t>, případně i všem uživatelům sítě internet. Tato možnost je hojně využívána např. Politickými stranami, zájmovými skupinami, umělci, poskytovateli služeb, obchodníky a dalšími, jejichž cílem je prezentovat se prostřednictvím sociální sítě </a:t>
            </a:r>
            <a:r>
              <a:rPr lang="cs-CZ" sz="2100" b="0" cap="none" dirty="0" err="1" smtClean="0"/>
              <a:t>facebooku</a:t>
            </a:r>
            <a:r>
              <a:rPr lang="cs-CZ" sz="2100" b="0" cap="none" dirty="0" smtClean="0"/>
              <a:t> co nejširšímu počtu uživatelů internetu. Toto nastavení ale volí i část "běžných" uživatelů. </a:t>
            </a:r>
            <a:br>
              <a:rPr lang="cs-CZ" sz="2100" b="0" cap="none" dirty="0" smtClean="0"/>
            </a:br>
            <a:r>
              <a:rPr lang="cs-CZ" sz="2100" b="0" cap="none" dirty="0" smtClean="0"/>
              <a:t>S ohledem na stále narůstající význam a rozsah využívání internetu, sociálních sítí a nejrůznějších mobilních aplikací v každodenním životě, se jedná o oblast, na kterou svou pozornost zaměřují také orgány činné v trestním řízení. Je nepopiratelné, že při odhalování trestné činnosti mohou být informace ze sítě internet velmi nápomocné a u některé trestné činnosti dokonce přímo nezbytné. Internet je zdrojem mnoha veřejně dostupných informací, které jsou tak přímo dostupné i orgánům činným v trestním řízení, ale stejně tak obsahuje množství informací soukromé povahy. Postupy aplikované příslušnými orgány při zjišťování těchto informací proto musí dodržovat rámec stanovený právními předpisy a musí respektovat obecné principy, na nichž je založena činnost státních orgánů, zejména v maximální možné míře šetřit ústavně zaručená práva a svobody dotčených osob. </a:t>
            </a:r>
            <a:r>
              <a:rPr lang="cs-CZ" dirty="0"/>
              <a:t/>
            </a:r>
            <a:br>
              <a:rPr lang="cs-CZ" dirty="0"/>
            </a:br>
            <a:endParaRPr lang="cs-CZ" b="0" cap="none" dirty="0"/>
          </a:p>
        </p:txBody>
      </p:sp>
      <p:sp>
        <p:nvSpPr>
          <p:cNvPr id="3" name="Nadpis 2"/>
          <p:cNvSpPr>
            <a:spLocks noGrp="1"/>
          </p:cNvSpPr>
          <p:nvPr>
            <p:ph type="title"/>
          </p:nvPr>
        </p:nvSpPr>
        <p:spPr/>
        <p:txBody>
          <a:bodyPr/>
          <a:lstStyle/>
          <a:p>
            <a:r>
              <a:rPr lang="cs-CZ" dirty="0" smtClean="0"/>
              <a:t>Nález III. ÚS 3844/13</a:t>
            </a:r>
            <a:endParaRPr lang="cs-CZ" dirty="0"/>
          </a:p>
        </p:txBody>
      </p:sp>
    </p:spTree>
    <p:extLst>
      <p:ext uri="{BB962C8B-B14F-4D97-AF65-F5344CB8AC3E}">
        <p14:creationId xmlns:p14="http://schemas.microsoft.com/office/powerpoint/2010/main" val="24618428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755576" y="2564904"/>
            <a:ext cx="7920880" cy="3528392"/>
          </a:xfrm>
        </p:spPr>
        <p:txBody>
          <a:bodyPr>
            <a:normAutofit fontScale="70000" lnSpcReduction="20000"/>
          </a:bodyPr>
          <a:lstStyle/>
          <a:p>
            <a:pPr algn="just"/>
            <a:r>
              <a:rPr lang="cs-CZ" b="0" cap="none" dirty="0" smtClean="0"/>
              <a:t>Při výkonu prohlídky jiných prostor, pro jejíž nařízení byly splněny zákonné podmínky, lze jako věci důležité pro trestní řízení zajistit i výpočetní techniku a záznamová média, případně jejich kopie, i když existuje možnost, že zajištěné nosiče informací obsahují vedle záznamů o skutečnostech důležitých pro trestní řízení i informace o skutečnostech, které se netýkají probíhajícího trestního řízení a ke kterým se váže státem uložená nebo uznaná povinnost mlčenlivosti. Současně však zdůraznil, že je samozřejmé, že je třeba postupovat v souladu se zásadou přiměřenosti a zdrženlivosti (§ 2 odst. 1 a § 52 trestního řádu), kteréžto zásady spočívají v tom, že orgány činné v trestním řízení budou v míře co nejmenší zasahovat do základních práv a právem chráněných zájmů těch osob, vůči kterým není vedeno trestní řízení. </a:t>
            </a:r>
          </a:p>
          <a:p>
            <a:pPr algn="just"/>
            <a:endParaRPr lang="cs-CZ" b="0" cap="none" dirty="0"/>
          </a:p>
          <a:p>
            <a:pPr algn="just"/>
            <a:r>
              <a:rPr lang="cs-CZ" b="0" cap="none" dirty="0" smtClean="0"/>
              <a:t>Pokud se v dispozici orgánů činných v trestním řízení nacházejí data nepřezkoumaná obecným soudem nahrazujícím souhlas zástupce ČAK k seznámení se s obsahem dat z datových uložišť (včetně tzv. </a:t>
            </a:r>
            <a:r>
              <a:rPr lang="cs-CZ" b="0" cap="none" dirty="0" err="1" smtClean="0"/>
              <a:t>cloudu</a:t>
            </a:r>
            <a:r>
              <a:rPr lang="cs-CZ" b="0" cap="none" dirty="0" smtClean="0"/>
              <a:t>) na základě nesprávného výkladu ustanovení § 85b odst. 1 trestního řádu, je třeba posoudit, zda existuje způsob nápravy, aniž by došlo ke zrušení napadeného rozhodnutí. S ohledem na probíhající trestní řízení ve věci existuje důvodné podezření, že se mezi zajištěnými daty nacházejí informace prokazující páchání trestné činnosti advokátem, a taková data žádnou ochranu přiznanou důvěrné komunikaci mezi advokátem a jeho klienty nepožívají. Tyto důkazy o trestné činnosti samotného advokáta tedy nejsou nijak chráněny a mohou být orgány činnými v trestním řízení použity, ačkoli k jejich získání došlo na základě nesprávného výkladu ustanovení § 85b odst. 1 trestního řádu. </a:t>
            </a:r>
            <a:r>
              <a:rPr lang="cs-CZ" dirty="0"/>
              <a:t/>
            </a:r>
            <a:br>
              <a:rPr lang="cs-CZ" dirty="0"/>
            </a:br>
            <a:endParaRPr lang="cs-CZ" dirty="0"/>
          </a:p>
        </p:txBody>
      </p:sp>
      <p:sp>
        <p:nvSpPr>
          <p:cNvPr id="3" name="Nadpis 2"/>
          <p:cNvSpPr>
            <a:spLocks noGrp="1"/>
          </p:cNvSpPr>
          <p:nvPr>
            <p:ph type="title"/>
          </p:nvPr>
        </p:nvSpPr>
        <p:spPr/>
        <p:txBody>
          <a:bodyPr/>
          <a:lstStyle/>
          <a:p>
            <a:r>
              <a:rPr lang="cs-CZ" dirty="0" err="1" smtClean="0"/>
              <a:t>Usn</a:t>
            </a:r>
            <a:r>
              <a:rPr lang="cs-CZ" dirty="0" smtClean="0"/>
              <a:t>. I.ÚS </a:t>
            </a:r>
            <a:r>
              <a:rPr lang="cs-CZ" dirty="0"/>
              <a:t>2878/14</a:t>
            </a:r>
          </a:p>
        </p:txBody>
      </p:sp>
    </p:spTree>
    <p:extLst>
      <p:ext uri="{BB962C8B-B14F-4D97-AF65-F5344CB8AC3E}">
        <p14:creationId xmlns:p14="http://schemas.microsoft.com/office/powerpoint/2010/main" val="194701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Působnost trestního zákoníku a TOPOZ</a:t>
            </a:r>
            <a:endParaRPr lang="cs-CZ" dirty="0"/>
          </a:p>
        </p:txBody>
      </p:sp>
      <p:sp>
        <p:nvSpPr>
          <p:cNvPr id="3" name="Zástupný symbol pro obsah 2"/>
          <p:cNvSpPr>
            <a:spLocks noGrp="1"/>
          </p:cNvSpPr>
          <p:nvPr>
            <p:ph sz="quarter" idx="1"/>
          </p:nvPr>
        </p:nvSpPr>
        <p:spPr/>
        <p:txBody>
          <a:bodyPr/>
          <a:lstStyle/>
          <a:p>
            <a:endParaRPr lang="cs-CZ" dirty="0" smtClean="0"/>
          </a:p>
          <a:p>
            <a:endParaRPr lang="cs-CZ" dirty="0"/>
          </a:p>
          <a:p>
            <a:r>
              <a:rPr lang="cs-CZ" dirty="0" smtClean="0">
                <a:latin typeface="Arial" panose="020B0604020202020204" pitchFamily="34" charset="0"/>
                <a:cs typeface="Arial" panose="020B0604020202020204" pitchFamily="34" charset="0"/>
              </a:rPr>
              <a:t>Časová a místní působnost TZ a TOPOZ ( částečně odlišná působnost u FO a PO)</a:t>
            </a:r>
          </a:p>
        </p:txBody>
      </p:sp>
    </p:spTree>
    <p:extLst>
      <p:ext uri="{BB962C8B-B14F-4D97-AF65-F5344CB8AC3E}">
        <p14:creationId xmlns:p14="http://schemas.microsoft.com/office/powerpoint/2010/main" val="978552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Trestný čin</a:t>
            </a:r>
            <a:endParaRPr lang="cs-CZ" dirty="0"/>
          </a:p>
        </p:txBody>
      </p:sp>
      <p:sp>
        <p:nvSpPr>
          <p:cNvPr id="3" name="Zástupný symbol pro obsah 2"/>
          <p:cNvSpPr>
            <a:spLocks noGrp="1"/>
          </p:cNvSpPr>
          <p:nvPr>
            <p:ph sz="quarter" idx="1"/>
          </p:nvPr>
        </p:nvSpPr>
        <p:spPr/>
        <p:txBody>
          <a:bodyPr/>
          <a:lstStyle/>
          <a:p>
            <a:pPr algn="just"/>
            <a:endParaRPr lang="cs-CZ" dirty="0" smtClean="0"/>
          </a:p>
          <a:p>
            <a:pPr algn="just"/>
            <a:endParaRPr lang="cs-CZ" dirty="0"/>
          </a:p>
          <a:p>
            <a:pPr algn="just"/>
            <a:r>
              <a:rPr lang="cs-CZ" dirty="0" smtClean="0">
                <a:latin typeface="Arial" panose="020B0604020202020204" pitchFamily="34" charset="0"/>
                <a:cs typeface="Arial" panose="020B0604020202020204" pitchFamily="34" charset="0"/>
              </a:rPr>
              <a:t>„</a:t>
            </a:r>
            <a:r>
              <a:rPr lang="cs-CZ" b="1" dirty="0" smtClean="0">
                <a:solidFill>
                  <a:srgbClr val="FF0000"/>
                </a:solidFill>
                <a:latin typeface="Arial" panose="020B0604020202020204" pitchFamily="34" charset="0"/>
                <a:cs typeface="Arial" panose="020B0604020202020204" pitchFamily="34" charset="0"/>
              </a:rPr>
              <a:t>Trestným činem </a:t>
            </a:r>
            <a:r>
              <a:rPr lang="cs-CZ" dirty="0" smtClean="0">
                <a:latin typeface="Arial" panose="020B0604020202020204" pitchFamily="34" charset="0"/>
                <a:cs typeface="Arial" panose="020B0604020202020204" pitchFamily="34" charset="0"/>
              </a:rPr>
              <a:t>je protiprávní čin, který trestní zákon označuje za trestný a který vykazuje znaky uvedené v takovém zákoně ( § 13 odst.1. TZ)“</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3639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Skutková podstata trestného činu</a:t>
            </a:r>
            <a:endParaRPr lang="cs-CZ" dirty="0"/>
          </a:p>
        </p:txBody>
      </p:sp>
      <p:sp>
        <p:nvSpPr>
          <p:cNvPr id="3" name="Zástupný symbol pro obsah 2"/>
          <p:cNvSpPr>
            <a:spLocks noGrp="1"/>
          </p:cNvSpPr>
          <p:nvPr>
            <p:ph sz="quarter" idx="1"/>
          </p:nvPr>
        </p:nvSpPr>
        <p:spPr/>
        <p:txBody>
          <a:bodyPr/>
          <a:lstStyle/>
          <a:p>
            <a:pPr marL="0" indent="0" algn="just">
              <a:buNone/>
            </a:pPr>
            <a:r>
              <a:rPr lang="cs-CZ" dirty="0" smtClean="0">
                <a:latin typeface="Arial" panose="020B0604020202020204" pitchFamily="34" charset="0"/>
                <a:cs typeface="Arial" panose="020B0604020202020204" pitchFamily="34" charset="0"/>
              </a:rPr>
              <a:t>Zásada zákonnosti : (§ 12 odst. 1 TZ - </a:t>
            </a:r>
            <a:r>
              <a:rPr lang="cs-CZ" dirty="0" err="1" smtClean="0">
                <a:latin typeface="Arial" panose="020B0604020202020204" pitchFamily="34" charset="0"/>
                <a:cs typeface="Arial" panose="020B0604020202020204" pitchFamily="34" charset="0"/>
              </a:rPr>
              <a:t>nullum</a:t>
            </a:r>
            <a:r>
              <a:rPr lang="cs-CZ" dirty="0" smtClean="0">
                <a:latin typeface="Arial" panose="020B0604020202020204" pitchFamily="34" charset="0"/>
                <a:cs typeface="Arial" panose="020B0604020202020204" pitchFamily="34" charset="0"/>
              </a:rPr>
              <a:t> </a:t>
            </a:r>
            <a:r>
              <a:rPr lang="cs-CZ" dirty="0" err="1" smtClean="0">
                <a:latin typeface="Arial" panose="020B0604020202020204" pitchFamily="34" charset="0"/>
                <a:cs typeface="Arial" panose="020B0604020202020204" pitchFamily="34" charset="0"/>
              </a:rPr>
              <a:t>crimen</a:t>
            </a:r>
            <a:r>
              <a:rPr lang="cs-CZ" dirty="0" smtClean="0">
                <a:latin typeface="Arial" panose="020B0604020202020204" pitchFamily="34" charset="0"/>
                <a:cs typeface="Arial" panose="020B0604020202020204" pitchFamily="34" charset="0"/>
              </a:rPr>
              <a:t>, </a:t>
            </a:r>
            <a:r>
              <a:rPr lang="cs-CZ" dirty="0" err="1" smtClean="0">
                <a:latin typeface="Arial" panose="020B0604020202020204" pitchFamily="34" charset="0"/>
                <a:cs typeface="Arial" panose="020B0604020202020204" pitchFamily="34" charset="0"/>
              </a:rPr>
              <a:t>nulla</a:t>
            </a:r>
            <a:r>
              <a:rPr lang="cs-CZ" dirty="0" smtClean="0">
                <a:latin typeface="Arial" panose="020B0604020202020204" pitchFamily="34" charset="0"/>
                <a:cs typeface="Arial" panose="020B0604020202020204" pitchFamily="34" charset="0"/>
              </a:rPr>
              <a:t> </a:t>
            </a:r>
            <a:r>
              <a:rPr lang="cs-CZ" dirty="0" err="1" smtClean="0">
                <a:latin typeface="Arial" panose="020B0604020202020204" pitchFamily="34" charset="0"/>
                <a:cs typeface="Arial" panose="020B0604020202020204" pitchFamily="34" charset="0"/>
              </a:rPr>
              <a:t>poena</a:t>
            </a:r>
            <a:r>
              <a:rPr lang="cs-CZ" dirty="0" smtClean="0">
                <a:latin typeface="Arial" panose="020B0604020202020204" pitchFamily="34" charset="0"/>
                <a:cs typeface="Arial" panose="020B0604020202020204" pitchFamily="34" charset="0"/>
              </a:rPr>
              <a:t> sine lege)</a:t>
            </a:r>
          </a:p>
          <a:p>
            <a:pPr algn="just"/>
            <a:r>
              <a:rPr lang="cs-CZ" b="1" dirty="0" smtClean="0">
                <a:solidFill>
                  <a:srgbClr val="FF0000"/>
                </a:solidFill>
                <a:latin typeface="Arial" panose="020B0604020202020204" pitchFamily="34" charset="0"/>
                <a:cs typeface="Arial" panose="020B0604020202020204" pitchFamily="34" charset="0"/>
              </a:rPr>
              <a:t>4 obligatorní znaky trestného činu </a:t>
            </a:r>
            <a:r>
              <a:rPr lang="cs-CZ" b="1" dirty="0" smtClean="0">
                <a:latin typeface="Arial" panose="020B0604020202020204" pitchFamily="34" charset="0"/>
                <a:cs typeface="Arial" panose="020B0604020202020204" pitchFamily="34" charset="0"/>
              </a:rPr>
              <a:t>:</a:t>
            </a:r>
          </a:p>
          <a:p>
            <a:pPr algn="just">
              <a:buFontTx/>
              <a:buChar char="-"/>
            </a:pPr>
            <a:r>
              <a:rPr lang="cs-CZ" sz="2400" dirty="0" smtClean="0">
                <a:latin typeface="Arial" panose="020B0604020202020204" pitchFamily="34" charset="0"/>
                <a:cs typeface="Arial" panose="020B0604020202020204" pitchFamily="34" charset="0"/>
              </a:rPr>
              <a:t>Objekt </a:t>
            </a:r>
          </a:p>
          <a:p>
            <a:pPr algn="just">
              <a:buFontTx/>
              <a:buChar char="-"/>
            </a:pPr>
            <a:r>
              <a:rPr lang="cs-CZ" sz="2400" dirty="0" smtClean="0">
                <a:latin typeface="Arial" panose="020B0604020202020204" pitchFamily="34" charset="0"/>
                <a:cs typeface="Arial" panose="020B0604020202020204" pitchFamily="34" charset="0"/>
              </a:rPr>
              <a:t>Objektivní stránka</a:t>
            </a:r>
          </a:p>
          <a:p>
            <a:pPr algn="just">
              <a:buFontTx/>
              <a:buChar char="-"/>
            </a:pPr>
            <a:r>
              <a:rPr lang="cs-CZ" sz="2400" dirty="0" smtClean="0">
                <a:latin typeface="Arial" panose="020B0604020202020204" pitchFamily="34" charset="0"/>
                <a:cs typeface="Arial" panose="020B0604020202020204" pitchFamily="34" charset="0"/>
              </a:rPr>
              <a:t>Subjekt</a:t>
            </a:r>
          </a:p>
          <a:p>
            <a:pPr algn="just">
              <a:buFontTx/>
              <a:buChar char="-"/>
            </a:pPr>
            <a:r>
              <a:rPr lang="cs-CZ" sz="2400" dirty="0" smtClean="0">
                <a:latin typeface="Arial" panose="020B0604020202020204" pitchFamily="34" charset="0"/>
                <a:cs typeface="Arial" panose="020B0604020202020204" pitchFamily="34" charset="0"/>
              </a:rPr>
              <a:t>Subjektivní stránka </a:t>
            </a:r>
          </a:p>
          <a:p>
            <a:pPr marL="0" indent="0" algn="just">
              <a:buNone/>
            </a:pPr>
            <a:r>
              <a:rPr lang="cs-CZ" sz="2400" dirty="0" smtClean="0">
                <a:latin typeface="Arial" panose="020B0604020202020204" pitchFamily="34" charset="0"/>
                <a:cs typeface="Arial" panose="020B0604020202020204" pitchFamily="34" charset="0"/>
              </a:rPr>
              <a:t>+ protiprávnost</a:t>
            </a:r>
          </a:p>
          <a:p>
            <a:pPr>
              <a:buFontTx/>
              <a:buChar char="-"/>
            </a:pPr>
            <a:endParaRPr lang="cs-CZ" dirty="0"/>
          </a:p>
        </p:txBody>
      </p:sp>
    </p:spTree>
    <p:extLst>
      <p:ext uri="{BB962C8B-B14F-4D97-AF65-F5344CB8AC3E}">
        <p14:creationId xmlns:p14="http://schemas.microsoft.com/office/powerpoint/2010/main" val="2055921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827584" y="3573016"/>
            <a:ext cx="7344816" cy="1656184"/>
          </a:xfrm>
        </p:spPr>
        <p:txBody>
          <a:bodyPr>
            <a:normAutofit fontScale="85000" lnSpcReduction="10000"/>
          </a:bodyPr>
          <a:lstStyle/>
          <a:p>
            <a:pPr algn="just"/>
            <a:r>
              <a:rPr lang="cs-CZ" sz="2400" cap="none" dirty="0" smtClean="0">
                <a:solidFill>
                  <a:schemeClr val="tx1"/>
                </a:solidFill>
                <a:latin typeface="Arial" panose="020B0604020202020204" pitchFamily="34" charset="0"/>
                <a:cs typeface="Arial" panose="020B0604020202020204" pitchFamily="34" charset="0"/>
              </a:rPr>
              <a:t>Kromě znaků skutkové podstaty u osob fyzických, je třeba doplnit dále znaky uvedené v § 8  odst. 1, 2 TOPOZ…protiprávní čin spáchaný v </a:t>
            </a:r>
            <a:r>
              <a:rPr lang="cs-CZ" sz="2400" cap="none" dirty="0" smtClean="0">
                <a:solidFill>
                  <a:srgbClr val="FF0000"/>
                </a:solidFill>
                <a:latin typeface="Arial" panose="020B0604020202020204" pitchFamily="34" charset="0"/>
                <a:cs typeface="Arial" panose="020B0604020202020204" pitchFamily="34" charset="0"/>
              </a:rPr>
              <a:t>jejím zájmu </a:t>
            </a:r>
            <a:r>
              <a:rPr lang="cs-CZ" sz="2400" cap="none" dirty="0" smtClean="0">
                <a:solidFill>
                  <a:schemeClr val="tx1"/>
                </a:solidFill>
                <a:latin typeface="Arial" panose="020B0604020202020204" pitchFamily="34" charset="0"/>
                <a:cs typeface="Arial" panose="020B0604020202020204" pitchFamily="34" charset="0"/>
              </a:rPr>
              <a:t>nebo </a:t>
            </a:r>
            <a:r>
              <a:rPr lang="cs-CZ" sz="2400" cap="none" dirty="0" smtClean="0">
                <a:solidFill>
                  <a:srgbClr val="FF0000"/>
                </a:solidFill>
                <a:latin typeface="Arial" panose="020B0604020202020204" pitchFamily="34" charset="0"/>
                <a:cs typeface="Arial" panose="020B0604020202020204" pitchFamily="34" charset="0"/>
              </a:rPr>
              <a:t>v rámci její činnosti</a:t>
            </a:r>
            <a:r>
              <a:rPr lang="cs-CZ" sz="2400" cap="none" dirty="0" smtClean="0">
                <a:solidFill>
                  <a:schemeClr val="tx1"/>
                </a:solidFill>
                <a:latin typeface="Arial" panose="020B0604020202020204" pitchFamily="34" charset="0"/>
                <a:cs typeface="Arial" panose="020B0604020202020204" pitchFamily="34" charset="0"/>
              </a:rPr>
              <a:t>, jednal-li tak ….</a:t>
            </a:r>
          </a:p>
          <a:p>
            <a:pPr algn="l"/>
            <a:endParaRPr lang="cs-CZ" cap="none" dirty="0"/>
          </a:p>
        </p:txBody>
      </p:sp>
      <p:sp>
        <p:nvSpPr>
          <p:cNvPr id="3" name="Nadpis 2"/>
          <p:cNvSpPr>
            <a:spLocks noGrp="1"/>
          </p:cNvSpPr>
          <p:nvPr>
            <p:ph type="ctrTitle"/>
          </p:nvPr>
        </p:nvSpPr>
        <p:spPr/>
        <p:txBody>
          <a:bodyPr/>
          <a:lstStyle/>
          <a:p>
            <a:r>
              <a:rPr lang="cs-CZ" dirty="0" smtClean="0">
                <a:solidFill>
                  <a:schemeClr val="accent3">
                    <a:lumMod val="75000"/>
                  </a:schemeClr>
                </a:solidFill>
              </a:rPr>
              <a:t>Trestný čin právnické osoby </a:t>
            </a:r>
            <a:endParaRPr lang="cs-CZ" dirty="0">
              <a:solidFill>
                <a:schemeClr val="accent3">
                  <a:lumMod val="75000"/>
                </a:schemeClr>
              </a:solidFill>
            </a:endParaRPr>
          </a:p>
        </p:txBody>
      </p:sp>
    </p:spTree>
    <p:extLst>
      <p:ext uri="{BB962C8B-B14F-4D97-AF65-F5344CB8AC3E}">
        <p14:creationId xmlns:p14="http://schemas.microsoft.com/office/powerpoint/2010/main" val="2553321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298378"/>
          </a:xfrm>
        </p:spPr>
        <p:txBody>
          <a:bodyPr>
            <a:normAutofit/>
          </a:bodyPr>
          <a:lstStyle/>
          <a:p>
            <a:r>
              <a:rPr lang="cs-CZ" b="1" dirty="0" smtClean="0"/>
              <a:t>II.</a:t>
            </a:r>
            <a:r>
              <a:rPr lang="cs-CZ" dirty="0" smtClean="0"/>
              <a:t> </a:t>
            </a:r>
            <a:r>
              <a:rPr lang="cs-CZ" b="1" dirty="0" smtClean="0"/>
              <a:t>Trestněprávní postih jako ultima ratio ( subsidiarita trestní represe) </a:t>
            </a:r>
            <a:endParaRPr lang="cs-CZ" b="1" dirty="0"/>
          </a:p>
        </p:txBody>
      </p:sp>
    </p:spTree>
    <p:extLst>
      <p:ext uri="{BB962C8B-B14F-4D97-AF65-F5344CB8AC3E}">
        <p14:creationId xmlns:p14="http://schemas.microsoft.com/office/powerpoint/2010/main" val="28247629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FF0000"/>
                </a:solidFill>
              </a:rPr>
              <a:t>Zásada subsidiarity trestní represe</a:t>
            </a:r>
            <a:endParaRPr lang="cs-CZ" dirty="0">
              <a:solidFill>
                <a:srgbClr val="FF0000"/>
              </a:solidFill>
            </a:endParaRPr>
          </a:p>
        </p:txBody>
      </p:sp>
      <p:sp>
        <p:nvSpPr>
          <p:cNvPr id="3" name="Zástupný symbol pro obsah 2"/>
          <p:cNvSpPr>
            <a:spLocks noGrp="1"/>
          </p:cNvSpPr>
          <p:nvPr>
            <p:ph sz="quarter" idx="1"/>
          </p:nvPr>
        </p:nvSpPr>
        <p:spPr/>
        <p:txBody>
          <a:bodyPr/>
          <a:lstStyle/>
          <a:p>
            <a:endParaRPr lang="cs-CZ" dirty="0" smtClean="0"/>
          </a:p>
          <a:p>
            <a:r>
              <a:rPr lang="cs-CZ" dirty="0" smtClean="0">
                <a:latin typeface="Arial" panose="020B0604020202020204" pitchFamily="34" charset="0"/>
                <a:cs typeface="Arial" panose="020B0604020202020204" pitchFamily="34" charset="0"/>
              </a:rPr>
              <a:t>Kontroverzní ustanovení § 12 odst. 2 TZ : </a:t>
            </a:r>
          </a:p>
          <a:p>
            <a:endParaRPr lang="cs-CZ" dirty="0" smtClean="0">
              <a:latin typeface="Arial" panose="020B0604020202020204" pitchFamily="34" charset="0"/>
              <a:cs typeface="Arial" panose="020B0604020202020204" pitchFamily="34" charset="0"/>
            </a:endParaRPr>
          </a:p>
          <a:p>
            <a:pPr marL="0" indent="0" algn="just">
              <a:buNone/>
            </a:pPr>
            <a:r>
              <a:rPr lang="cs-CZ" sz="2800" dirty="0" smtClean="0">
                <a:latin typeface="Arial" panose="020B0604020202020204" pitchFamily="34" charset="0"/>
                <a:cs typeface="Arial" panose="020B0604020202020204" pitchFamily="34" charset="0"/>
              </a:rPr>
              <a:t> „Trestní odpovědnost pachatele a trestněprávní důsledky s ní spojené lze uplatňovat jen v případech </a:t>
            </a:r>
            <a:r>
              <a:rPr lang="cs-CZ" sz="2800" b="1" dirty="0" smtClean="0">
                <a:solidFill>
                  <a:srgbClr val="FF0000"/>
                </a:solidFill>
                <a:latin typeface="Arial" panose="020B0604020202020204" pitchFamily="34" charset="0"/>
                <a:cs typeface="Arial" panose="020B0604020202020204" pitchFamily="34" charset="0"/>
              </a:rPr>
              <a:t>společensky škodlivých</a:t>
            </a:r>
            <a:r>
              <a:rPr lang="cs-CZ" sz="2800" dirty="0" smtClean="0">
                <a:solidFill>
                  <a:srgbClr val="FF0000"/>
                </a:solidFill>
                <a:latin typeface="Arial" panose="020B0604020202020204" pitchFamily="34" charset="0"/>
                <a:cs typeface="Arial" panose="020B0604020202020204" pitchFamily="34" charset="0"/>
              </a:rPr>
              <a:t>, </a:t>
            </a:r>
            <a:r>
              <a:rPr lang="cs-CZ" sz="2800" dirty="0" smtClean="0">
                <a:latin typeface="Arial" panose="020B0604020202020204" pitchFamily="34" charset="0"/>
                <a:cs typeface="Arial" panose="020B0604020202020204" pitchFamily="34" charset="0"/>
              </a:rPr>
              <a:t>ve kterých nepostačuje uplatnění odpovědnosti podle jiného právního předpisu.“</a:t>
            </a:r>
            <a:endParaRPr lang="cs-CZ"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83148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279</TotalTime>
  <Words>2909</Words>
  <Application>Microsoft Office PowerPoint</Application>
  <PresentationFormat>Předvádění na obrazovce (4:3)</PresentationFormat>
  <Paragraphs>148</Paragraphs>
  <Slides>32</Slides>
  <Notes>0</Notes>
  <HiddenSlides>0</HiddenSlides>
  <MMClips>0</MMClips>
  <ScaleCrop>false</ScaleCrop>
  <HeadingPairs>
    <vt:vector size="4" baseType="variant">
      <vt:variant>
        <vt:lpstr>Motiv</vt:lpstr>
      </vt:variant>
      <vt:variant>
        <vt:i4>1</vt:i4>
      </vt:variant>
      <vt:variant>
        <vt:lpstr>Nadpisy snímků</vt:lpstr>
      </vt:variant>
      <vt:variant>
        <vt:i4>32</vt:i4>
      </vt:variant>
    </vt:vector>
  </HeadingPairs>
  <TitlesOfParts>
    <vt:vector size="33" baseType="lpstr">
      <vt:lpstr>Administrativní</vt:lpstr>
      <vt:lpstr>Kriminalita a kyberkriminalita - pojem</vt:lpstr>
      <vt:lpstr>I. Základy trestní odpovědnosti</vt:lpstr>
      <vt:lpstr>Trestní odpovědnost v ČR</vt:lpstr>
      <vt:lpstr>Působnost trestního zákoníku a TOPOZ</vt:lpstr>
      <vt:lpstr>Trestný čin</vt:lpstr>
      <vt:lpstr>Skutková podstata trestného činu</vt:lpstr>
      <vt:lpstr>Trestný čin právnické osoby </vt:lpstr>
      <vt:lpstr>II. Trestněprávní postih jako ultima ratio ( subsidiarita trestní represe) </vt:lpstr>
      <vt:lpstr>Zásada subsidiarity trestní represe</vt:lpstr>
      <vt:lpstr>Ultima ratio</vt:lpstr>
      <vt:lpstr>Ultima ratio</vt:lpstr>
      <vt:lpstr>Stanoviska NS ČR k subsidiaritě a ultima ratio</vt:lpstr>
      <vt:lpstr>Prezentace aplikace PowerPoint</vt:lpstr>
      <vt:lpstr>„Kyberzločin/ Kyberkriminalita“</vt:lpstr>
      <vt:lpstr>Kyberzločin/ Kyberkriminalita</vt:lpstr>
      <vt:lpstr>§ 257a TZ ( 1961) - první skutková podstata PK – § 257a ( hacking)</vt:lpstr>
      <vt:lpstr>Informační/informatická kriminalita</vt:lpstr>
      <vt:lpstr>Typické způsoby páchání kyberkriminality</vt:lpstr>
      <vt:lpstr>Obtíže při dokazování kyberkriminality</vt:lpstr>
      <vt:lpstr>Softwarové pirátství</vt:lpstr>
      <vt:lpstr>Prezentace aplikace PowerPoint</vt:lpstr>
      <vt:lpstr>Ústavní soud ČR</vt:lpstr>
      <vt:lpstr>Prezentace aplikace PowerPoint</vt:lpstr>
      <vt:lpstr>Prezentace aplikace PowerPoint</vt:lpstr>
      <vt:lpstr>Usn. I. ÚS 3069/17</vt:lpstr>
      <vt:lpstr>Usn. IV. ÚS 530/18</vt:lpstr>
      <vt:lpstr>Usn. IV. ÚS 2034/16</vt:lpstr>
      <vt:lpstr>Usn. I. ÚS 2816/15</vt:lpstr>
      <vt:lpstr>Usn. IV. ÚS 3001/09</vt:lpstr>
      <vt:lpstr>Usn. IV. ÚS 2798/17</vt:lpstr>
      <vt:lpstr>Nález III. ÚS 3844/13</vt:lpstr>
      <vt:lpstr>Usn. I.ÚS 2878/14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Kyberkriminalita</dc:title>
  <dc:creator>Fenyk Jaroslav</dc:creator>
  <cp:lastModifiedBy>uživatel</cp:lastModifiedBy>
  <cp:revision>49</cp:revision>
  <dcterms:created xsi:type="dcterms:W3CDTF">2018-09-10T11:46:54Z</dcterms:created>
  <dcterms:modified xsi:type="dcterms:W3CDTF">2021-02-08T14:33:25Z</dcterms:modified>
</cp:coreProperties>
</file>