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90" r:id="rId4"/>
    <p:sldId id="284" r:id="rId5"/>
    <p:sldId id="257" r:id="rId6"/>
    <p:sldId id="282" r:id="rId7"/>
    <p:sldId id="283" r:id="rId8"/>
    <p:sldId id="259" r:id="rId9"/>
    <p:sldId id="293" r:id="rId10"/>
    <p:sldId id="286" r:id="rId11"/>
    <p:sldId id="287" r:id="rId12"/>
    <p:sldId id="288" r:id="rId13"/>
    <p:sldId id="267" r:id="rId14"/>
    <p:sldId id="289" r:id="rId15"/>
    <p:sldId id="263" r:id="rId16"/>
    <p:sldId id="264" r:id="rId17"/>
    <p:sldId id="265" r:id="rId18"/>
    <p:sldId id="294" r:id="rId19"/>
    <p:sldId id="268" r:id="rId20"/>
    <p:sldId id="266" r:id="rId21"/>
    <p:sldId id="269" r:id="rId22"/>
    <p:sldId id="270" r:id="rId23"/>
    <p:sldId id="292" r:id="rId24"/>
    <p:sldId id="258" r:id="rId25"/>
  </p:sldIdLst>
  <p:sldSz cx="9144000" cy="6858000" type="screen4x3"/>
  <p:notesSz cx="6742113" cy="9875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006"/>
    <a:srgbClr val="985F20"/>
    <a:srgbClr val="985520"/>
    <a:srgbClr val="B31E26"/>
    <a:srgbClr val="9219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2964" y="-90"/>
      </p:cViewPr>
      <p:guideLst>
        <p:guide orient="horz" pos="41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3111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6A2D-D8DC-4FAF-8037-FCC464CD7DED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BAE3C-79CA-40B9-9F5C-40C47F04F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033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FC2B-C8F0-49EE-88F2-D83A110DC3CE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EEE6-CA46-4709-852B-80D9860B7A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751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EEE6-CA46-4709-852B-80D9860B7AB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18574"/>
            <a:ext cx="7309245" cy="14401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899592" y="3645024"/>
            <a:ext cx="7344816" cy="1008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3131840" y="3328114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1556542" y="3429000"/>
            <a:ext cx="603979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 userDrawn="1"/>
        </p:nvCxnSpPr>
        <p:spPr>
          <a:xfrm rot="10800000" flipH="1">
            <a:off x="3131840" y="4978672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 userDrawn="1"/>
        </p:nvCxnSpPr>
        <p:spPr>
          <a:xfrm rot="10800000" flipH="1">
            <a:off x="1556542" y="4878038"/>
            <a:ext cx="603979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125174"/>
            <a:ext cx="1296144" cy="365125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r>
              <a:rPr lang="cs-CZ" smtClean="0"/>
              <a:t>Počet stránek</a:t>
            </a:r>
            <a:endParaRPr lang="cs-CZ" dirty="0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1600" y="6125174"/>
            <a:ext cx="187220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E8F806A-3819-4592-A421-91E9EB3704B8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47864" y="6125174"/>
            <a:ext cx="3600400" cy="365125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r>
              <a:rPr lang="cs-CZ" smtClean="0"/>
              <a:t>Tomáš Gřivna, Jakub Drápal</a:t>
            </a:r>
            <a:endParaRPr lang="cs-CZ" dirty="0"/>
          </a:p>
        </p:txBody>
      </p:sp>
      <p:pic>
        <p:nvPicPr>
          <p:cNvPr id="27" name="Obrázek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991938"/>
            <a:ext cx="392000" cy="60469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287" y="5984898"/>
            <a:ext cx="433415" cy="60628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998775"/>
            <a:ext cx="600592" cy="6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921919"/>
              </a:buClr>
              <a:defRPr/>
            </a:lvl1pPr>
            <a:lvl2pPr>
              <a:buClr>
                <a:srgbClr val="921919"/>
              </a:buClr>
              <a:defRPr/>
            </a:lvl2pPr>
            <a:lvl3pPr>
              <a:buClr>
                <a:srgbClr val="921919"/>
              </a:buClr>
              <a:defRPr/>
            </a:lvl3pPr>
            <a:lvl4pPr>
              <a:buClr>
                <a:srgbClr val="921919"/>
              </a:buClr>
              <a:defRPr/>
            </a:lvl4pPr>
            <a:lvl5pPr>
              <a:buClr>
                <a:srgbClr val="921919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229929FE-0B92-4D15-8BDE-9BD751745CF8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6995120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878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8" y="4068446"/>
            <a:ext cx="5400675" cy="576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E-mailová adresa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18574"/>
            <a:ext cx="7309245" cy="1440160"/>
          </a:xfrm>
          <a:prstGeom prst="rect">
            <a:avLst/>
          </a:prstGeom>
        </p:spPr>
      </p:pic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125174"/>
            <a:ext cx="1090464" cy="365125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0973DA39-B09E-41AA-8019-488BA3FC6CC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ovéPole 2"/>
          <p:cNvSpPr txBox="1"/>
          <p:nvPr userDrawn="1"/>
        </p:nvSpPr>
        <p:spPr>
          <a:xfrm>
            <a:off x="971600" y="2619660"/>
            <a:ext cx="69847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6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Děkuji za pozornost</a:t>
            </a:r>
            <a:endParaRPr lang="cs-CZ" sz="6300" b="1" dirty="0"/>
          </a:p>
        </p:txBody>
      </p:sp>
      <p:pic>
        <p:nvPicPr>
          <p:cNvPr id="23" name="Obrázek 2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770" y="4157706"/>
            <a:ext cx="640811" cy="432048"/>
          </a:xfrm>
          <a:prstGeom prst="rect">
            <a:avLst/>
          </a:prstGeom>
        </p:spPr>
      </p:pic>
      <p:sp>
        <p:nvSpPr>
          <p:cNvPr id="2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1600" y="6125174"/>
            <a:ext cx="187220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3AF777B-4E05-4ABB-9BE9-E542615EA743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2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47864" y="6125174"/>
            <a:ext cx="3600400" cy="365125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r>
              <a:rPr lang="cs-CZ" smtClean="0"/>
              <a:t>Tomáš Gřivna, Jakub Drápal</a:t>
            </a:r>
            <a:endParaRPr lang="cs-CZ" dirty="0"/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991938"/>
            <a:ext cx="392000" cy="604694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287" y="5984898"/>
            <a:ext cx="433415" cy="606281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998775"/>
            <a:ext cx="600592" cy="6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80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6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7128792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323528" y="1052513"/>
            <a:ext cx="8496943" cy="5112791"/>
          </a:xfrm>
        </p:spPr>
        <p:txBody>
          <a:bodyPr/>
          <a:lstStyle>
            <a:lvl1pPr>
              <a:buClr>
                <a:srgbClr val="92191C"/>
              </a:buClr>
              <a:defRPr/>
            </a:lvl1pPr>
            <a:lvl2pPr>
              <a:buClr>
                <a:srgbClr val="92191C"/>
              </a:buClr>
              <a:defRPr/>
            </a:lvl2pPr>
            <a:lvl3pPr>
              <a:buClr>
                <a:srgbClr val="92191C"/>
              </a:buClr>
              <a:defRPr/>
            </a:lvl3pPr>
            <a:lvl4pPr>
              <a:buClr>
                <a:srgbClr val="92191C"/>
              </a:buClr>
              <a:defRPr/>
            </a:lvl4pPr>
            <a:lvl5pPr>
              <a:buClr>
                <a:srgbClr val="92191C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5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16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17" name="Zástupný symbol pro číslo snímku 14"/>
          <p:cNvSpPr>
            <a:spLocks noGrp="1"/>
          </p:cNvSpPr>
          <p:nvPr>
            <p:ph type="sldNum" sz="quarter" idx="4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95E7-E09C-4879-AB61-0F645C2C37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377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480B-8BE8-4896-B76C-DC95AFC49A4F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11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12" name="Zástupný symbol pro číslo snímku 14"/>
          <p:cNvSpPr>
            <a:spLocks noGrp="1"/>
          </p:cNvSpPr>
          <p:nvPr>
            <p:ph type="sldNum" sz="quarter" idx="4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95E7-E09C-4879-AB61-0F645C2C37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2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92191C"/>
              </a:buClr>
              <a:defRPr sz="2800"/>
            </a:lvl1pPr>
            <a:lvl2pPr>
              <a:buClr>
                <a:srgbClr val="92191C"/>
              </a:buClr>
              <a:defRPr sz="2400"/>
            </a:lvl2pPr>
            <a:lvl3pPr>
              <a:buClr>
                <a:srgbClr val="92191C"/>
              </a:buClr>
              <a:defRPr sz="2000"/>
            </a:lvl3pPr>
            <a:lvl4pPr>
              <a:buClr>
                <a:srgbClr val="92191C"/>
              </a:buClr>
              <a:defRPr sz="1800"/>
            </a:lvl4pPr>
            <a:lvl5pPr>
              <a:buClr>
                <a:srgbClr val="92191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92191C"/>
              </a:buClr>
              <a:defRPr sz="2800"/>
            </a:lvl1pPr>
            <a:lvl2pPr>
              <a:buClr>
                <a:srgbClr val="92191C"/>
              </a:buClr>
              <a:defRPr sz="2400"/>
            </a:lvl2pPr>
            <a:lvl3pPr>
              <a:buClr>
                <a:srgbClr val="92191C"/>
              </a:buClr>
              <a:defRPr sz="2000"/>
            </a:lvl3pPr>
            <a:lvl4pPr>
              <a:buClr>
                <a:srgbClr val="92191C"/>
              </a:buClr>
              <a:defRPr sz="1800"/>
            </a:lvl4pPr>
            <a:lvl5pPr>
              <a:buClr>
                <a:srgbClr val="92191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6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6995120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12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4365-CA15-4D99-9A29-AAC17F92D1D3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13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14" name="Zástupný symbol pro číslo snímku 14"/>
          <p:cNvSpPr>
            <a:spLocks noGrp="1"/>
          </p:cNvSpPr>
          <p:nvPr>
            <p:ph type="sldNum" sz="quarter" idx="4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95E7-E09C-4879-AB61-0F645C2C37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182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92191C"/>
              </a:buClr>
              <a:defRPr sz="2400"/>
            </a:lvl1pPr>
            <a:lvl2pPr>
              <a:buClr>
                <a:srgbClr val="92191C"/>
              </a:buClr>
              <a:defRPr sz="2000"/>
            </a:lvl2pPr>
            <a:lvl3pPr>
              <a:buClr>
                <a:srgbClr val="92191C"/>
              </a:buClr>
              <a:defRPr sz="1800"/>
            </a:lvl3pPr>
            <a:lvl4pPr>
              <a:buClr>
                <a:srgbClr val="92191C"/>
              </a:buClr>
              <a:defRPr sz="1600"/>
            </a:lvl4pPr>
            <a:lvl5pPr>
              <a:buClr>
                <a:srgbClr val="92191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92191C"/>
              </a:buClr>
              <a:defRPr sz="2400"/>
            </a:lvl1pPr>
            <a:lvl2pPr>
              <a:buClr>
                <a:srgbClr val="92191C"/>
              </a:buClr>
              <a:defRPr sz="2000"/>
            </a:lvl2pPr>
            <a:lvl3pPr>
              <a:buClr>
                <a:srgbClr val="92191C"/>
              </a:buClr>
              <a:defRPr sz="1800"/>
            </a:lvl3pPr>
            <a:lvl4pPr>
              <a:buClr>
                <a:srgbClr val="92191C"/>
              </a:buClr>
              <a:defRPr sz="1600"/>
            </a:lvl4pPr>
            <a:lvl5pPr>
              <a:buClr>
                <a:srgbClr val="92191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E6DD13B4-088C-4D5F-9BEA-411D0D4DEEBE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6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6995120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596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B755991F-A04E-4E95-9FE0-896000BD072C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6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6995120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7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44A78A73-E967-4C48-BA35-0A1690EDE9F8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339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  <a:prstGeom prst="rect">
            <a:avLst/>
          </a:prstGeom>
        </p:spPr>
        <p:txBody>
          <a:bodyPr/>
          <a:lstStyle>
            <a:lvl1pPr>
              <a:buClr>
                <a:srgbClr val="92191C"/>
              </a:buClr>
              <a:defRPr sz="3200"/>
            </a:lvl1pPr>
            <a:lvl2pPr>
              <a:buClr>
                <a:srgbClr val="92191C"/>
              </a:buClr>
              <a:defRPr sz="2800"/>
            </a:lvl2pPr>
            <a:lvl3pPr>
              <a:buClr>
                <a:srgbClr val="92191C"/>
              </a:buClr>
              <a:defRPr sz="2400"/>
            </a:lvl3pPr>
            <a:lvl4pPr>
              <a:buClr>
                <a:srgbClr val="92191C"/>
              </a:buClr>
              <a:defRPr sz="2000"/>
            </a:lvl4pPr>
            <a:lvl5pPr>
              <a:buClr>
                <a:srgbClr val="92191C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CBA4C19E-276B-4173-AEFA-E7CD208D48A3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548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D9190BDE-86C1-412B-B678-F7E999D4B5CF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/>
          <a:lstStyle/>
          <a:p>
            <a:fld id="{043C14C5-4EFC-4118-879D-40CCE9F28B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200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B31E26"/>
            </a:gs>
            <a:gs pos="100000">
              <a:srgbClr val="92191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908720"/>
            <a:ext cx="9144000" cy="54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1691680" y="180014"/>
            <a:ext cx="69951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64" y="188640"/>
            <a:ext cx="525297" cy="556458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457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D186-82AF-46D9-9D49-28385C58F589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3124200" y="63736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4"/>
          </p:nvPr>
        </p:nvSpPr>
        <p:spPr>
          <a:xfrm>
            <a:off x="6553200" y="6373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95E7-E09C-4879-AB61-0F645C2C37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739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1919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1919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1919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1919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nihy.nic.cz/files/edice/cybercrim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igitalattackmap.com/understanding-ddo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ie.cz/clanek/kyberneticka-kriminalita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grivna@akgs.cz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cyberspace-independen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Kybernetická kriminalita – úvod do problematiky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F4BE-A405-457F-B82B-79CDEF2344F1}" type="datetime1">
              <a:rPr lang="cs-CZ" smtClean="0"/>
              <a:pPr/>
              <a:t>05.02.2021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Gřivna</a:t>
            </a:r>
            <a:r>
              <a:rPr lang="cs-CZ" dirty="0" smtClean="0"/>
              <a:t>, Jakub Drápal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37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Snaha o harmonizaci boje proti kybernetické kriminalitě v mez. měřítku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OSN</a:t>
            </a:r>
          </a:p>
          <a:p>
            <a:pPr lvl="1"/>
            <a:r>
              <a:rPr lang="cs-CZ" dirty="0" smtClean="0"/>
              <a:t>1994 </a:t>
            </a:r>
            <a:r>
              <a:rPr lang="cs-CZ" b="1" dirty="0" smtClean="0"/>
              <a:t>Manuál OSN pro prevenci a kontrolu počítačového zločinu</a:t>
            </a:r>
          </a:p>
          <a:p>
            <a:pPr lvl="1"/>
            <a:r>
              <a:rPr lang="cs-CZ" dirty="0" smtClean="0"/>
              <a:t>nevznikla doposud mezinárodní úmluva, která by se specificky dotýkala kybernetické kriminality, byť o to část členských států usilovala.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Rada Evropy: </a:t>
            </a:r>
            <a:r>
              <a:rPr lang="cs-CZ" b="1" dirty="0" smtClean="0"/>
              <a:t>Úmluva o kybernetické kriminalitě </a:t>
            </a:r>
            <a:r>
              <a:rPr lang="cs-CZ" dirty="0" smtClean="0"/>
              <a:t>(Budapešť, 23. listopadu 2001) – č. 104/2013 Sb. m. s.</a:t>
            </a:r>
          </a:p>
          <a:p>
            <a:pPr lvl="1"/>
            <a:r>
              <a:rPr lang="cs-CZ" dirty="0" smtClean="0"/>
              <a:t>Základ v práci komise z roku 1985</a:t>
            </a:r>
          </a:p>
          <a:p>
            <a:pPr lvl="2"/>
            <a:r>
              <a:rPr lang="cs-CZ" dirty="0" smtClean="0"/>
              <a:t>1984 – první Apple Mac; dominance </a:t>
            </a:r>
            <a:r>
              <a:rPr lang="cs-CZ" dirty="0" err="1" smtClean="0"/>
              <a:t>Atari</a:t>
            </a:r>
            <a:r>
              <a:rPr lang="cs-CZ" dirty="0" smtClean="0"/>
              <a:t>, </a:t>
            </a:r>
            <a:r>
              <a:rPr lang="cs-CZ" dirty="0" err="1" smtClean="0"/>
              <a:t>Commodor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Úmluva </a:t>
            </a:r>
            <a:r>
              <a:rPr lang="cs-CZ" sz="2800" dirty="0" smtClean="0"/>
              <a:t>o </a:t>
            </a:r>
            <a:r>
              <a:rPr lang="cs-CZ" sz="2800" dirty="0"/>
              <a:t>kybernetické </a:t>
            </a:r>
            <a:r>
              <a:rPr lang="cs-CZ" sz="2800" dirty="0" smtClean="0"/>
              <a:t>kriminalitě (č. 185)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68 </a:t>
            </a:r>
            <a:r>
              <a:rPr lang="cs-CZ" dirty="0" smtClean="0"/>
              <a:t>států podepsalo a 65 z nich ratifikovalo; i nečlenské státy RE</a:t>
            </a:r>
          </a:p>
          <a:p>
            <a:r>
              <a:rPr lang="cs-CZ" dirty="0" smtClean="0"/>
              <a:t>ČR podepsala 9. 2. 2005, ratifikovala 22. 8. 2013 (vstup v platnost pro ČR: 1. 12. 2013); ČR učinila rezervaci v souladu s čl. 29 odst. 4 a 42, a též deklaraci k čl. 2</a:t>
            </a:r>
          </a:p>
          <a:p>
            <a:r>
              <a:rPr lang="cs-CZ" dirty="0" smtClean="0"/>
              <a:t>Dodatkový protokol (č. 189) o kriminalizaci činů rasistické a xenofobní povahy spáchaných prostřednictvím počítačových systémů – podepsalo 45 států a 32 z nich ratifikovalo</a:t>
            </a:r>
          </a:p>
          <a:p>
            <a:r>
              <a:rPr lang="cs-CZ" dirty="0" smtClean="0"/>
              <a:t>ČR 	podepsala 17. 5. 2013, ratifikovala 7. 8. 2014 (vstup v platnost pro ČR: 1. 12. 2014)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462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Úmluva </a:t>
            </a:r>
            <a:r>
              <a:rPr lang="cs-CZ" sz="2800" dirty="0" smtClean="0"/>
              <a:t>o </a:t>
            </a:r>
            <a:r>
              <a:rPr lang="cs-CZ" sz="2800" dirty="0"/>
              <a:t>kybernetické </a:t>
            </a:r>
            <a:r>
              <a:rPr lang="cs-CZ" sz="2800" dirty="0" smtClean="0"/>
              <a:t>kriminalitě - struktura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48 článků, preambule + 4 kapitoly. </a:t>
            </a:r>
          </a:p>
          <a:p>
            <a:pPr lvl="0"/>
            <a:r>
              <a:rPr lang="cs-CZ" dirty="0" smtClean="0"/>
              <a:t>Kapitola I. (používání pojmů) definuje pojmy „počítačový systém“, „počítačová data“, „poskytovatel služeb“, „provozní data“. </a:t>
            </a:r>
          </a:p>
          <a:p>
            <a:pPr lvl="0"/>
            <a:r>
              <a:rPr lang="cs-CZ" dirty="0" smtClean="0"/>
              <a:t>Kapitola II. (opatření přijímaná na národní úrovni) upravuje závazky států v oblasti trestního práva hmotného (oddíl 1) i procesního (oddíl 2) včetně ustanovení o působnosti vnitrostátních norem (oddíl 3). </a:t>
            </a:r>
          </a:p>
          <a:p>
            <a:pPr lvl="0"/>
            <a:r>
              <a:rPr lang="cs-CZ" dirty="0" smtClean="0"/>
              <a:t>Závazky na poli mezinárodní spolupráce jsou náplní kapitoly III. </a:t>
            </a:r>
          </a:p>
          <a:p>
            <a:pPr lvl="0"/>
            <a:r>
              <a:rPr lang="cs-CZ" dirty="0" smtClean="0"/>
              <a:t>Závěrečná ustanovení nalezneme v kapitole IV.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462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Úmluva </a:t>
            </a:r>
            <a:r>
              <a:rPr lang="cs-CZ" sz="2800" dirty="0" smtClean="0"/>
              <a:t>o </a:t>
            </a:r>
            <a:r>
              <a:rPr lang="cs-CZ" sz="2800" dirty="0"/>
              <a:t>kybernetické </a:t>
            </a:r>
            <a:r>
              <a:rPr lang="cs-CZ" sz="2800" dirty="0" smtClean="0"/>
              <a:t>kriminalitě – </a:t>
            </a:r>
            <a:r>
              <a:rPr lang="cs-CZ" sz="2800" dirty="0" err="1" smtClean="0"/>
              <a:t>hmotněprávní</a:t>
            </a:r>
            <a:r>
              <a:rPr lang="cs-CZ" sz="2800" dirty="0" smtClean="0"/>
              <a:t> ustanovení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 smtClean="0"/>
              <a:t>Trestné </a:t>
            </a:r>
            <a:r>
              <a:rPr lang="cs-CZ" b="1" dirty="0"/>
              <a:t>činy proti důvěrnosti, integritě a dostupnosti počítačových dat a systémů</a:t>
            </a:r>
            <a:endParaRPr lang="cs-CZ" dirty="0"/>
          </a:p>
          <a:p>
            <a:pPr lvl="1"/>
            <a:r>
              <a:rPr lang="cs-CZ" dirty="0"/>
              <a:t>Neoprávněný přístup (čl. 2).</a:t>
            </a:r>
          </a:p>
          <a:p>
            <a:pPr lvl="1"/>
            <a:r>
              <a:rPr lang="cs-CZ" dirty="0"/>
              <a:t>Neoprávněné zachycení informací (čl. 3).</a:t>
            </a:r>
          </a:p>
          <a:p>
            <a:pPr lvl="1"/>
            <a:r>
              <a:rPr lang="cs-CZ" dirty="0"/>
              <a:t>Zásah do dat (čl. 4).</a:t>
            </a:r>
          </a:p>
          <a:p>
            <a:pPr lvl="1"/>
            <a:r>
              <a:rPr lang="cs-CZ" dirty="0"/>
              <a:t>Zásah do systému (čl. 5).</a:t>
            </a:r>
          </a:p>
          <a:p>
            <a:pPr lvl="1"/>
            <a:r>
              <a:rPr lang="cs-CZ" dirty="0"/>
              <a:t>Zneužití zařízení (čl. 6).</a:t>
            </a:r>
          </a:p>
          <a:p>
            <a:pPr lvl="0"/>
            <a:r>
              <a:rPr lang="cs-CZ" b="1" dirty="0"/>
              <a:t>Trestné činy související s počítači</a:t>
            </a:r>
            <a:endParaRPr lang="cs-CZ" dirty="0"/>
          </a:p>
          <a:p>
            <a:pPr lvl="1"/>
            <a:r>
              <a:rPr lang="cs-CZ" dirty="0"/>
              <a:t>Falšování údajů související s počítači (čl. 7).</a:t>
            </a:r>
          </a:p>
          <a:p>
            <a:pPr lvl="1"/>
            <a:r>
              <a:rPr lang="cs-CZ" dirty="0"/>
              <a:t>Podvod související s počítači (čl. 8).</a:t>
            </a:r>
          </a:p>
          <a:p>
            <a:pPr lvl="0"/>
            <a:r>
              <a:rPr lang="cs-CZ" b="1" dirty="0"/>
              <a:t>Trestné činy související s obsahem</a:t>
            </a:r>
            <a:endParaRPr lang="cs-CZ" dirty="0"/>
          </a:p>
          <a:p>
            <a:pPr lvl="1"/>
            <a:r>
              <a:rPr lang="cs-CZ" dirty="0"/>
              <a:t>Trestné činy související s dětskou pornografií (čl. 9).</a:t>
            </a:r>
          </a:p>
          <a:p>
            <a:pPr lvl="0"/>
            <a:r>
              <a:rPr lang="cs-CZ" b="1" dirty="0"/>
              <a:t>Trestné činy související s porušením autorského práva a práv příbuzných autorskému právu</a:t>
            </a:r>
            <a:endParaRPr lang="cs-CZ" dirty="0"/>
          </a:p>
          <a:p>
            <a:pPr lvl="1"/>
            <a:r>
              <a:rPr lang="cs-CZ" dirty="0"/>
              <a:t>Trestné činy související s porušením autorského práva a práv příbuzných autorskému právu (čl. 10).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462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EU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Směrnice Evropského parlamentu a Rady 2013/40/EU ze dne 12. srpna 2013 </a:t>
            </a:r>
            <a:r>
              <a:rPr lang="cs-CZ" b="1" dirty="0" smtClean="0"/>
              <a:t>o útocích na informační systémy</a:t>
            </a:r>
            <a:r>
              <a:rPr lang="cs-CZ" dirty="0" smtClean="0"/>
              <a:t> a nahrazení rámcového rozhodnutí Rady 2005/222/SVV</a:t>
            </a:r>
          </a:p>
          <a:p>
            <a:r>
              <a:rPr lang="cs-CZ" dirty="0" smtClean="0"/>
              <a:t>Rámcové rozhodnutí Rady 2000/375/JHA ze dne 29.5.2000 </a:t>
            </a:r>
            <a:r>
              <a:rPr lang="cs-CZ" b="1" dirty="0" smtClean="0"/>
              <a:t>o boji proti dětské pornografii na internetu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Směrnice 2000/31/EC ze dne 8.6.2000 </a:t>
            </a:r>
            <a:r>
              <a:rPr lang="cs-CZ" b="1" dirty="0" smtClean="0"/>
              <a:t>o některých právních aspektech služeb informační společnosti</a:t>
            </a:r>
            <a:r>
              <a:rPr lang="cs-CZ" dirty="0" smtClean="0"/>
              <a:t>, zejména elektronického obchodu, na vnitřním trhu.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Formy </a:t>
            </a:r>
            <a:r>
              <a:rPr lang="cs-CZ" dirty="0" err="1" smtClean="0"/>
              <a:t>kyberkriminality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Typické útoky v kybernetickém </a:t>
            </a:r>
            <a:r>
              <a:rPr lang="cs-CZ" dirty="0" smtClean="0"/>
              <a:t>prostoru</a:t>
            </a:r>
          </a:p>
          <a:p>
            <a:r>
              <a:rPr lang="cs-CZ" dirty="0"/>
              <a:t>Útoky spočívající v šíření závadného (nelegálního nebo nežádoucího) obsahu</a:t>
            </a:r>
          </a:p>
          <a:p>
            <a:r>
              <a:rPr lang="cs-CZ" dirty="0" smtClean="0"/>
              <a:t>Útoky </a:t>
            </a:r>
            <a:r>
              <a:rPr lang="cs-CZ" dirty="0"/>
              <a:t>spočívající v porušování práv duševního vlastnictví</a:t>
            </a:r>
            <a:endParaRPr lang="cs-CZ" dirty="0" smtClean="0"/>
          </a:p>
          <a:p>
            <a:r>
              <a:rPr lang="cs-CZ" dirty="0"/>
              <a:t>Útoky využívající kyberprostor k dalším formám trestné činnosti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136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Typické útoky v kybernetickém </a:t>
            </a:r>
            <a:r>
              <a:rPr lang="cs-CZ" sz="3200" dirty="0" smtClean="0"/>
              <a:t>prostoru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Průnik do počítačového </a:t>
            </a:r>
            <a:r>
              <a:rPr lang="cs-CZ" dirty="0" smtClean="0"/>
              <a:t>systému</a:t>
            </a:r>
          </a:p>
          <a:p>
            <a:pPr lvl="1"/>
            <a:r>
              <a:rPr lang="cs-CZ" dirty="0" smtClean="0"/>
              <a:t>Získání hesla</a:t>
            </a:r>
          </a:p>
          <a:p>
            <a:r>
              <a:rPr lang="cs-CZ" dirty="0" smtClean="0"/>
              <a:t>Oklamání uživatelů</a:t>
            </a:r>
          </a:p>
          <a:p>
            <a:pPr lvl="1"/>
            <a:r>
              <a:rPr lang="cs-CZ" dirty="0" smtClean="0"/>
              <a:t>Web </a:t>
            </a:r>
            <a:r>
              <a:rPr lang="cs-CZ" dirty="0" err="1" smtClean="0"/>
              <a:t>spoofing</a:t>
            </a:r>
            <a:endParaRPr lang="cs-CZ" dirty="0" smtClean="0"/>
          </a:p>
          <a:p>
            <a:pPr lvl="1"/>
            <a:r>
              <a:rPr lang="cs-CZ" dirty="0" err="1" smtClean="0"/>
              <a:t>Malware</a:t>
            </a:r>
            <a:r>
              <a:rPr lang="cs-CZ" dirty="0" smtClean="0"/>
              <a:t>, viry, červy, trojské koně</a:t>
            </a:r>
          </a:p>
          <a:p>
            <a:pPr lvl="1"/>
            <a:r>
              <a:rPr lang="cs-CZ" dirty="0" err="1" smtClean="0"/>
              <a:t>Phising</a:t>
            </a:r>
            <a:r>
              <a:rPr lang="cs-CZ" dirty="0" smtClean="0"/>
              <a:t>, </a:t>
            </a:r>
            <a:r>
              <a:rPr lang="cs-CZ" dirty="0" err="1" smtClean="0"/>
              <a:t>pharming</a:t>
            </a:r>
            <a:endParaRPr lang="cs-CZ" dirty="0"/>
          </a:p>
          <a:p>
            <a:pPr lvl="1"/>
            <a:r>
              <a:rPr lang="cs-CZ" dirty="0"/>
              <a:t>Nevyžádané </a:t>
            </a:r>
            <a:r>
              <a:rPr lang="cs-CZ" dirty="0" smtClean="0"/>
              <a:t>emaily</a:t>
            </a:r>
            <a:endParaRPr lang="cs-CZ" dirty="0"/>
          </a:p>
          <a:p>
            <a:r>
              <a:rPr lang="cs-CZ" dirty="0"/>
              <a:t>Zachycení </a:t>
            </a:r>
            <a:r>
              <a:rPr lang="cs-CZ" dirty="0" smtClean="0"/>
              <a:t>dat</a:t>
            </a:r>
          </a:p>
          <a:p>
            <a:pPr lvl="1"/>
            <a:r>
              <a:rPr lang="cs-CZ" dirty="0" smtClean="0"/>
              <a:t>Tzv. </a:t>
            </a:r>
            <a:r>
              <a:rPr lang="cs-CZ" dirty="0" err="1" smtClean="0"/>
              <a:t>sniffing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110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Web </a:t>
            </a:r>
            <a:r>
              <a:rPr lang="cs-CZ" dirty="0" err="1" smtClean="0"/>
              <a:t>spoofing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Zkouška ČSOB 2017 – 61 434 klientů za 1 </a:t>
            </a:r>
            <a:r>
              <a:rPr lang="cs-CZ" dirty="0" smtClean="0"/>
              <a:t>měsíc - </a:t>
            </a:r>
            <a:endParaRPr lang="cs-CZ" dirty="0" smtClean="0"/>
          </a:p>
          <a:p>
            <a:pPr lvl="1"/>
            <a:r>
              <a:rPr lang="cs-CZ" dirty="0" smtClean="0"/>
              <a:t>Možné škody až 20 000 000 Kč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9427"/>
            <a:ext cx="5088607" cy="39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039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Ransomware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podle dat společnosti </a:t>
            </a:r>
            <a:r>
              <a:rPr lang="cs-CZ" dirty="0" err="1" smtClean="0"/>
              <a:t>Kaspersky</a:t>
            </a:r>
            <a:r>
              <a:rPr lang="cs-CZ" dirty="0" smtClean="0"/>
              <a:t> se meziročně (2019 vs. 2020) zvýšil počet detekcí </a:t>
            </a:r>
            <a:r>
              <a:rPr lang="cs-CZ" dirty="0" err="1" smtClean="0"/>
              <a:t>ransomwarových</a:t>
            </a:r>
            <a:r>
              <a:rPr lang="cs-CZ" dirty="0" smtClean="0"/>
              <a:t> útoků jen v České republice o neuvěřitelných 1104,52 %.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Viry, červy a spol.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Wanna</a:t>
            </a:r>
            <a:r>
              <a:rPr lang="cs-CZ" dirty="0" smtClean="0"/>
              <a:t> </a:t>
            </a:r>
            <a:r>
              <a:rPr lang="cs-CZ" dirty="0" err="1" smtClean="0"/>
              <a:t>Cry</a:t>
            </a:r>
            <a:r>
              <a:rPr lang="cs-CZ" dirty="0" smtClean="0"/>
              <a:t> (5/2017) – 200.000 počítačů</a:t>
            </a:r>
          </a:p>
          <a:p>
            <a:pPr lvl="1"/>
            <a:r>
              <a:rPr lang="cs-CZ" dirty="0" smtClean="0"/>
              <a:t>V britských nemocnicích nefungovali počítače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73" y="2204863"/>
            <a:ext cx="5796136" cy="38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79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9" y="1052513"/>
            <a:ext cx="4824535" cy="5112791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Gřivna</a:t>
            </a:r>
            <a:r>
              <a:rPr lang="cs-CZ" dirty="0" smtClean="0"/>
              <a:t>, T. a </a:t>
            </a:r>
            <a:r>
              <a:rPr lang="cs-CZ" dirty="0" err="1" smtClean="0"/>
              <a:t>Polčák</a:t>
            </a:r>
            <a:r>
              <a:rPr lang="cs-CZ" dirty="0" smtClean="0"/>
              <a:t>, R., </a:t>
            </a:r>
            <a:r>
              <a:rPr lang="cs-CZ" dirty="0" err="1" smtClean="0"/>
              <a:t>ed</a:t>
            </a:r>
            <a:r>
              <a:rPr lang="cs-CZ" dirty="0" smtClean="0"/>
              <a:t>. </a:t>
            </a:r>
            <a:r>
              <a:rPr lang="cs-CZ" dirty="0" err="1" smtClean="0"/>
              <a:t>Kyberkriminalita</a:t>
            </a:r>
            <a:r>
              <a:rPr lang="cs-CZ" dirty="0" smtClean="0"/>
              <a:t> a právo. Praha: Auditorium, 2008. ISBN 978-80-903786-7-4.</a:t>
            </a:r>
          </a:p>
          <a:p>
            <a:r>
              <a:rPr lang="cs-CZ" dirty="0" smtClean="0"/>
              <a:t>Smejkal, V. Kybernetická kriminalita. 2. vydání. Plzeň: Aleš Čeněk, 2018. ISBN 978-80-7380-720-7. </a:t>
            </a:r>
          </a:p>
          <a:p>
            <a:r>
              <a:rPr lang="cs-CZ" dirty="0" smtClean="0"/>
              <a:t>Kolouch, J. </a:t>
            </a:r>
            <a:r>
              <a:rPr lang="cs-CZ" dirty="0" err="1" smtClean="0"/>
              <a:t>Cybercrime</a:t>
            </a:r>
            <a:r>
              <a:rPr lang="cs-CZ" dirty="0" smtClean="0"/>
              <a:t>. Praha: CZ.NIC, 2016. ISBN: 978-80-88168-15-7. K volnému stažení zde: </a:t>
            </a:r>
            <a:r>
              <a:rPr lang="cs-CZ" dirty="0" smtClean="0">
                <a:hlinkClick r:id="rId2"/>
              </a:rPr>
              <a:t>https://knihy.nic.cz/files/edice/cybercrime.pdf</a:t>
            </a:r>
            <a:endParaRPr lang="cs-CZ" dirty="0" smtClean="0"/>
          </a:p>
          <a:p>
            <a:r>
              <a:rPr lang="en-US" dirty="0" smtClean="0"/>
              <a:t>C</a:t>
            </a:r>
            <a:r>
              <a:rPr lang="cs-CZ" dirty="0" err="1" smtClean="0"/>
              <a:t>lough</a:t>
            </a:r>
            <a:r>
              <a:rPr lang="en-US" dirty="0" smtClean="0"/>
              <a:t>, J. Principles of cybercrime. Second edition. </a:t>
            </a:r>
            <a:r>
              <a:rPr lang="cs-CZ" dirty="0" smtClean="0"/>
              <a:t>Cambridge University </a:t>
            </a:r>
            <a:r>
              <a:rPr lang="cs-CZ" dirty="0" err="1" smtClean="0"/>
              <a:t>Press</a:t>
            </a:r>
            <a:r>
              <a:rPr lang="cs-CZ" dirty="0" smtClean="0"/>
              <a:t>, 2015. </a:t>
            </a:r>
            <a:r>
              <a:rPr lang="en-US" dirty="0" smtClean="0"/>
              <a:t>ISBN 978-1-107-69816-1.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995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DDoS</a:t>
            </a:r>
            <a:r>
              <a:rPr lang="cs-CZ" sz="3200" dirty="0"/>
              <a:t> </a:t>
            </a:r>
            <a:r>
              <a:rPr lang="cs-CZ" sz="3200" dirty="0" smtClean="0"/>
              <a:t>– </a:t>
            </a:r>
            <a:r>
              <a:rPr lang="cs-CZ" sz="3200" dirty="0" err="1" smtClean="0"/>
              <a:t>Distributed</a:t>
            </a:r>
            <a:r>
              <a:rPr lang="cs-CZ" sz="3200" dirty="0" smtClean="0"/>
              <a:t> </a:t>
            </a:r>
            <a:r>
              <a:rPr lang="cs-CZ" sz="3200" dirty="0" err="1" smtClean="0"/>
              <a:t>Denial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Service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Agrofert (2016)</a:t>
            </a:r>
          </a:p>
          <a:p>
            <a:endParaRPr lang="cs-CZ" dirty="0" smtClean="0"/>
          </a:p>
          <a:p>
            <a:r>
              <a:rPr lang="cs-CZ" dirty="0" smtClean="0"/>
              <a:t>ODS (2012)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https://www.digitalattackmap.com/understanding-ddos/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646290" cy="26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44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Nevyžádané emaily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Dopisování si s ´nigerijskými princi´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dirty="0"/>
              <a:t>https://www.boredpanda.com/funny-phishing-scam-emails-dot-con-james-veitch</a:t>
            </a:r>
            <a:r>
              <a:rPr lang="cs-CZ" sz="1700" dirty="0" smtClean="0"/>
              <a:t>/</a:t>
            </a:r>
            <a:endParaRPr lang="cs-CZ" sz="1700" dirty="0"/>
          </a:p>
          <a:p>
            <a:r>
              <a:rPr lang="cs-CZ" sz="1700" dirty="0"/>
              <a:t>https://www.ted.com/talks/james_veitch_this_is_what_happens_when_you_reply_to_spam_email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439" y="1484784"/>
            <a:ext cx="5762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595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stát hackerem?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Koupit si </a:t>
            </a:r>
            <a:r>
              <a:rPr lang="cs-CZ" dirty="0" err="1" smtClean="0"/>
              <a:t>ransomware</a:t>
            </a:r>
            <a:r>
              <a:rPr lang="cs-CZ" dirty="0" smtClean="0"/>
              <a:t> (relativně propracovaný) </a:t>
            </a:r>
            <a:endParaRPr lang="cs-CZ" dirty="0"/>
          </a:p>
          <a:p>
            <a:pPr lvl="1"/>
            <a:r>
              <a:rPr lang="cs-CZ" dirty="0" smtClean="0"/>
              <a:t>11.000 Kč</a:t>
            </a:r>
          </a:p>
          <a:p>
            <a:r>
              <a:rPr lang="cs-CZ" dirty="0" smtClean="0"/>
              <a:t>Stáhněte si vlastní zadarmo (základní </a:t>
            </a:r>
            <a:r>
              <a:rPr lang="cs-CZ" dirty="0"/>
              <a:t>znalosti potřeba) - https://</a:t>
            </a:r>
            <a:r>
              <a:rPr lang="cs-CZ" dirty="0" smtClean="0"/>
              <a:t>github.com/mauri870/ransomware</a:t>
            </a:r>
          </a:p>
          <a:p>
            <a:pPr lvl="1"/>
            <a:r>
              <a:rPr lang="cs-CZ" dirty="0" smtClean="0"/>
              <a:t>Zadat do Googlu danou problematiku + </a:t>
            </a:r>
            <a:r>
              <a:rPr lang="cs-CZ" dirty="0" err="1" smtClean="0"/>
              <a:t>tool</a:t>
            </a:r>
            <a:endParaRPr lang="cs-CZ" dirty="0" smtClean="0"/>
          </a:p>
          <a:p>
            <a:r>
              <a:rPr lang="cs-CZ" dirty="0" smtClean="0"/>
              <a:t>Trénujte pronikání do stránek legálně</a:t>
            </a:r>
          </a:p>
          <a:p>
            <a:pPr lvl="1"/>
            <a:r>
              <a:rPr lang="cs-CZ" dirty="0"/>
              <a:t>https://www.hackthissite.org/pages/index/index.php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587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Rozsah kybernetické kriminality dle oficiálních statistik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Policie České republiky statisticky vykazuje trestnou činnost zahrnovanou pod pojem kybernetické kriminality od roku 2011.</a:t>
            </a:r>
          </a:p>
          <a:p>
            <a:r>
              <a:rPr lang="cs-CZ" dirty="0" smtClean="0"/>
              <a:t>Dostupná zde: </a:t>
            </a:r>
            <a:r>
              <a:rPr lang="cs-CZ" dirty="0" smtClean="0">
                <a:hlinkClick r:id="rId2"/>
              </a:rPr>
              <a:t>https://www.policie.cz/clanek/kyberneticka-kriminalita.aspx - </a:t>
            </a:r>
            <a:endParaRPr lang="cs-CZ" dirty="0" smtClean="0"/>
          </a:p>
          <a:p>
            <a:r>
              <a:rPr lang="cs-CZ" dirty="0" smtClean="0"/>
              <a:t>Justiční statistika nevykazuje kybernetickou kriminalitu samostatně vůbec, resp. lze si učinit obrázek jen u § 230 – 232 TZ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 smtClean="0">
                <a:hlinkClick r:id="rId2"/>
              </a:rPr>
              <a:t>grivna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prf.cuni.cz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06B-2BCC-4EB2-93CF-6CD71C609E42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96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1) Internet a kyberprostor – vznik, pojmy, rozšíření</a:t>
            </a:r>
          </a:p>
          <a:p>
            <a:r>
              <a:rPr lang="cs-CZ" dirty="0" smtClean="0"/>
              <a:t>2) Odlišení pojmů počítačová  x internetová x informační x kybernetická kriminalita</a:t>
            </a:r>
          </a:p>
          <a:p>
            <a:r>
              <a:rPr lang="cs-CZ" dirty="0" smtClean="0"/>
              <a:t>3) Specifika kybernetické kriminality</a:t>
            </a:r>
          </a:p>
          <a:p>
            <a:r>
              <a:rPr lang="cs-CZ" dirty="0" smtClean="0"/>
              <a:t>4) Snaha o harmonizaci boje proti kybernetické kriminalitě v mez. Měřítku</a:t>
            </a:r>
          </a:p>
          <a:p>
            <a:r>
              <a:rPr lang="cs-CZ" dirty="0" smtClean="0"/>
              <a:t>5) Formy kybernetické kriminality</a:t>
            </a:r>
          </a:p>
          <a:p>
            <a:r>
              <a:rPr lang="cs-CZ" dirty="0" smtClean="0"/>
              <a:t>6) Typické útoky v kybernetickém prostoru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 - vznik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ARPA (USA) = </a:t>
            </a:r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Project </a:t>
            </a:r>
            <a:r>
              <a:rPr lang="cs-CZ" dirty="0" err="1" smtClean="0"/>
              <a:t>Agency</a:t>
            </a:r>
            <a:endParaRPr lang="cs-CZ" dirty="0" smtClean="0"/>
          </a:p>
          <a:p>
            <a:r>
              <a:rPr lang="cs-CZ" dirty="0" smtClean="0"/>
              <a:t>ARPANET</a:t>
            </a:r>
          </a:p>
          <a:p>
            <a:pPr lvl="1"/>
            <a:r>
              <a:rPr lang="cs-CZ" dirty="0" smtClean="0"/>
              <a:t>První spojení v roce 1969 v Kalifornii</a:t>
            </a:r>
          </a:p>
          <a:p>
            <a:pPr lvl="1"/>
            <a:r>
              <a:rPr lang="cs-CZ" dirty="0" smtClean="0"/>
              <a:t>Zejména pro propojení výzkumníků</a:t>
            </a:r>
          </a:p>
          <a:p>
            <a:pPr lvl="1"/>
            <a:r>
              <a:rPr lang="cs-CZ" dirty="0" smtClean="0"/>
              <a:t>Projekt Ministerstva obrany USA</a:t>
            </a:r>
          </a:p>
          <a:p>
            <a:r>
              <a:rPr lang="cs-CZ" dirty="0" smtClean="0"/>
              <a:t>1989/1990 – zahájení komerčního využití</a:t>
            </a:r>
          </a:p>
          <a:p>
            <a:r>
              <a:rPr lang="cs-CZ" dirty="0" smtClean="0"/>
              <a:t>1991 –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web - zjednodušení</a:t>
            </a:r>
          </a:p>
          <a:p>
            <a:r>
              <a:rPr lang="cs-CZ" dirty="0" smtClean="0"/>
              <a:t>1995: Poslední bariéry pro komerční v. padají</a:t>
            </a:r>
          </a:p>
          <a:p>
            <a:r>
              <a:rPr lang="cs-CZ" dirty="0" smtClean="0"/>
              <a:t>1996: § 230, Communications </a:t>
            </a:r>
            <a:r>
              <a:rPr lang="cs-CZ" dirty="0" err="1" smtClean="0"/>
              <a:t>Decency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endParaRPr lang="cs-CZ" dirty="0"/>
          </a:p>
          <a:p>
            <a:pPr fontAlgn="base"/>
            <a:r>
              <a:rPr lang="cs-CZ" dirty="0" smtClean="0"/>
              <a:t>1996: </a:t>
            </a:r>
            <a:r>
              <a:rPr lang="en-US" dirty="0"/>
              <a:t>A Declaration of the Independence of </a:t>
            </a:r>
            <a:r>
              <a:rPr lang="en-US" dirty="0" smtClean="0">
                <a:hlinkClick r:id="rId2"/>
              </a:rPr>
              <a:t>Cyberspace</a:t>
            </a:r>
            <a:r>
              <a:rPr lang="cs-CZ" dirty="0" smtClean="0"/>
              <a:t> – J. P. </a:t>
            </a:r>
            <a:r>
              <a:rPr lang="cs-CZ" dirty="0" err="1" smtClean="0"/>
              <a:t>Barlow</a:t>
            </a:r>
            <a:r>
              <a:rPr lang="cs-CZ" dirty="0" smtClean="0"/>
              <a:t> - https://www.eff.org/cyberspace-independence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95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Kyberprostor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9" y="1052513"/>
            <a:ext cx="6264696" cy="511279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„</a:t>
            </a:r>
            <a:r>
              <a:rPr lang="cs-CZ" sz="2800" i="1" dirty="0"/>
              <a:t>Konsensuální halucinace každý den zakoušená miliardami oprávněných operátorů všech národů, dětmi, které se učí základy matematiky… Grafická reprezentace dat abstrahovaných z bank všech počítačů lidského systému. Nedomyslitelná komplexnost. Linie světla seřazené v </a:t>
            </a:r>
            <a:r>
              <a:rPr lang="cs-CZ" sz="2800" i="1" dirty="0" err="1"/>
              <a:t>neprostoru</a:t>
            </a:r>
            <a:r>
              <a:rPr lang="cs-CZ" sz="2800" i="1" dirty="0"/>
              <a:t> mysli, shluky a souhvězdí dat. Jako světla </a:t>
            </a:r>
            <a:r>
              <a:rPr lang="cs-CZ" sz="2800" i="1" dirty="0" smtClean="0"/>
              <a:t>města“</a:t>
            </a:r>
          </a:p>
          <a:p>
            <a:r>
              <a:rPr lang="cs-CZ" sz="1300" dirty="0" err="1"/>
              <a:t>Gibson</a:t>
            </a:r>
            <a:r>
              <a:rPr lang="cs-CZ" sz="1300" dirty="0"/>
              <a:t>, W. </a:t>
            </a:r>
            <a:r>
              <a:rPr lang="cs-CZ" sz="1300" dirty="0" err="1"/>
              <a:t>Neuromancer</a:t>
            </a:r>
            <a:r>
              <a:rPr lang="cs-CZ" sz="1300" dirty="0"/>
              <a:t>. 20 vydání. New York: </a:t>
            </a:r>
            <a:r>
              <a:rPr lang="cs-CZ" sz="1300" dirty="0" err="1"/>
              <a:t>Ace</a:t>
            </a:r>
            <a:r>
              <a:rPr lang="cs-CZ" sz="1300" dirty="0"/>
              <a:t> </a:t>
            </a:r>
            <a:r>
              <a:rPr lang="cs-CZ" sz="1300" dirty="0" err="1"/>
              <a:t>Books</a:t>
            </a:r>
            <a:r>
              <a:rPr lang="cs-CZ" sz="1300" dirty="0"/>
              <a:t>, 2004, s. 69. Překlad převzat z díla: Jirovský, V. Kybernetická kriminalita. Praha: </a:t>
            </a:r>
            <a:r>
              <a:rPr lang="cs-CZ" sz="1300" dirty="0" err="1"/>
              <a:t>Grada</a:t>
            </a:r>
            <a:r>
              <a:rPr lang="cs-CZ" sz="1300" dirty="0"/>
              <a:t> </a:t>
            </a:r>
            <a:r>
              <a:rPr lang="cs-CZ" sz="1300" dirty="0" err="1"/>
              <a:t>Publishing</a:t>
            </a:r>
            <a:r>
              <a:rPr lang="cs-CZ" sz="1300" dirty="0"/>
              <a:t>, a.s., 2007, s. 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B5C9CE-919F-472B-B8C4-B769565EBC9A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364338" cy="20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691" y="980728"/>
            <a:ext cx="2095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0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 v ČR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1991 – připojení ČVUT (Praha – </a:t>
            </a:r>
            <a:r>
              <a:rPr lang="cs-CZ" dirty="0" err="1" smtClean="0"/>
              <a:t>Linc</a:t>
            </a:r>
            <a:r>
              <a:rPr lang="cs-CZ" dirty="0" smtClean="0"/>
              <a:t>), 13.2.1992 slavnostní oficiální připojení</a:t>
            </a:r>
          </a:p>
          <a:p>
            <a:r>
              <a:rPr lang="cs-CZ" dirty="0" smtClean="0"/>
              <a:t>CESNET – využití pro akademiky; zbytek komerčně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10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využití Internetu - uživatelé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2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Kybernetická kriminalita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Počítačová x informační x internetová x kybernetická kriminalita</a:t>
            </a:r>
          </a:p>
          <a:p>
            <a:r>
              <a:rPr lang="cs-CZ" dirty="0" err="1" smtClean="0"/>
              <a:t>Crime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(M. </a:t>
            </a:r>
            <a:r>
              <a:rPr lang="cs-CZ" dirty="0" err="1" smtClean="0"/>
              <a:t>Wasik</a:t>
            </a:r>
            <a:r>
              <a:rPr lang="cs-CZ" dirty="0" smtClean="0"/>
              <a:t>, 1991)</a:t>
            </a:r>
          </a:p>
          <a:p>
            <a:r>
              <a:rPr lang="cs-CZ" dirty="0" smtClean="0"/>
              <a:t>Počítačová kriminalita (K. Novák: </a:t>
            </a:r>
            <a:r>
              <a:rPr lang="cs-CZ" dirty="0"/>
              <a:t>Počítačová kriminalita - Úvod do </a:t>
            </a:r>
            <a:r>
              <a:rPr lang="cs-CZ" dirty="0" smtClean="0"/>
              <a:t>problematiky; </a:t>
            </a:r>
            <a:r>
              <a:rPr lang="cs-CZ" dirty="0"/>
              <a:t>IKSP, 1992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167C11-103A-4490-9A03-D5EC568CADAD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673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Anonymita (alespoň zdánlivá) v prostředí Internetu</a:t>
            </a:r>
          </a:p>
          <a:p>
            <a:r>
              <a:rPr lang="cs-CZ" dirty="0" smtClean="0"/>
              <a:t>Rychlost výměny dat</a:t>
            </a:r>
          </a:p>
          <a:p>
            <a:r>
              <a:rPr lang="cs-CZ" dirty="0" smtClean="0"/>
              <a:t>Nízké náklady v porovnání se škodami</a:t>
            </a:r>
          </a:p>
          <a:p>
            <a:r>
              <a:rPr lang="cs-CZ" dirty="0" smtClean="0"/>
              <a:t>Vysoká latence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4FEEC-932D-4648-ABFD-2A316B934D75}" type="datetime1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Tomáš Gřivna, Jakub Drápal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195E7-E09C-4879-AB61-0F645C2C373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KPF-cervena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UKPF-cervena-CZ</Template>
  <TotalTime>1760</TotalTime>
  <Words>1136</Words>
  <Application>Microsoft Office PowerPoint</Application>
  <PresentationFormat>Předvádění na obrazovce (4:3)</PresentationFormat>
  <Paragraphs>208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UKPF-cervena-CZ</vt:lpstr>
      <vt:lpstr>Kybernetická kriminalita – úvod do problematiky</vt:lpstr>
      <vt:lpstr>Literatura</vt:lpstr>
      <vt:lpstr>Struktura přednášky</vt:lpstr>
      <vt:lpstr>Internet - vznik</vt:lpstr>
      <vt:lpstr>Kyberprostor</vt:lpstr>
      <vt:lpstr>Internet v ČR</vt:lpstr>
      <vt:lpstr>Vývoj využití Internetu - uživatelé</vt:lpstr>
      <vt:lpstr>Kybernetická kriminalita</vt:lpstr>
      <vt:lpstr>Specifika</vt:lpstr>
      <vt:lpstr>Snaha o harmonizaci boje proti kybernetické kriminalitě v mez. měřítku</vt:lpstr>
      <vt:lpstr>Úmluva o kybernetické kriminalitě (č. 185)</vt:lpstr>
      <vt:lpstr>Úmluva o kybernetické kriminalitě - struktura</vt:lpstr>
      <vt:lpstr>Úmluva o kybernetické kriminalitě – hmotněprávní ustanovení</vt:lpstr>
      <vt:lpstr>Právo EU</vt:lpstr>
      <vt:lpstr>Formy kyberkriminality</vt:lpstr>
      <vt:lpstr>Typické útoky v kybernetickém prostoru</vt:lpstr>
      <vt:lpstr>Web spoofing </vt:lpstr>
      <vt:lpstr>Ransomware</vt:lpstr>
      <vt:lpstr>Viry, červy a spol.</vt:lpstr>
      <vt:lpstr>DDoS – Distributed Denial of Service</vt:lpstr>
      <vt:lpstr>Nevyžádané emaily</vt:lpstr>
      <vt:lpstr>Jak se stát hackerem?</vt:lpstr>
      <vt:lpstr>Rozsah kybernetické kriminality dle oficiálních statistik</vt:lpstr>
      <vt:lpstr>Snímek 24</vt:lpstr>
    </vt:vector>
  </TitlesOfParts>
  <Company>Univerzita Karlova v Praze, Právnická Fakulta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a zahraniční kriminologické poznatky o kyberkriminalitě a jejich pachatelích</dc:title>
  <dc:creator>Tomáš Gřivna</dc:creator>
  <cp:lastModifiedBy>Tomas Grivna</cp:lastModifiedBy>
  <cp:revision>64</cp:revision>
  <dcterms:created xsi:type="dcterms:W3CDTF">2017-10-16T06:31:10Z</dcterms:created>
  <dcterms:modified xsi:type="dcterms:W3CDTF">2021-02-05T19:47:22Z</dcterms:modified>
</cp:coreProperties>
</file>