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0" r:id="rId3"/>
    <p:sldId id="262" r:id="rId4"/>
    <p:sldId id="261" r:id="rId5"/>
    <p:sldId id="263" r:id="rId6"/>
    <p:sldId id="276" r:id="rId7"/>
    <p:sldId id="273" r:id="rId8"/>
    <p:sldId id="264" r:id="rId9"/>
    <p:sldId id="272" r:id="rId10"/>
    <p:sldId id="275" r:id="rId11"/>
    <p:sldId id="274" r:id="rId12"/>
    <p:sldId id="265" r:id="rId13"/>
    <p:sldId id="266" r:id="rId14"/>
    <p:sldId id="267" r:id="rId15"/>
    <p:sldId id="271" r:id="rId16"/>
    <p:sldId id="268" r:id="rId17"/>
    <p:sldId id="258" r:id="rId18"/>
  </p:sldIdLst>
  <p:sldSz cx="9144000" cy="6858000" type="screen4x3"/>
  <p:notesSz cx="6742113" cy="98758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15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  <p15:guide id="3" orient="horz" pos="3111">
          <p15:clr>
            <a:srgbClr val="A4A3A4"/>
          </p15:clr>
        </p15:guide>
        <p15:guide id="4" pos="21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35006"/>
    <a:srgbClr val="985F20"/>
    <a:srgbClr val="985520"/>
    <a:srgbClr val="B31E26"/>
    <a:srgbClr val="92191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6" autoAdjust="0"/>
    <p:restoredTop sz="94660"/>
  </p:normalViewPr>
  <p:slideViewPr>
    <p:cSldViewPr showGuides="1">
      <p:cViewPr varScale="1">
        <p:scale>
          <a:sx n="116" d="100"/>
          <a:sy n="116" d="100"/>
        </p:scale>
        <p:origin x="-2814" y="-114"/>
      </p:cViewPr>
      <p:guideLst>
        <p:guide orient="horz" pos="415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-3774" y="-96"/>
      </p:cViewPr>
      <p:guideLst>
        <p:guide orient="horz" pos="3108"/>
        <p:guide orient="horz" pos="3111"/>
        <p:guide pos="2122"/>
        <p:guide pos="212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1582" cy="493792"/>
          </a:xfrm>
          <a:prstGeom prst="rect">
            <a:avLst/>
          </a:prstGeom>
        </p:spPr>
        <p:txBody>
          <a:bodyPr vert="horz" lIns="90836" tIns="45418" rIns="90836" bIns="45418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8972" y="0"/>
            <a:ext cx="2921582" cy="493792"/>
          </a:xfrm>
          <a:prstGeom prst="rect">
            <a:avLst/>
          </a:prstGeom>
        </p:spPr>
        <p:txBody>
          <a:bodyPr vert="horz" lIns="90836" tIns="45418" rIns="90836" bIns="45418" rtlCol="0"/>
          <a:lstStyle>
            <a:lvl1pPr algn="r">
              <a:defRPr sz="1200"/>
            </a:lvl1pPr>
          </a:lstStyle>
          <a:p>
            <a:fld id="{790D6A2D-D8DC-4FAF-8037-FCC464CD7DED}" type="datetimeFigureOut">
              <a:rPr lang="cs-CZ" smtClean="0"/>
              <a:pPr/>
              <a:t>05.02.2021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380331"/>
            <a:ext cx="2921582" cy="493792"/>
          </a:xfrm>
          <a:prstGeom prst="rect">
            <a:avLst/>
          </a:prstGeom>
        </p:spPr>
        <p:txBody>
          <a:bodyPr vert="horz" lIns="90836" tIns="45418" rIns="90836" bIns="45418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8972" y="9380331"/>
            <a:ext cx="2921582" cy="493792"/>
          </a:xfrm>
          <a:prstGeom prst="rect">
            <a:avLst/>
          </a:prstGeom>
        </p:spPr>
        <p:txBody>
          <a:bodyPr vert="horz" lIns="90836" tIns="45418" rIns="90836" bIns="45418" rtlCol="0" anchor="b"/>
          <a:lstStyle>
            <a:lvl1pPr algn="r">
              <a:defRPr sz="1200"/>
            </a:lvl1pPr>
          </a:lstStyle>
          <a:p>
            <a:fld id="{FDBBAE3C-79CA-40B9-9F5C-40C47F04F63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980335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1582" cy="493792"/>
          </a:xfrm>
          <a:prstGeom prst="rect">
            <a:avLst/>
          </a:prstGeom>
        </p:spPr>
        <p:txBody>
          <a:bodyPr vert="horz" lIns="90836" tIns="45418" rIns="90836" bIns="45418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8972" y="0"/>
            <a:ext cx="2921582" cy="493792"/>
          </a:xfrm>
          <a:prstGeom prst="rect">
            <a:avLst/>
          </a:prstGeom>
        </p:spPr>
        <p:txBody>
          <a:bodyPr vert="horz" lIns="90836" tIns="45418" rIns="90836" bIns="45418" rtlCol="0"/>
          <a:lstStyle>
            <a:lvl1pPr algn="r">
              <a:defRPr sz="1200"/>
            </a:lvl1pPr>
          </a:lstStyle>
          <a:p>
            <a:fld id="{312FFC2B-C8F0-49EE-88F2-D83A110DC3CE}" type="datetimeFigureOut">
              <a:rPr lang="cs-CZ" smtClean="0"/>
              <a:pPr/>
              <a:t>05.02.2021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8713" cy="3705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36" tIns="45418" rIns="90836" bIns="45418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4212" y="4691024"/>
            <a:ext cx="5393690" cy="4444127"/>
          </a:xfrm>
          <a:prstGeom prst="rect">
            <a:avLst/>
          </a:prstGeom>
        </p:spPr>
        <p:txBody>
          <a:bodyPr vert="horz" lIns="90836" tIns="45418" rIns="90836" bIns="45418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380331"/>
            <a:ext cx="2921582" cy="493792"/>
          </a:xfrm>
          <a:prstGeom prst="rect">
            <a:avLst/>
          </a:prstGeom>
        </p:spPr>
        <p:txBody>
          <a:bodyPr vert="horz" lIns="90836" tIns="45418" rIns="90836" bIns="45418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8972" y="9380331"/>
            <a:ext cx="2921582" cy="493792"/>
          </a:xfrm>
          <a:prstGeom prst="rect">
            <a:avLst/>
          </a:prstGeom>
        </p:spPr>
        <p:txBody>
          <a:bodyPr vert="horz" lIns="90836" tIns="45418" rIns="90836" bIns="45418" rtlCol="0" anchor="b"/>
          <a:lstStyle>
            <a:lvl1pPr algn="r">
              <a:defRPr sz="1200"/>
            </a:lvl1pPr>
          </a:lstStyle>
          <a:p>
            <a:fld id="{74D4EEE6-CA46-4709-852B-80D9860B7AB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02751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4EEE6-CA46-4709-852B-80D9860B7ABF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266629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718574"/>
            <a:ext cx="7309245" cy="1440160"/>
          </a:xfrm>
          <a:prstGeom prst="rect">
            <a:avLst/>
          </a:prstGeom>
        </p:spPr>
      </p:pic>
      <p:sp>
        <p:nvSpPr>
          <p:cNvPr id="13" name="Nadpis 1"/>
          <p:cNvSpPr>
            <a:spLocks noGrp="1"/>
          </p:cNvSpPr>
          <p:nvPr>
            <p:ph type="title"/>
          </p:nvPr>
        </p:nvSpPr>
        <p:spPr>
          <a:xfrm>
            <a:off x="899592" y="3645024"/>
            <a:ext cx="7344816" cy="1008112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3131840" y="3328114"/>
            <a:ext cx="2880320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 userDrawn="1"/>
        </p:nvCxnSpPr>
        <p:spPr>
          <a:xfrm>
            <a:off x="1556542" y="3429000"/>
            <a:ext cx="6039794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 userDrawn="1"/>
        </p:nvCxnSpPr>
        <p:spPr>
          <a:xfrm rot="10800000" flipH="1">
            <a:off x="3131840" y="4978672"/>
            <a:ext cx="2880320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 userDrawn="1"/>
        </p:nvCxnSpPr>
        <p:spPr>
          <a:xfrm rot="10800000" flipH="1">
            <a:off x="1556542" y="4878038"/>
            <a:ext cx="6039794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596336" y="6125174"/>
            <a:ext cx="1296144" cy="365125"/>
          </a:xfrm>
          <a:prstGeom prst="rect">
            <a:avLst/>
          </a:prstGeom>
        </p:spPr>
        <p:txBody>
          <a:bodyPr/>
          <a:lstStyle>
            <a:lvl1pPr algn="l">
              <a:defRPr sz="1400"/>
            </a:lvl1pPr>
          </a:lstStyle>
          <a:p>
            <a:r>
              <a:rPr lang="cs-CZ" smtClean="0"/>
              <a:t>Počet stránek</a:t>
            </a:r>
            <a:endParaRPr lang="cs-CZ" dirty="0"/>
          </a:p>
        </p:txBody>
      </p:sp>
      <p:sp>
        <p:nvSpPr>
          <p:cNvPr id="2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71600" y="6125174"/>
            <a:ext cx="1872208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cs-CZ" smtClean="0"/>
              <a:t>30.10.2017</a:t>
            </a:r>
            <a:endParaRPr lang="cs-CZ" dirty="0"/>
          </a:p>
        </p:txBody>
      </p:sp>
      <p:sp>
        <p:nvSpPr>
          <p:cNvPr id="2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47864" y="6125174"/>
            <a:ext cx="3600400" cy="365125"/>
          </a:xfrm>
          <a:prstGeom prst="rect">
            <a:avLst/>
          </a:prstGeom>
        </p:spPr>
        <p:txBody>
          <a:bodyPr/>
          <a:lstStyle>
            <a:lvl1pPr algn="l">
              <a:defRPr sz="1400"/>
            </a:lvl1pPr>
          </a:lstStyle>
          <a:p>
            <a:r>
              <a:rPr lang="cs-CZ" smtClean="0"/>
              <a:t>Doc. JUDr. Tomáš Gřivna, Ph.D.</a:t>
            </a:r>
            <a:endParaRPr lang="cs-CZ" dirty="0"/>
          </a:p>
        </p:txBody>
      </p:sp>
      <p:pic>
        <p:nvPicPr>
          <p:cNvPr id="27" name="Obrázek 2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5991938"/>
            <a:ext cx="392000" cy="604694"/>
          </a:xfrm>
          <a:prstGeom prst="rect">
            <a:avLst/>
          </a:prstGeom>
        </p:spPr>
      </p:pic>
      <p:pic>
        <p:nvPicPr>
          <p:cNvPr id="28" name="Obrázek 2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2287" y="5984898"/>
            <a:ext cx="433415" cy="606281"/>
          </a:xfrm>
          <a:prstGeom prst="rect">
            <a:avLst/>
          </a:prstGeom>
        </p:spPr>
      </p:pic>
      <p:pic>
        <p:nvPicPr>
          <p:cNvPr id="29" name="Obrázek 2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998775"/>
            <a:ext cx="600592" cy="60175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8595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buClr>
                <a:srgbClr val="921919"/>
              </a:buClr>
              <a:defRPr/>
            </a:lvl1pPr>
            <a:lvl2pPr>
              <a:buClr>
                <a:srgbClr val="921919"/>
              </a:buClr>
              <a:defRPr/>
            </a:lvl2pPr>
            <a:lvl3pPr>
              <a:buClr>
                <a:srgbClr val="921919"/>
              </a:buClr>
              <a:defRPr/>
            </a:lvl3pPr>
            <a:lvl4pPr>
              <a:buClr>
                <a:srgbClr val="921919"/>
              </a:buClr>
              <a:defRPr/>
            </a:lvl4pPr>
            <a:lvl5pPr>
              <a:buClr>
                <a:srgbClr val="921919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30.10.2017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7360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Doc. JUDr. Tomáš Gřivna, Ph.D.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fld id="{043C14C5-4EFC-4118-879D-40CCE9F28BC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 hasCustomPrompt="1"/>
          </p:nvPr>
        </p:nvSpPr>
        <p:spPr>
          <a:xfrm>
            <a:off x="1691680" y="188640"/>
            <a:ext cx="6995120" cy="57606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Název snímku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9487825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osle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text 1"/>
          <p:cNvSpPr>
            <a:spLocks noGrp="1"/>
          </p:cNvSpPr>
          <p:nvPr>
            <p:ph type="body" sz="quarter" idx="13" hasCustomPrompt="1"/>
          </p:nvPr>
        </p:nvSpPr>
        <p:spPr>
          <a:xfrm>
            <a:off x="2123728" y="4068446"/>
            <a:ext cx="5400675" cy="57626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0" indent="0">
              <a:lnSpc>
                <a:spcPct val="110000"/>
              </a:lnSpc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cs-CZ" dirty="0" smtClean="0"/>
              <a:t>E-mailová adresa</a:t>
            </a:r>
            <a:endParaRPr lang="cs-CZ" dirty="0"/>
          </a:p>
        </p:txBody>
      </p:sp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718574"/>
            <a:ext cx="7309245" cy="1440160"/>
          </a:xfrm>
          <a:prstGeom prst="rect">
            <a:avLst/>
          </a:prstGeom>
        </p:spPr>
      </p:pic>
      <p:sp>
        <p:nvSpPr>
          <p:cNvPr id="18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596336" y="6125174"/>
            <a:ext cx="1090464" cy="365125"/>
          </a:xfrm>
          <a:prstGeom prst="rect">
            <a:avLst/>
          </a:prstGeom>
        </p:spPr>
        <p:txBody>
          <a:bodyPr/>
          <a:lstStyle>
            <a:lvl1pPr algn="l">
              <a:defRPr sz="1400"/>
            </a:lvl1pPr>
          </a:lstStyle>
          <a:p>
            <a:fld id="{0973DA39-B09E-41AA-8019-488BA3FC6CC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" name="TextovéPole 2"/>
          <p:cNvSpPr txBox="1"/>
          <p:nvPr userDrawn="1"/>
        </p:nvSpPr>
        <p:spPr>
          <a:xfrm>
            <a:off x="971600" y="2619660"/>
            <a:ext cx="6984776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cs-CZ" sz="6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Děkuji za pozornost</a:t>
            </a:r>
            <a:endParaRPr lang="cs-CZ" sz="6300" b="1" dirty="0"/>
          </a:p>
        </p:txBody>
      </p:sp>
      <p:pic>
        <p:nvPicPr>
          <p:cNvPr id="23" name="Obrázek 22"/>
          <p:cNvPicPr>
            <a:picLocks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770" y="4157706"/>
            <a:ext cx="640811" cy="432048"/>
          </a:xfrm>
          <a:prstGeom prst="rect">
            <a:avLst/>
          </a:prstGeom>
        </p:spPr>
      </p:pic>
      <p:sp>
        <p:nvSpPr>
          <p:cNvPr id="2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71600" y="6125174"/>
            <a:ext cx="1872208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cs-CZ" smtClean="0"/>
              <a:t>30.10.2017</a:t>
            </a:r>
            <a:endParaRPr lang="cs-CZ" dirty="0"/>
          </a:p>
        </p:txBody>
      </p:sp>
      <p:sp>
        <p:nvSpPr>
          <p:cNvPr id="2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47864" y="6125174"/>
            <a:ext cx="3600400" cy="365125"/>
          </a:xfrm>
          <a:prstGeom prst="rect">
            <a:avLst/>
          </a:prstGeom>
        </p:spPr>
        <p:txBody>
          <a:bodyPr/>
          <a:lstStyle>
            <a:lvl1pPr algn="l">
              <a:defRPr sz="1400"/>
            </a:lvl1pPr>
          </a:lstStyle>
          <a:p>
            <a:r>
              <a:rPr lang="cs-CZ" smtClean="0"/>
              <a:t>Doc. JUDr. Tomáš Gřivna, Ph.D.</a:t>
            </a:r>
            <a:endParaRPr lang="cs-CZ" dirty="0"/>
          </a:p>
        </p:txBody>
      </p:sp>
      <p:pic>
        <p:nvPicPr>
          <p:cNvPr id="26" name="Obrázek 2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5991938"/>
            <a:ext cx="392000" cy="604694"/>
          </a:xfrm>
          <a:prstGeom prst="rect">
            <a:avLst/>
          </a:prstGeom>
        </p:spPr>
      </p:pic>
      <p:pic>
        <p:nvPicPr>
          <p:cNvPr id="27" name="Obrázek 2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2287" y="5984898"/>
            <a:ext cx="433415" cy="606281"/>
          </a:xfrm>
          <a:prstGeom prst="rect">
            <a:avLst/>
          </a:prstGeom>
        </p:spPr>
      </p:pic>
      <p:pic>
        <p:nvPicPr>
          <p:cNvPr id="28" name="Obrázek 27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998775"/>
            <a:ext cx="600592" cy="60175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03805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6"/>
          <p:cNvSpPr>
            <a:spLocks noGrp="1"/>
          </p:cNvSpPr>
          <p:nvPr>
            <p:ph type="title" hasCustomPrompt="1"/>
          </p:nvPr>
        </p:nvSpPr>
        <p:spPr>
          <a:xfrm>
            <a:off x="1691680" y="188640"/>
            <a:ext cx="7128792" cy="576064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cs-CZ" dirty="0" smtClean="0"/>
              <a:t>Název snímku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323528" y="1052513"/>
            <a:ext cx="8496943" cy="5112791"/>
          </a:xfrm>
        </p:spPr>
        <p:txBody>
          <a:bodyPr/>
          <a:lstStyle>
            <a:lvl1pPr>
              <a:buClr>
                <a:srgbClr val="92191C"/>
              </a:buClr>
              <a:defRPr/>
            </a:lvl1pPr>
            <a:lvl2pPr>
              <a:buClr>
                <a:srgbClr val="92191C"/>
              </a:buClr>
              <a:defRPr/>
            </a:lvl2pPr>
            <a:lvl3pPr>
              <a:buClr>
                <a:srgbClr val="92191C"/>
              </a:buClr>
              <a:defRPr/>
            </a:lvl3pPr>
            <a:lvl4pPr>
              <a:buClr>
                <a:srgbClr val="92191C"/>
              </a:buClr>
              <a:defRPr/>
            </a:lvl4pPr>
            <a:lvl5pPr>
              <a:buClr>
                <a:srgbClr val="92191C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15" name="Zástupný symbol pro datum 2"/>
          <p:cNvSpPr>
            <a:spLocks noGrp="1"/>
          </p:cNvSpPr>
          <p:nvPr>
            <p:ph type="dt" sz="half" idx="2"/>
          </p:nvPr>
        </p:nvSpPr>
        <p:spPr>
          <a:xfrm>
            <a:off x="457200" y="63736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30.10.2017</a:t>
            </a:r>
            <a:endParaRPr lang="cs-CZ"/>
          </a:p>
        </p:txBody>
      </p:sp>
      <p:sp>
        <p:nvSpPr>
          <p:cNvPr id="16" name="Zástupný symbol pro zápatí 6"/>
          <p:cNvSpPr>
            <a:spLocks noGrp="1"/>
          </p:cNvSpPr>
          <p:nvPr>
            <p:ph type="ftr" sz="quarter" idx="3"/>
          </p:nvPr>
        </p:nvSpPr>
        <p:spPr>
          <a:xfrm>
            <a:off x="3124200" y="637360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Doc. JUDr. Tomáš Gřivna, Ph.D.</a:t>
            </a:r>
            <a:endParaRPr lang="cs-CZ"/>
          </a:p>
        </p:txBody>
      </p:sp>
      <p:sp>
        <p:nvSpPr>
          <p:cNvPr id="17" name="Zástupný symbol pro číslo snímku 14"/>
          <p:cNvSpPr>
            <a:spLocks noGrp="1"/>
          </p:cNvSpPr>
          <p:nvPr>
            <p:ph type="sldNum" sz="quarter" idx="4"/>
          </p:nvPr>
        </p:nvSpPr>
        <p:spPr>
          <a:xfrm>
            <a:off x="6553200" y="63736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195E7-E09C-4879-AB61-0F645C2C373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33778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Zástupný symbol pro datum 2"/>
          <p:cNvSpPr>
            <a:spLocks noGrp="1"/>
          </p:cNvSpPr>
          <p:nvPr>
            <p:ph type="dt" sz="half" idx="2"/>
          </p:nvPr>
        </p:nvSpPr>
        <p:spPr>
          <a:xfrm>
            <a:off x="457200" y="63736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30.10.2017</a:t>
            </a:r>
            <a:endParaRPr lang="cs-CZ"/>
          </a:p>
        </p:txBody>
      </p:sp>
      <p:sp>
        <p:nvSpPr>
          <p:cNvPr id="11" name="Zástupný symbol pro zápatí 6"/>
          <p:cNvSpPr>
            <a:spLocks noGrp="1"/>
          </p:cNvSpPr>
          <p:nvPr>
            <p:ph type="ftr" sz="quarter" idx="3"/>
          </p:nvPr>
        </p:nvSpPr>
        <p:spPr>
          <a:xfrm>
            <a:off x="3124200" y="637360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Doc. JUDr. Tomáš Gřivna, Ph.D.</a:t>
            </a:r>
            <a:endParaRPr lang="cs-CZ"/>
          </a:p>
        </p:txBody>
      </p:sp>
      <p:sp>
        <p:nvSpPr>
          <p:cNvPr id="12" name="Zástupný symbol pro číslo snímku 14"/>
          <p:cNvSpPr>
            <a:spLocks noGrp="1"/>
          </p:cNvSpPr>
          <p:nvPr>
            <p:ph type="sldNum" sz="quarter" idx="4"/>
          </p:nvPr>
        </p:nvSpPr>
        <p:spPr>
          <a:xfrm>
            <a:off x="6553200" y="63736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195E7-E09C-4879-AB61-0F645C2C373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97207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buClr>
                <a:srgbClr val="92191C"/>
              </a:buClr>
              <a:defRPr sz="2800"/>
            </a:lvl1pPr>
            <a:lvl2pPr>
              <a:buClr>
                <a:srgbClr val="92191C"/>
              </a:buClr>
              <a:defRPr sz="2400"/>
            </a:lvl2pPr>
            <a:lvl3pPr>
              <a:buClr>
                <a:srgbClr val="92191C"/>
              </a:buClr>
              <a:defRPr sz="2000"/>
            </a:lvl3pPr>
            <a:lvl4pPr>
              <a:buClr>
                <a:srgbClr val="92191C"/>
              </a:buClr>
              <a:defRPr sz="1800"/>
            </a:lvl4pPr>
            <a:lvl5pPr>
              <a:buClr>
                <a:srgbClr val="92191C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buClr>
                <a:srgbClr val="92191C"/>
              </a:buClr>
              <a:defRPr sz="2800"/>
            </a:lvl1pPr>
            <a:lvl2pPr>
              <a:buClr>
                <a:srgbClr val="92191C"/>
              </a:buClr>
              <a:defRPr sz="2400"/>
            </a:lvl2pPr>
            <a:lvl3pPr>
              <a:buClr>
                <a:srgbClr val="92191C"/>
              </a:buClr>
              <a:defRPr sz="2000"/>
            </a:lvl3pPr>
            <a:lvl4pPr>
              <a:buClr>
                <a:srgbClr val="92191C"/>
              </a:buClr>
              <a:defRPr sz="1800"/>
            </a:lvl4pPr>
            <a:lvl5pPr>
              <a:buClr>
                <a:srgbClr val="92191C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8" name="Nadpis 6"/>
          <p:cNvSpPr>
            <a:spLocks noGrp="1"/>
          </p:cNvSpPr>
          <p:nvPr>
            <p:ph type="title" hasCustomPrompt="1"/>
          </p:nvPr>
        </p:nvSpPr>
        <p:spPr>
          <a:xfrm>
            <a:off x="1691680" y="188640"/>
            <a:ext cx="6995120" cy="57606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Název snímku</a:t>
            </a:r>
            <a:endParaRPr lang="cs-CZ" dirty="0"/>
          </a:p>
        </p:txBody>
      </p:sp>
      <p:sp>
        <p:nvSpPr>
          <p:cNvPr id="12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736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30.10.2017</a:t>
            </a:r>
            <a:endParaRPr lang="cs-CZ"/>
          </a:p>
        </p:txBody>
      </p:sp>
      <p:sp>
        <p:nvSpPr>
          <p:cNvPr id="13" name="Zástupný symbol pro zápatí 6"/>
          <p:cNvSpPr>
            <a:spLocks noGrp="1"/>
          </p:cNvSpPr>
          <p:nvPr>
            <p:ph type="ftr" sz="quarter" idx="3"/>
          </p:nvPr>
        </p:nvSpPr>
        <p:spPr>
          <a:xfrm>
            <a:off x="3124200" y="637360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Doc. JUDr. Tomáš Gřivna, Ph.D.</a:t>
            </a:r>
            <a:endParaRPr lang="cs-CZ"/>
          </a:p>
        </p:txBody>
      </p:sp>
      <p:sp>
        <p:nvSpPr>
          <p:cNvPr id="14" name="Zástupný symbol pro číslo snímku 14"/>
          <p:cNvSpPr>
            <a:spLocks noGrp="1"/>
          </p:cNvSpPr>
          <p:nvPr>
            <p:ph type="sldNum" sz="quarter" idx="4"/>
          </p:nvPr>
        </p:nvSpPr>
        <p:spPr>
          <a:xfrm>
            <a:off x="6553200" y="63736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195E7-E09C-4879-AB61-0F645C2C373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41827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buClr>
                <a:srgbClr val="92191C"/>
              </a:buClr>
              <a:defRPr sz="2400"/>
            </a:lvl1pPr>
            <a:lvl2pPr>
              <a:buClr>
                <a:srgbClr val="92191C"/>
              </a:buClr>
              <a:defRPr sz="2000"/>
            </a:lvl2pPr>
            <a:lvl3pPr>
              <a:buClr>
                <a:srgbClr val="92191C"/>
              </a:buClr>
              <a:defRPr sz="1800"/>
            </a:lvl3pPr>
            <a:lvl4pPr>
              <a:buClr>
                <a:srgbClr val="92191C"/>
              </a:buClr>
              <a:defRPr sz="1600"/>
            </a:lvl4pPr>
            <a:lvl5pPr>
              <a:buClr>
                <a:srgbClr val="92191C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buClr>
                <a:srgbClr val="92191C"/>
              </a:buClr>
              <a:defRPr sz="2400"/>
            </a:lvl1pPr>
            <a:lvl2pPr>
              <a:buClr>
                <a:srgbClr val="92191C"/>
              </a:buClr>
              <a:defRPr sz="2000"/>
            </a:lvl2pPr>
            <a:lvl3pPr>
              <a:buClr>
                <a:srgbClr val="92191C"/>
              </a:buClr>
              <a:defRPr sz="1800"/>
            </a:lvl3pPr>
            <a:lvl4pPr>
              <a:buClr>
                <a:srgbClr val="92191C"/>
              </a:buClr>
              <a:defRPr sz="1600"/>
            </a:lvl4pPr>
            <a:lvl5pPr>
              <a:buClr>
                <a:srgbClr val="92191C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30.10.2017</a:t>
            </a:r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7360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Doc. JUDr. Tomáš Gřivna, Ph.D.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fld id="{043C14C5-4EFC-4118-879D-40CCE9F28BC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Nadpis 6"/>
          <p:cNvSpPr>
            <a:spLocks noGrp="1"/>
          </p:cNvSpPr>
          <p:nvPr>
            <p:ph type="title" hasCustomPrompt="1"/>
          </p:nvPr>
        </p:nvSpPr>
        <p:spPr>
          <a:xfrm>
            <a:off x="1691680" y="188640"/>
            <a:ext cx="6995120" cy="57606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Název snímku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5659669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30.10.2017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7360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Doc. JUDr. Tomáš Gřivna, Ph.D.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fld id="{043C14C5-4EFC-4118-879D-40CCE9F28BC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6"/>
          <p:cNvSpPr>
            <a:spLocks noGrp="1"/>
          </p:cNvSpPr>
          <p:nvPr>
            <p:ph type="title" hasCustomPrompt="1"/>
          </p:nvPr>
        </p:nvSpPr>
        <p:spPr>
          <a:xfrm>
            <a:off x="1691680" y="188640"/>
            <a:ext cx="6995120" cy="57606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Název snímku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9170656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30.10.2017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7360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Doc. JUDr. Tomáš Gřivna, Ph.D.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fld id="{043C14C5-4EFC-4118-879D-40CCE9F28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5733994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980728"/>
            <a:ext cx="5111750" cy="5145435"/>
          </a:xfrm>
          <a:prstGeom prst="rect">
            <a:avLst/>
          </a:prstGeom>
        </p:spPr>
        <p:txBody>
          <a:bodyPr/>
          <a:lstStyle>
            <a:lvl1pPr>
              <a:buClr>
                <a:srgbClr val="92191C"/>
              </a:buClr>
              <a:defRPr sz="3200"/>
            </a:lvl1pPr>
            <a:lvl2pPr>
              <a:buClr>
                <a:srgbClr val="92191C"/>
              </a:buClr>
              <a:defRPr sz="2800"/>
            </a:lvl2pPr>
            <a:lvl3pPr>
              <a:buClr>
                <a:srgbClr val="92191C"/>
              </a:buClr>
              <a:defRPr sz="2400"/>
            </a:lvl3pPr>
            <a:lvl4pPr>
              <a:buClr>
                <a:srgbClr val="92191C"/>
              </a:buClr>
              <a:defRPr sz="2000"/>
            </a:lvl4pPr>
            <a:lvl5pPr>
              <a:buClr>
                <a:srgbClr val="92191C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30.10.2017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7360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Doc. JUDr. Tomáš Gřivna, Ph.D.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fld id="{043C14C5-4EFC-4118-879D-40CCE9F28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154802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908719"/>
            <a:ext cx="5486400" cy="38188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30.10.2017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7360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Doc. JUDr. Tomáš Gřivna, Ph.D.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fld id="{043C14C5-4EFC-4118-879D-40CCE9F28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9120077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B31E26"/>
            </a:gs>
            <a:gs pos="100000">
              <a:srgbClr val="921919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908720"/>
            <a:ext cx="9144000" cy="5400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ástupný symbol pro nadpis 1"/>
          <p:cNvSpPr>
            <a:spLocks noGrp="1"/>
          </p:cNvSpPr>
          <p:nvPr>
            <p:ph type="title"/>
          </p:nvPr>
        </p:nvSpPr>
        <p:spPr>
          <a:xfrm>
            <a:off x="1691680" y="180014"/>
            <a:ext cx="69951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Název prezentace</a:t>
            </a:r>
            <a:endParaRPr lang="cs-CZ" dirty="0"/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764" y="188640"/>
            <a:ext cx="525297" cy="556458"/>
          </a:xfrm>
          <a:prstGeom prst="rect">
            <a:avLst/>
          </a:prstGeom>
        </p:spPr>
      </p:pic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8229600" cy="5073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2"/>
          </p:nvPr>
        </p:nvSpPr>
        <p:spPr>
          <a:xfrm>
            <a:off x="457200" y="63736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30.10.2017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3"/>
          </p:nvPr>
        </p:nvSpPr>
        <p:spPr>
          <a:xfrm>
            <a:off x="3124200" y="637360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Doc. JUDr. Tomáš Gřivna, Ph.D.</a:t>
            </a:r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4"/>
          </p:nvPr>
        </p:nvSpPr>
        <p:spPr>
          <a:xfrm>
            <a:off x="6553200" y="63736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195E7-E09C-4879-AB61-0F645C2C373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1973926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733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92191C"/>
        </a:buClr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921919"/>
        </a:buClr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921919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921919"/>
        </a:buClr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921919"/>
        </a:buClr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645024"/>
            <a:ext cx="7920880" cy="1008112"/>
          </a:xfrm>
        </p:spPr>
        <p:txBody>
          <a:bodyPr>
            <a:normAutofit fontScale="90000"/>
          </a:bodyPr>
          <a:lstStyle/>
          <a:p>
            <a:r>
              <a:rPr lang="cs-CZ" dirty="0"/>
              <a:t>Trestněprávní postih </a:t>
            </a:r>
            <a:r>
              <a:rPr lang="cs-CZ" dirty="0" err="1"/>
              <a:t>kyberkriminality</a:t>
            </a:r>
            <a:r>
              <a:rPr lang="cs-CZ" dirty="0"/>
              <a:t/>
            </a:r>
            <a:br>
              <a:rPr lang="cs-CZ" dirty="0"/>
            </a:br>
            <a:r>
              <a:rPr lang="cs-CZ" sz="4000" i="1" dirty="0"/>
              <a:t>ochrana duševního vlastnictví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 smtClean="0"/>
              <a:t>16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1591E-DD54-4590-A5E4-ACE8EFB252B0}" type="datetime1">
              <a:rPr lang="cs-CZ" smtClean="0"/>
              <a:pPr/>
              <a:t>05.02.2021</a:t>
            </a:fld>
            <a:endParaRPr lang="cs-CZ" dirty="0" smtClean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Doc. JUDr. Tomáš </a:t>
            </a:r>
            <a:r>
              <a:rPr lang="cs-CZ" dirty="0" err="1" smtClean="0"/>
              <a:t>Gřivna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</a:p>
          <a:p>
            <a:r>
              <a:rPr lang="cs-CZ" dirty="0" smtClean="0"/>
              <a:t>JUDr. Martin Richter,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57379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Porušení </a:t>
            </a:r>
            <a:r>
              <a:rPr lang="cs-CZ" dirty="0"/>
              <a:t>autorských práv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err="1"/>
              <a:t>Stichting</a:t>
            </a:r>
            <a:r>
              <a:rPr lang="cs-CZ" b="1" dirty="0"/>
              <a:t> </a:t>
            </a:r>
            <a:r>
              <a:rPr lang="cs-CZ" b="1" dirty="0" err="1"/>
              <a:t>Brein</a:t>
            </a:r>
            <a:r>
              <a:rPr lang="cs-CZ" b="1" dirty="0"/>
              <a:t> proti Jacku Frederiku </a:t>
            </a:r>
            <a:r>
              <a:rPr lang="cs-CZ" b="1" dirty="0" err="1" smtClean="0"/>
              <a:t>Wullemsovi</a:t>
            </a:r>
            <a:r>
              <a:rPr lang="cs-CZ" b="1" dirty="0"/>
              <a:t> (</a:t>
            </a:r>
            <a:r>
              <a:rPr lang="cs-CZ" b="1" dirty="0" smtClean="0"/>
              <a:t>C‑527/15, 26. 4. 2017)</a:t>
            </a:r>
          </a:p>
          <a:p>
            <a:r>
              <a:rPr lang="cs-CZ" dirty="0"/>
              <a:t>Pojem „</a:t>
            </a:r>
            <a:r>
              <a:rPr lang="cs-CZ" b="1" dirty="0"/>
              <a:t>sdělování veřejnosti</a:t>
            </a:r>
            <a:r>
              <a:rPr lang="cs-CZ" dirty="0"/>
              <a:t>“ musí být vykládán v tom smyslu, že </a:t>
            </a:r>
            <a:r>
              <a:rPr lang="cs-CZ" b="1" dirty="0" smtClean="0"/>
              <a:t>zahrnuje </a:t>
            </a:r>
            <a:r>
              <a:rPr lang="cs-CZ" b="1" dirty="0"/>
              <a:t>prodej takového multimediálního přehrávače</a:t>
            </a:r>
            <a:r>
              <a:rPr lang="cs-CZ" dirty="0"/>
              <a:t>, jako je přehrávač, o nějž se jedná ve věci v původním řízení, </a:t>
            </a:r>
            <a:r>
              <a:rPr lang="cs-CZ" b="1" dirty="0"/>
              <a:t>na kterém byly předem nainstalovány doplňky („</a:t>
            </a:r>
            <a:r>
              <a:rPr lang="cs-CZ" b="1" dirty="0" err="1"/>
              <a:t>add-ons</a:t>
            </a:r>
            <a:r>
              <a:rPr lang="cs-CZ" b="1" dirty="0"/>
              <a:t>“) dostupné na internetu, jež obsahují hypertextové odkazy na veřejnosti volně dostupné internetové stránky, na kterých byla díla chráněná autorským právem zpřístupněna veřejnosti bez svolení nositelů tohoto práva</a:t>
            </a:r>
            <a:r>
              <a:rPr lang="cs-CZ" dirty="0"/>
              <a:t>. </a:t>
            </a:r>
          </a:p>
          <a:p>
            <a:pPr lvl="1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0B1591E-DD54-4590-A5E4-ACE8EFB252B0}" type="datetime1">
              <a:rPr lang="cs-CZ" smtClean="0"/>
              <a:pPr/>
              <a:t>05.02.2021</a:t>
            </a:fld>
            <a:endParaRPr lang="en-GB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noProof="0" smtClean="0"/>
              <a:t>Doc. JUDr. Tomáš Gřivna, Ph.D.</a:t>
            </a:r>
            <a:endParaRPr lang="en-GB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en-GB" noProof="0" smtClean="0"/>
              <a:pPr/>
              <a:t>10</a:t>
            </a:fld>
            <a:endParaRPr lang="en-GB" noProof="0" dirty="0"/>
          </a:p>
        </p:txBody>
      </p:sp>
    </p:spTree>
    <p:extLst>
      <p:ext uri="{BB962C8B-B14F-4D97-AF65-F5344CB8AC3E}">
        <p14:creationId xmlns="" xmlns:p14="http://schemas.microsoft.com/office/powerpoint/2010/main" val="43086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Porušení </a:t>
            </a:r>
            <a:r>
              <a:rPr lang="cs-CZ" dirty="0"/>
              <a:t>autorských práv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/>
              <a:t>Stichting</a:t>
            </a:r>
            <a:r>
              <a:rPr lang="cs-CZ" b="1" dirty="0"/>
              <a:t> </a:t>
            </a:r>
            <a:r>
              <a:rPr lang="cs-CZ" b="1" dirty="0" err="1"/>
              <a:t>Brein</a:t>
            </a:r>
            <a:r>
              <a:rPr lang="cs-CZ" b="1" dirty="0"/>
              <a:t> proti </a:t>
            </a:r>
            <a:r>
              <a:rPr lang="cs-CZ" b="1" dirty="0" err="1"/>
              <a:t>Ziggo</a:t>
            </a:r>
            <a:r>
              <a:rPr lang="cs-CZ" b="1" dirty="0"/>
              <a:t> BV</a:t>
            </a:r>
            <a:r>
              <a:rPr lang="cs-CZ" dirty="0"/>
              <a:t>, </a:t>
            </a:r>
            <a:r>
              <a:rPr lang="cs-CZ" b="1" dirty="0"/>
              <a:t>XS4ALL Internet BV (</a:t>
            </a:r>
            <a:r>
              <a:rPr lang="cs-CZ" b="1" dirty="0" smtClean="0"/>
              <a:t>C-610/15, 14. 6. 2017) </a:t>
            </a:r>
          </a:p>
          <a:p>
            <a:r>
              <a:rPr lang="cs-CZ" dirty="0"/>
              <a:t>Pojem „sdělování veřejnosti“ musí být vykládán v tom smyslu, že za takových okolností jako ve věci v původním řízení </a:t>
            </a:r>
            <a:r>
              <a:rPr lang="cs-CZ" b="1" dirty="0"/>
              <a:t>zahrnuje zpřístupnění a správu platformy pro sdílení na internetu, která prostřednictvím indexace </a:t>
            </a:r>
            <a:r>
              <a:rPr lang="cs-CZ" b="1" dirty="0" err="1"/>
              <a:t>metadat</a:t>
            </a:r>
            <a:r>
              <a:rPr lang="cs-CZ" b="1" dirty="0"/>
              <a:t> týkajících se chráněných děl a poskytování vyhledávače umožňuje uživatelům této platformy tato díla nacházet a sdílet je v rámci sítě „peer-to-peer</a:t>
            </a:r>
            <a:r>
              <a:rPr lang="cs-CZ" b="1" dirty="0" smtClean="0"/>
              <a:t>“</a:t>
            </a:r>
            <a:r>
              <a:rPr lang="cs-CZ" dirty="0" smtClean="0"/>
              <a:t>.</a:t>
            </a:r>
            <a:endParaRPr lang="cs-CZ" b="1" dirty="0" smtClean="0"/>
          </a:p>
          <a:p>
            <a:pPr marL="457200" lvl="1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0B1591E-DD54-4590-A5E4-ACE8EFB252B0}" type="datetime1">
              <a:rPr lang="cs-CZ" smtClean="0"/>
              <a:pPr/>
              <a:t>05.02.2021</a:t>
            </a:fld>
            <a:endParaRPr lang="en-GB" dirty="0" smtClean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noProof="0" smtClean="0"/>
              <a:t>Doc. JUDr. Tomáš Gřivna, Ph.D.</a:t>
            </a:r>
            <a:endParaRPr lang="en-GB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en-GB" noProof="0" smtClean="0"/>
              <a:pPr/>
              <a:t>11</a:t>
            </a:fld>
            <a:endParaRPr lang="en-GB" noProof="0" dirty="0"/>
          </a:p>
        </p:txBody>
      </p:sp>
    </p:spTree>
    <p:extLst>
      <p:ext uri="{BB962C8B-B14F-4D97-AF65-F5344CB8AC3E}">
        <p14:creationId xmlns="" xmlns:p14="http://schemas.microsoft.com/office/powerpoint/2010/main" val="295509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Porušení autorských práv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Usnesení Nejvyššího soudu, </a:t>
            </a:r>
            <a:r>
              <a:rPr lang="cs-CZ" b="1" dirty="0" err="1"/>
              <a:t>sp</a:t>
            </a:r>
            <a:r>
              <a:rPr lang="cs-CZ" b="1" dirty="0"/>
              <a:t>. zn. </a:t>
            </a:r>
            <a:r>
              <a:rPr lang="cs-CZ" b="1" dirty="0" smtClean="0"/>
              <a:t>8 </a:t>
            </a:r>
            <a:r>
              <a:rPr lang="cs-CZ" b="1" dirty="0" err="1"/>
              <a:t>Tdo</a:t>
            </a:r>
            <a:r>
              <a:rPr lang="cs-CZ" b="1" dirty="0"/>
              <a:t> </a:t>
            </a:r>
            <a:r>
              <a:rPr lang="cs-CZ" b="1" dirty="0" smtClean="0"/>
              <a:t>137/2013 (č. 7/2014 </a:t>
            </a:r>
            <a:r>
              <a:rPr lang="cs-CZ" b="1" dirty="0" err="1" smtClean="0"/>
              <a:t>Rt</a:t>
            </a:r>
            <a:r>
              <a:rPr lang="cs-CZ" b="1" dirty="0" smtClean="0"/>
              <a:t>)</a:t>
            </a:r>
          </a:p>
          <a:p>
            <a:r>
              <a:rPr lang="cs-CZ" dirty="0" smtClean="0"/>
              <a:t>Co se stalo?</a:t>
            </a:r>
          </a:p>
          <a:p>
            <a:pPr lvl="1"/>
            <a:r>
              <a:rPr lang="cs-CZ" dirty="0"/>
              <a:t>Mladistvý provozoval pod dobu deseti měsíců </a:t>
            </a:r>
            <a:r>
              <a:rPr lang="cs-CZ" dirty="0" smtClean="0"/>
              <a:t>rok webové </a:t>
            </a:r>
            <a:r>
              <a:rPr lang="cs-CZ" dirty="0"/>
              <a:t>stránky, na kterých </a:t>
            </a:r>
            <a:r>
              <a:rPr lang="cs-CZ" b="1" dirty="0"/>
              <a:t>shromažďoval a </a:t>
            </a:r>
            <a:r>
              <a:rPr lang="cs-CZ" b="1" dirty="0" smtClean="0"/>
              <a:t>zveřejňoval tzv</a:t>
            </a:r>
            <a:r>
              <a:rPr lang="cs-CZ" b="1" dirty="0"/>
              <a:t>. „</a:t>
            </a:r>
            <a:r>
              <a:rPr lang="cs-CZ" b="1" dirty="0" err="1"/>
              <a:t>embedded</a:t>
            </a:r>
            <a:r>
              <a:rPr lang="cs-CZ" b="1" dirty="0"/>
              <a:t> linky“, </a:t>
            </a:r>
            <a:r>
              <a:rPr lang="cs-CZ" dirty="0"/>
              <a:t>které umožňovaly </a:t>
            </a:r>
            <a:r>
              <a:rPr lang="cs-CZ" dirty="0" smtClean="0"/>
              <a:t>návštěvníkům jím </a:t>
            </a:r>
            <a:r>
              <a:rPr lang="cs-CZ" dirty="0"/>
              <a:t>provozovaných stránek shlédnout nejméně </a:t>
            </a:r>
            <a:r>
              <a:rPr lang="cs-CZ" dirty="0" smtClean="0"/>
              <a:t>2470 audiovizuálních </a:t>
            </a:r>
            <a:r>
              <a:rPr lang="cs-CZ" dirty="0"/>
              <a:t>děl a to bez souhlasu nositelů </a:t>
            </a:r>
            <a:r>
              <a:rPr lang="cs-CZ" dirty="0" smtClean="0"/>
              <a:t>majitelů autorských </a:t>
            </a:r>
            <a:r>
              <a:rPr lang="cs-CZ" dirty="0"/>
              <a:t>práv. Mladistvý </a:t>
            </a:r>
            <a:r>
              <a:rPr lang="cs-CZ" b="1" dirty="0"/>
              <a:t>byl na nelegálnost </a:t>
            </a:r>
            <a:r>
              <a:rPr lang="cs-CZ" b="1" dirty="0" smtClean="0"/>
              <a:t>svého jednání </a:t>
            </a:r>
            <a:r>
              <a:rPr lang="cs-CZ" b="1" dirty="0"/>
              <a:t>upozorněn </a:t>
            </a:r>
            <a:r>
              <a:rPr lang="cs-CZ" dirty="0"/>
              <a:t>zájmovým sdružením – </a:t>
            </a:r>
            <a:r>
              <a:rPr lang="cs-CZ" dirty="0" smtClean="0"/>
              <a:t>Českou protipirátskou </a:t>
            </a:r>
            <a:r>
              <a:rPr lang="cs-CZ" dirty="0"/>
              <a:t>unií. Následně ukončil činnost </a:t>
            </a:r>
            <a:r>
              <a:rPr lang="cs-CZ" dirty="0" smtClean="0"/>
              <a:t>původní webové </a:t>
            </a:r>
            <a:r>
              <a:rPr lang="cs-CZ" dirty="0"/>
              <a:t>stránky a založil stránku novou, fungující </a:t>
            </a:r>
            <a:r>
              <a:rPr lang="cs-CZ" dirty="0" smtClean="0"/>
              <a:t>na obdobném </a:t>
            </a:r>
            <a:r>
              <a:rPr lang="cs-CZ" dirty="0"/>
              <a:t>principu</a:t>
            </a:r>
            <a:r>
              <a:rPr lang="cs-CZ" dirty="0" smtClean="0"/>
              <a:t>.</a:t>
            </a:r>
          </a:p>
          <a:p>
            <a:r>
              <a:rPr lang="cs-CZ" dirty="0" smtClean="0"/>
              <a:t>Právní věta:</a:t>
            </a:r>
          </a:p>
          <a:p>
            <a:pPr lvl="1"/>
            <a:r>
              <a:rPr lang="cs-CZ" dirty="0" smtClean="0"/>
              <a:t>Jedná se o </a:t>
            </a:r>
            <a:r>
              <a:rPr lang="cs-CZ" dirty="0"/>
              <a:t>zásah do výlučného autorského práva ve výroku </a:t>
            </a:r>
            <a:r>
              <a:rPr lang="cs-CZ" dirty="0" smtClean="0"/>
              <a:t>uvedených nositelů </a:t>
            </a:r>
            <a:r>
              <a:rPr lang="cs-CZ" dirty="0"/>
              <a:t>těchto práv, neboť mladistvý </a:t>
            </a:r>
            <a:r>
              <a:rPr lang="cs-CZ" dirty="0" smtClean="0"/>
              <a:t>využitím povahy </a:t>
            </a:r>
            <a:r>
              <a:rPr lang="cs-CZ" dirty="0"/>
              <a:t>a funkce tzv. „linku“, umožnil komukoli, kdo </a:t>
            </a:r>
            <a:r>
              <a:rPr lang="cs-CZ" dirty="0" smtClean="0"/>
              <a:t>si otevřel </a:t>
            </a:r>
            <a:r>
              <a:rPr lang="cs-CZ" dirty="0"/>
              <a:t>tyto jeho WWW stránky, aby měl k </a:t>
            </a:r>
            <a:r>
              <a:rPr lang="cs-CZ" dirty="0" smtClean="0"/>
              <a:t>uvedeným autorským </a:t>
            </a:r>
            <a:r>
              <a:rPr lang="cs-CZ" dirty="0"/>
              <a:t>dílům přístup na místě a v čase podle </a:t>
            </a:r>
            <a:r>
              <a:rPr lang="cs-CZ" dirty="0" smtClean="0"/>
              <a:t>vlastní volby </a:t>
            </a:r>
            <a:r>
              <a:rPr lang="cs-CZ" dirty="0"/>
              <a:t>(ve smyslu § 18 odst. 2 aut. zák.), a to </a:t>
            </a:r>
            <a:r>
              <a:rPr lang="cs-CZ" dirty="0" smtClean="0"/>
              <a:t>zcela nezávisle </a:t>
            </a:r>
            <a:r>
              <a:rPr lang="cs-CZ" dirty="0"/>
              <a:t>na vlastnictví či užívání rozmnoženiny </a:t>
            </a:r>
            <a:r>
              <a:rPr lang="cs-CZ" dirty="0" smtClean="0"/>
              <a:t>díla, kterou </a:t>
            </a:r>
            <a:r>
              <a:rPr lang="cs-CZ" dirty="0"/>
              <a:t>tak zpřístupnil tzv. </a:t>
            </a:r>
            <a:r>
              <a:rPr lang="cs-CZ" dirty="0" err="1"/>
              <a:t>embedded</a:t>
            </a:r>
            <a:r>
              <a:rPr lang="cs-CZ" dirty="0"/>
              <a:t> </a:t>
            </a:r>
            <a:r>
              <a:rPr lang="cs-CZ" dirty="0" smtClean="0"/>
              <a:t>linkem veřejnosti, konkrétně </a:t>
            </a:r>
            <a:r>
              <a:rPr lang="cs-CZ" dirty="0"/>
              <a:t>u 2470 jmenovaných filmových děl.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 noProof="0" smtClean="0"/>
              <a:t>30.10.2017</a:t>
            </a:r>
            <a:endParaRPr lang="en-GB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noProof="0" smtClean="0"/>
              <a:t>Doc. JUDr. Tomáš Gřivna, Ph.D.</a:t>
            </a:r>
            <a:endParaRPr lang="en-GB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en-GB" noProof="0" smtClean="0"/>
              <a:pPr/>
              <a:t>12</a:t>
            </a:fld>
            <a:endParaRPr lang="en-GB" noProof="0" dirty="0"/>
          </a:p>
        </p:txBody>
      </p:sp>
    </p:spTree>
    <p:extLst>
      <p:ext uri="{BB962C8B-B14F-4D97-AF65-F5344CB8AC3E}">
        <p14:creationId xmlns="" xmlns:p14="http://schemas.microsoft.com/office/powerpoint/2010/main" val="120743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Porušení autorských práv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sz="9600" b="1" dirty="0" smtClean="0"/>
              <a:t>Otázka vzniku škody</a:t>
            </a:r>
          </a:p>
          <a:p>
            <a:r>
              <a:rPr lang="cs-CZ" sz="9600" b="1" dirty="0"/>
              <a:t>Usnesení Nejvyššího soudu, </a:t>
            </a:r>
            <a:r>
              <a:rPr lang="cs-CZ" sz="9600" b="1" dirty="0" err="1"/>
              <a:t>sp</a:t>
            </a:r>
            <a:r>
              <a:rPr lang="cs-CZ" sz="9600" b="1" dirty="0"/>
              <a:t>. zn. 5 </a:t>
            </a:r>
            <a:r>
              <a:rPr lang="cs-CZ" sz="9600" b="1" dirty="0" err="1"/>
              <a:t>Tdo</a:t>
            </a:r>
            <a:r>
              <a:rPr lang="cs-CZ" sz="9600" b="1" dirty="0"/>
              <a:t> </a:t>
            </a:r>
            <a:r>
              <a:rPr lang="cs-CZ" sz="9600" b="1" dirty="0" smtClean="0"/>
              <a:t>171/2014</a:t>
            </a:r>
          </a:p>
          <a:p>
            <a:r>
              <a:rPr lang="cs-CZ" sz="9600" dirty="0" smtClean="0"/>
              <a:t>Co </a:t>
            </a:r>
            <a:r>
              <a:rPr lang="cs-CZ" sz="9600" dirty="0"/>
              <a:t>se stalo?</a:t>
            </a:r>
          </a:p>
          <a:p>
            <a:pPr lvl="1"/>
            <a:r>
              <a:rPr lang="cs-CZ" sz="6400" dirty="0" smtClean="0"/>
              <a:t>Obviněný v </a:t>
            </a:r>
            <a:r>
              <a:rPr lang="cs-CZ" sz="6400" dirty="0"/>
              <a:t>době od 8. 6. 2011 do 9. 5. 2012 ze svého počítače </a:t>
            </a:r>
            <a:r>
              <a:rPr lang="cs-CZ" sz="6400" dirty="0" smtClean="0"/>
              <a:t>prostřednictvím </a:t>
            </a:r>
            <a:r>
              <a:rPr lang="cs-CZ" sz="6400" dirty="0"/>
              <a:t>veřejně přístupné počítačové sítě Internet bez souhlasu oprávněných nositelů autorských práv vložil na dva veřejné </a:t>
            </a:r>
            <a:r>
              <a:rPr lang="cs-CZ" sz="6400" dirty="0" err="1"/>
              <a:t>filehostingové</a:t>
            </a:r>
            <a:r>
              <a:rPr lang="cs-CZ" sz="6400" dirty="0"/>
              <a:t> servery www...... a www.......(datová úložiště) 372 filmových audiovizuálních děl nebo zvukově obrazových záznamů a rozmnoženiny 33 hudebních </a:t>
            </a:r>
            <a:r>
              <a:rPr lang="cs-CZ" sz="6400" dirty="0" smtClean="0"/>
              <a:t>děl</a:t>
            </a:r>
          </a:p>
          <a:p>
            <a:r>
              <a:rPr lang="cs-CZ" sz="9600" dirty="0" smtClean="0"/>
              <a:t>Právní </a:t>
            </a:r>
            <a:r>
              <a:rPr lang="cs-CZ" sz="9600" dirty="0"/>
              <a:t>věty:</a:t>
            </a:r>
          </a:p>
          <a:p>
            <a:pPr lvl="1"/>
            <a:r>
              <a:rPr lang="cs-CZ" sz="6400" dirty="0" smtClean="0"/>
              <a:t>Pokud </a:t>
            </a:r>
            <a:r>
              <a:rPr lang="cs-CZ" sz="6400" dirty="0"/>
              <a:t>byl trestný čin porušení autorského práva, práv souvisejících s právem autorským a práv k databázi podle § 270 </a:t>
            </a:r>
            <a:r>
              <a:rPr lang="cs-CZ" sz="6400" dirty="0" err="1"/>
              <a:t>tr</a:t>
            </a:r>
            <a:r>
              <a:rPr lang="cs-CZ" sz="6400" dirty="0"/>
              <a:t>. zákoníku spáchán neoprávněným zpřístupněním rozmnoženiny chráněného autorského díla prostřednictvím veřejně přístupné počítačové sítě (Internetu), a to např. jejím umístěním do datového úložiště, škoda tím způsobená nositelům autorských a souvisejících práv k takovému dílu má formu ušlého zisku. Stanovení jeho výše se bude odvíjet od toho, jakou částku by získali nositelé těchto práv, kdyby sami legálně zpřístupnili srovnatelným způsobem a ve stejném rozsahu rozmnoženiny téhož díla v téže době. Výši ušlého zisku nelze odvozovat od obvyklé ceny legálně prodávaného hmotného nosiče (např. DVD nebo CD) s rozmnoženinou takového díla v běžné obchodní síti</a:t>
            </a:r>
            <a:r>
              <a:rPr lang="cs-CZ" sz="6400" dirty="0" smtClean="0"/>
              <a:t>.</a:t>
            </a:r>
            <a:endParaRPr lang="cs-CZ" sz="6400" dirty="0"/>
          </a:p>
          <a:p>
            <a:pPr lvl="1"/>
            <a:r>
              <a:rPr lang="cs-CZ" sz="6400" dirty="0" smtClean="0"/>
              <a:t>Nelze-li </a:t>
            </a:r>
            <a:r>
              <a:rPr lang="cs-CZ" sz="6400" dirty="0"/>
              <a:t>výši škody spolehlivě zjistit tímto způsobem a neodůvodňuje-li použití vyšší trestní sazby ani prokázaný prospěch pachatele, je třeba zvažovat, zda v případě rozsáhlejšího zásahu pachatele do chráněných autorských a souvisejících práv nejde o spáchání trestného činu porušení autorského práva, práv souvisejících s právem autorským a práv k databázi ve značném nebo velkém rozsahu ve smyslu § 270 odst. 2 písm. c) nebo odst. 3 písm. b) </a:t>
            </a:r>
            <a:r>
              <a:rPr lang="cs-CZ" sz="6400" dirty="0" err="1"/>
              <a:t>tr</a:t>
            </a:r>
            <a:r>
              <a:rPr lang="cs-CZ" sz="6400" dirty="0"/>
              <a:t>. zákoníku</a:t>
            </a:r>
            <a:r>
              <a:rPr lang="cs-CZ" sz="6400" dirty="0" smtClean="0"/>
              <a:t>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0B1591E-DD54-4590-A5E4-ACE8EFB252B0}" type="datetime1">
              <a:rPr lang="cs-CZ" smtClean="0"/>
              <a:pPr/>
              <a:t>05.02.2021</a:t>
            </a:fld>
            <a:endParaRPr lang="en-GB" dirty="0" smtClean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noProof="0" smtClean="0"/>
              <a:t>Doc. JUDr. Tomáš Gřivna, Ph.D.</a:t>
            </a:r>
            <a:endParaRPr lang="en-GB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en-GB" noProof="0" smtClean="0"/>
              <a:pPr/>
              <a:t>13</a:t>
            </a:fld>
            <a:endParaRPr lang="en-GB" noProof="0" dirty="0"/>
          </a:p>
        </p:txBody>
      </p:sp>
    </p:spTree>
    <p:extLst>
      <p:ext uri="{BB962C8B-B14F-4D97-AF65-F5344CB8AC3E}">
        <p14:creationId xmlns="" xmlns:p14="http://schemas.microsoft.com/office/powerpoint/2010/main" val="10126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Porušení autorských práv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Peer-to-peer sítě</a:t>
            </a:r>
          </a:p>
          <a:p>
            <a:r>
              <a:rPr lang="cs-CZ" b="1" dirty="0" smtClean="0"/>
              <a:t>Usnesení Nejvyššího soudu </a:t>
            </a:r>
            <a:r>
              <a:rPr lang="cs-CZ" b="1" dirty="0" err="1" smtClean="0"/>
              <a:t>sp</a:t>
            </a:r>
            <a:r>
              <a:rPr lang="cs-CZ" b="1" dirty="0" smtClean="0"/>
              <a:t>. zn.</a:t>
            </a:r>
            <a:r>
              <a:rPr lang="cs-CZ" b="1" dirty="0"/>
              <a:t> 5 </a:t>
            </a:r>
            <a:r>
              <a:rPr lang="cs-CZ" b="1" dirty="0" err="1"/>
              <a:t>Tdo</a:t>
            </a:r>
            <a:r>
              <a:rPr lang="cs-CZ" b="1" dirty="0"/>
              <a:t> 120/2014</a:t>
            </a:r>
            <a:r>
              <a:rPr lang="cs-CZ" dirty="0" smtClean="0"/>
              <a:t> (lze srov. také 5Tdo 1312/2010)</a:t>
            </a:r>
          </a:p>
          <a:p>
            <a:r>
              <a:rPr lang="cs-CZ" dirty="0" smtClean="0"/>
              <a:t>Co se stalo?</a:t>
            </a:r>
          </a:p>
          <a:p>
            <a:pPr lvl="1"/>
            <a:r>
              <a:rPr lang="cs-CZ" dirty="0" smtClean="0"/>
              <a:t>Obviněný přes </a:t>
            </a:r>
            <a:r>
              <a:rPr lang="cs-CZ" dirty="0"/>
              <a:t>uživatelský účet programu </a:t>
            </a:r>
            <a:r>
              <a:rPr lang="cs-CZ" dirty="0" err="1"/>
              <a:t>StrongDC</a:t>
            </a:r>
            <a:r>
              <a:rPr lang="cs-CZ" dirty="0"/>
              <a:t>++ registrovaný na přezdívku „CZM.“ nabízel ke sdílení vybrané složky obsahující soubory s hudebními díly (celkem 13.384 titulů) o celkovém objemu dat 58,21 GB</a:t>
            </a:r>
            <a:r>
              <a:rPr lang="cs-CZ" dirty="0" smtClean="0"/>
              <a:t>.</a:t>
            </a:r>
          </a:p>
          <a:p>
            <a:r>
              <a:rPr lang="cs-CZ" dirty="0" smtClean="0"/>
              <a:t>Právní věta:</a:t>
            </a:r>
          </a:p>
          <a:p>
            <a:pPr lvl="1"/>
            <a:r>
              <a:rPr lang="cs-CZ" dirty="0" smtClean="0"/>
              <a:t>Nejvyšší </a:t>
            </a:r>
            <a:r>
              <a:rPr lang="cs-CZ" dirty="0"/>
              <a:t>soud </a:t>
            </a:r>
            <a:r>
              <a:rPr lang="cs-CZ" dirty="0" smtClean="0"/>
              <a:t>může zopakovat</a:t>
            </a:r>
            <a:r>
              <a:rPr lang="cs-CZ" dirty="0"/>
              <a:t>, že </a:t>
            </a:r>
            <a:r>
              <a:rPr lang="cs-CZ" b="1" dirty="0" smtClean="0"/>
              <a:t>z </a:t>
            </a:r>
            <a:r>
              <a:rPr lang="cs-CZ" b="1" dirty="0"/>
              <a:t>účelu tzv. peer-to-peer </a:t>
            </a:r>
            <a:r>
              <a:rPr lang="cs-CZ" dirty="0"/>
              <a:t>(P2P) </a:t>
            </a:r>
            <a:r>
              <a:rPr lang="cs-CZ" dirty="0" smtClean="0"/>
              <a:t>sítí, </a:t>
            </a:r>
            <a:r>
              <a:rPr lang="cs-CZ" dirty="0"/>
              <a:t>kterým je vzájemné sdílení především multimediálních souborů mezi jejich uživateli, </a:t>
            </a:r>
            <a:r>
              <a:rPr lang="cs-CZ" b="1" dirty="0"/>
              <a:t>jasně vyplývá jejich veřejný charakter</a:t>
            </a:r>
            <a:r>
              <a:rPr lang="cs-CZ" dirty="0"/>
              <a:t>. Každý jednotlivý uživatel sám vědomě a dobrovolně „nabízí“ vybrané soubory, které jsou umístěné v paměti jeho počítače, ke sdílení ostatním uživatelům dané sítě. Takto vyhrazená část dat je tak přístupná jakémukoli uživateli příslušné sítě, nelze proto souhlasit s názorem obviněného, že byl narušen jeho soukromý prostor či jeho osobností práva.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0B1591E-DD54-4590-A5E4-ACE8EFB252B0}" type="datetime1">
              <a:rPr lang="cs-CZ" smtClean="0"/>
              <a:pPr/>
              <a:t>05.02.2021</a:t>
            </a:fld>
            <a:endParaRPr lang="en-GB" dirty="0" smtClean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noProof="0" smtClean="0"/>
              <a:t>Doc. JUDr. Tomáš Gřivna, Ph.D.</a:t>
            </a:r>
            <a:endParaRPr lang="en-GB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en-GB" noProof="0" smtClean="0"/>
              <a:pPr/>
              <a:t>14</a:t>
            </a:fld>
            <a:endParaRPr lang="en-GB" noProof="0" dirty="0"/>
          </a:p>
        </p:txBody>
      </p:sp>
    </p:spTree>
    <p:extLst>
      <p:ext uri="{BB962C8B-B14F-4D97-AF65-F5344CB8AC3E}">
        <p14:creationId xmlns="" xmlns:p14="http://schemas.microsoft.com/office/powerpoint/2010/main" val="182725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-99392"/>
            <a:ext cx="8928992" cy="576064"/>
          </a:xfrm>
        </p:spPr>
        <p:txBody>
          <a:bodyPr>
            <a:noAutofit/>
          </a:bodyPr>
          <a:lstStyle/>
          <a:p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/>
              <a:t>Porušení chráněných průmyslových práv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Duševním vlastnictvím jsou i průmyslová práva</a:t>
            </a:r>
          </a:p>
          <a:p>
            <a:pPr lvl="1"/>
            <a:r>
              <a:rPr lang="cs-CZ" dirty="0" smtClean="0"/>
              <a:t>Vynálezy</a:t>
            </a:r>
          </a:p>
          <a:p>
            <a:pPr lvl="1"/>
            <a:r>
              <a:rPr lang="cs-CZ" dirty="0" smtClean="0"/>
              <a:t>Průmyslové vzory</a:t>
            </a:r>
          </a:p>
          <a:p>
            <a:pPr lvl="1"/>
            <a:r>
              <a:rPr lang="cs-CZ" dirty="0" smtClean="0"/>
              <a:t>Užitné vzory</a:t>
            </a:r>
          </a:p>
          <a:p>
            <a:pPr lvl="1"/>
            <a:r>
              <a:rPr lang="cs-CZ" dirty="0" smtClean="0"/>
              <a:t>Topografie polovodičových výrobků</a:t>
            </a:r>
          </a:p>
          <a:p>
            <a:r>
              <a:rPr lang="cs-CZ" dirty="0" smtClean="0"/>
              <a:t>Může být spáchán v souvislosti s ICT i trestný čin podle § 269 trestního zákoníku</a:t>
            </a:r>
          </a:p>
          <a:p>
            <a:r>
              <a:rPr lang="cs-CZ" dirty="0" smtClean="0"/>
              <a:t>Zatím však taková trestní řízení nejsou obvyklá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0B1591E-DD54-4590-A5E4-ACE8EFB252B0}" type="datetime1">
              <a:rPr lang="cs-CZ" smtClean="0"/>
              <a:pPr/>
              <a:t>05.02.2021</a:t>
            </a:fld>
            <a:endParaRPr lang="en-GB" dirty="0" smtClean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smtClean="0"/>
              <a:t>Doc. JUDr. Tomáš Gřivna, Ph.D.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02811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-171400"/>
            <a:ext cx="9505056" cy="64807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4000" dirty="0" smtClean="0"/>
              <a:t>Porušení chráněných průmyslových práv</a:t>
            </a:r>
            <a:endParaRPr lang="cs-CZ" sz="40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cs-CZ" b="1" dirty="0" smtClean="0"/>
              <a:t>§ 269 trestního zákoníku</a:t>
            </a:r>
          </a:p>
          <a:p>
            <a:r>
              <a:rPr lang="cs-CZ" i="1" dirty="0"/>
              <a:t>(1)</a:t>
            </a:r>
            <a:r>
              <a:rPr lang="cs-CZ" dirty="0"/>
              <a:t> Kdo neoprávněně zasáhne nikoli nepatrně do práv k chráněnému vynálezu, průmyslovému vzoru, užitnému vzoru nebo topografii polovodičového výrobku, bude potrestán odnětím svobody až na dvě léta, zákazem činnosti nebo propadnutím věci.</a:t>
            </a:r>
          </a:p>
          <a:p>
            <a:r>
              <a:rPr lang="cs-CZ" i="1" dirty="0"/>
              <a:t>(2)</a:t>
            </a:r>
            <a:r>
              <a:rPr lang="cs-CZ" dirty="0"/>
              <a:t> Odnětím svobody na šest měsíců až pět let, peněžitým trestem nebo propadnutím věci bude pachatel potrestán,</a:t>
            </a:r>
          </a:p>
          <a:p>
            <a:r>
              <a:rPr lang="cs-CZ" i="1" dirty="0"/>
              <a:t>a)</a:t>
            </a:r>
            <a:r>
              <a:rPr lang="cs-CZ" dirty="0"/>
              <a:t> vykazuje-li čin uvedený v odstavci 1 znaky obchodní činnosti nebo jiného podnikání,</a:t>
            </a:r>
          </a:p>
          <a:p>
            <a:r>
              <a:rPr lang="cs-CZ" i="1" dirty="0"/>
              <a:t>b)</a:t>
            </a:r>
            <a:r>
              <a:rPr lang="cs-CZ" dirty="0"/>
              <a:t> získá-li takovým činem pro sebe nebo pro jiného značný prospěch, nebo</a:t>
            </a:r>
          </a:p>
          <a:p>
            <a:r>
              <a:rPr lang="cs-CZ" i="1" dirty="0"/>
              <a:t>c)</a:t>
            </a:r>
            <a:r>
              <a:rPr lang="cs-CZ" dirty="0"/>
              <a:t> dopustí-li se takového činu ve značném rozsahu.</a:t>
            </a:r>
          </a:p>
          <a:p>
            <a:r>
              <a:rPr lang="cs-CZ" i="1" dirty="0"/>
              <a:t>(3)</a:t>
            </a:r>
            <a:r>
              <a:rPr lang="cs-CZ" dirty="0"/>
              <a:t> Odnětím svobody na tři léta až osm let bude pachatel potrestán,</a:t>
            </a:r>
          </a:p>
          <a:p>
            <a:r>
              <a:rPr lang="cs-CZ" i="1" dirty="0"/>
              <a:t>a)</a:t>
            </a:r>
            <a:r>
              <a:rPr lang="cs-CZ" dirty="0"/>
              <a:t> získá-li činem uvedeným v odstavci 1 pro sebe nebo pro jiného prospěch velkého rozsahu, nebo</a:t>
            </a:r>
          </a:p>
          <a:p>
            <a:r>
              <a:rPr lang="cs-CZ" i="1" dirty="0"/>
              <a:t>b)</a:t>
            </a:r>
            <a:r>
              <a:rPr lang="cs-CZ" dirty="0"/>
              <a:t> dopustí-li se takového činu ve velkém rozsahu.</a:t>
            </a:r>
          </a:p>
          <a:p>
            <a:pPr marL="0" indent="0" algn="ctr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0B1591E-DD54-4590-A5E4-ACE8EFB252B0}" type="datetime1">
              <a:rPr lang="cs-CZ" smtClean="0"/>
              <a:pPr/>
              <a:t>05.02.2021</a:t>
            </a:fld>
            <a:endParaRPr lang="en-GB" dirty="0" smtClean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Doc. JUDr. Tomáš Gřivna, Ph.D.</a:t>
            </a:r>
            <a:endParaRPr lang="en-GB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64962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grivna@prf.cuni.cz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1591E-DD54-4590-A5E4-ACE8EFB252B0}" type="datetime1">
              <a:rPr lang="cs-CZ" smtClean="0"/>
              <a:pPr/>
              <a:t>05.02.2021</a:t>
            </a:fld>
            <a:endParaRPr lang="en-GB" dirty="0" smtClean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Doc. JUDr. Tomáš Gřivna, Ph.D.</a:t>
            </a:r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4963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Co je duševní vlastnictví?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Úmluva o zřízení Světové organizace duševního vlastnictví (WIPO)</a:t>
            </a:r>
          </a:p>
          <a:p>
            <a:r>
              <a:rPr lang="cs-CZ" dirty="0" smtClean="0"/>
              <a:t>Evropské právo např. Směrnice o harmonizaci určitých aspektů autorského práva a práv s ním souvisejících v informační společnosti (2001/29/ES)</a:t>
            </a:r>
          </a:p>
          <a:p>
            <a:r>
              <a:rPr lang="cs-CZ" dirty="0" smtClean="0"/>
              <a:t>Národní právo (zejm. autorský zákon)</a:t>
            </a:r>
          </a:p>
          <a:p>
            <a:r>
              <a:rPr lang="cs-CZ" dirty="0" smtClean="0"/>
              <a:t>Trestní právo – sekundární charakter, postih pouze závažnějších zásahů, nutná znalost autorského práva</a:t>
            </a:r>
          </a:p>
          <a:p>
            <a:endParaRPr lang="cs-CZ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/>
              <a:t>mimo </a:t>
            </a:r>
            <a:r>
              <a:rPr lang="cs-CZ" dirty="0" smtClean="0"/>
              <a:t>jiné se jedná o </a:t>
            </a:r>
            <a:r>
              <a:rPr lang="cs-CZ" dirty="0"/>
              <a:t>práva k literárním, uměleckým a vědeckým dílům, k výkonům </a:t>
            </a:r>
            <a:r>
              <a:rPr lang="cs-CZ" dirty="0" smtClean="0"/>
              <a:t>umělců</a:t>
            </a:r>
            <a:r>
              <a:rPr lang="cs-CZ" dirty="0"/>
              <a:t>, zvukových záznamů a rozhlasovému vysílání, průmyslová práva…</a:t>
            </a:r>
          </a:p>
          <a:p>
            <a:endParaRPr lang="cs-CZ" dirty="0" smtClean="0"/>
          </a:p>
          <a:p>
            <a:pPr lvl="1"/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589606A-B820-4E22-BD34-237BA6CE8667}" type="datetime1">
              <a:rPr lang="cs-CZ" noProof="0" smtClean="0"/>
              <a:pPr/>
              <a:t>05.02.2021</a:t>
            </a:fld>
            <a:endParaRPr lang="en-GB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noProof="0" smtClean="0"/>
              <a:t>Doc. JUDr. Tomáš Gřivna, Ph.D.</a:t>
            </a:r>
            <a:endParaRPr lang="en-GB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en-GB" noProof="0" smtClean="0"/>
              <a:pPr/>
              <a:t>2</a:t>
            </a:fld>
            <a:endParaRPr lang="en-GB" noProof="0" dirty="0"/>
          </a:p>
        </p:txBody>
      </p:sp>
    </p:spTree>
    <p:extLst>
      <p:ext uri="{BB962C8B-B14F-4D97-AF65-F5344CB8AC3E}">
        <p14:creationId xmlns="" xmlns:p14="http://schemas.microsoft.com/office/powerpoint/2010/main" val="294603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Porušení autorských práv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Formy páchání</a:t>
            </a:r>
          </a:p>
          <a:p>
            <a:pPr lvl="1"/>
            <a:r>
              <a:rPr lang="cs-CZ" dirty="0" smtClean="0"/>
              <a:t>Nelegální zásahy</a:t>
            </a:r>
          </a:p>
          <a:p>
            <a:pPr lvl="2"/>
            <a:r>
              <a:rPr lang="cs-CZ" dirty="0" smtClean="0"/>
              <a:t>plagiátorství, úpravy autor. díla apod.</a:t>
            </a:r>
          </a:p>
          <a:p>
            <a:pPr lvl="1"/>
            <a:r>
              <a:rPr lang="cs-CZ" dirty="0" smtClean="0"/>
              <a:t>Nelegální výroba</a:t>
            </a:r>
          </a:p>
          <a:p>
            <a:pPr lvl="2"/>
            <a:r>
              <a:rPr lang="cs-CZ" dirty="0" smtClean="0"/>
              <a:t>nelegální průmyslová výroba, nelegální kopírování autorských děl s následným prodejem</a:t>
            </a:r>
          </a:p>
          <a:p>
            <a:pPr lvl="1"/>
            <a:r>
              <a:rPr lang="cs-CZ" dirty="0" smtClean="0"/>
              <a:t>Nelegální šíření</a:t>
            </a:r>
          </a:p>
          <a:p>
            <a:pPr lvl="2"/>
            <a:r>
              <a:rPr lang="cs-CZ" dirty="0" smtClean="0"/>
              <a:t>prodej bez svolení autora, nelegální šíření prostřednictvím internetu</a:t>
            </a:r>
          </a:p>
          <a:p>
            <a:pPr lvl="1"/>
            <a:r>
              <a:rPr lang="cs-CZ" dirty="0" smtClean="0"/>
              <a:t>Nelegální užívání</a:t>
            </a:r>
          </a:p>
          <a:p>
            <a:pPr lvl="2"/>
            <a:r>
              <a:rPr lang="cs-CZ" dirty="0" smtClean="0"/>
              <a:t>užívání legálně získaného díla v rozporu s licencí, užívání nelegálně získaného díla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A24B8BC-D1EE-4B7B-8A46-F4E2BC6D76E9}" type="datetime1">
              <a:rPr lang="cs-CZ" noProof="0" smtClean="0"/>
              <a:pPr/>
              <a:t>05.02.2021</a:t>
            </a:fld>
            <a:endParaRPr lang="en-GB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noProof="0" smtClean="0"/>
              <a:t>Doc. JUDr. Tomáš Gřivna, Ph.D.</a:t>
            </a:r>
            <a:endParaRPr lang="en-GB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en-GB" noProof="0" smtClean="0"/>
              <a:pPr/>
              <a:t>3</a:t>
            </a:fld>
            <a:endParaRPr lang="en-GB" noProof="0" dirty="0"/>
          </a:p>
        </p:txBody>
      </p:sp>
    </p:spTree>
    <p:extLst>
      <p:ext uri="{BB962C8B-B14F-4D97-AF65-F5344CB8AC3E}">
        <p14:creationId xmlns="" xmlns:p14="http://schemas.microsoft.com/office/powerpoint/2010/main" val="268907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91680" y="188640"/>
            <a:ext cx="7128792" cy="57606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Porušení </a:t>
            </a:r>
            <a:r>
              <a:rPr lang="cs-CZ" dirty="0"/>
              <a:t>autorských </a:t>
            </a:r>
            <a:r>
              <a:rPr lang="cs-CZ" dirty="0" smtClean="0"/>
              <a:t>práv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800" dirty="0" smtClean="0"/>
              <a:t>Specifika</a:t>
            </a:r>
            <a:r>
              <a:rPr lang="cs-CZ" sz="2800" dirty="0"/>
              <a:t>: vysoká míra latence, společenská tolerance, značné </a:t>
            </a:r>
            <a:r>
              <a:rPr lang="cs-CZ" sz="2800" dirty="0" smtClean="0"/>
              <a:t>škody v podobě ušlého zisku</a:t>
            </a:r>
            <a:endParaRPr lang="cs-CZ" sz="2800" dirty="0"/>
          </a:p>
          <a:p>
            <a:pPr>
              <a:spcAft>
                <a:spcPts val="600"/>
              </a:spcAft>
            </a:pPr>
            <a:r>
              <a:rPr lang="cs-CZ" sz="2800" dirty="0" smtClean="0"/>
              <a:t>Skutková </a:t>
            </a:r>
            <a:r>
              <a:rPr lang="cs-CZ" sz="2800" dirty="0"/>
              <a:t>podstata </a:t>
            </a:r>
            <a:r>
              <a:rPr lang="cs-CZ" sz="2800" dirty="0" smtClean="0"/>
              <a:t>podle </a:t>
            </a:r>
            <a:r>
              <a:rPr lang="cs-CZ" sz="2800" dirty="0"/>
              <a:t>trestního zákoníku: </a:t>
            </a:r>
            <a:br>
              <a:rPr lang="cs-CZ" sz="2800" dirty="0"/>
            </a:br>
            <a:r>
              <a:rPr lang="cs-CZ" sz="2800" dirty="0"/>
              <a:t>§ 270 - Porušení autorského práva, práv souvisejících</a:t>
            </a:r>
            <a:br>
              <a:rPr lang="cs-CZ" sz="2800" dirty="0"/>
            </a:br>
            <a:r>
              <a:rPr lang="cs-CZ" sz="2800" dirty="0"/>
              <a:t>s právem autorským a práv k databázi</a:t>
            </a:r>
          </a:p>
          <a:p>
            <a:pPr>
              <a:spcAft>
                <a:spcPts val="1200"/>
              </a:spcAft>
            </a:pPr>
            <a:r>
              <a:rPr lang="cs-CZ" sz="2800" dirty="0" smtClean="0"/>
              <a:t>Policejní statistika k § 270, 271 TZ za rok 2017 – 238 skutků, objasněnost 51,7 % (nelze zjistit, co bylo spácháno prostřednictvím Internetu)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0B1591E-DD54-4590-A5E4-ACE8EFB252B0}" type="datetime1">
              <a:rPr lang="cs-CZ" noProof="0" smtClean="0"/>
              <a:pPr/>
              <a:t>05.02.2021</a:t>
            </a:fld>
            <a:endParaRPr lang="en-GB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noProof="0" smtClean="0"/>
              <a:t>Doc. JUDr. Tomáš Gřivna, Ph.D.</a:t>
            </a:r>
            <a:endParaRPr lang="en-GB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en-GB" noProof="0" smtClean="0"/>
              <a:pPr/>
              <a:t>4</a:t>
            </a:fld>
            <a:endParaRPr lang="en-GB" noProof="0" dirty="0"/>
          </a:p>
        </p:txBody>
      </p:sp>
    </p:spTree>
    <p:extLst>
      <p:ext uri="{BB962C8B-B14F-4D97-AF65-F5344CB8AC3E}">
        <p14:creationId xmlns="" xmlns:p14="http://schemas.microsoft.com/office/powerpoint/2010/main" val="20605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Porušení </a:t>
            </a:r>
            <a:r>
              <a:rPr lang="cs-CZ" dirty="0"/>
              <a:t>autorských práv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cs-CZ" b="1" dirty="0" smtClean="0"/>
              <a:t>§ 270 trestní</a:t>
            </a:r>
            <a:r>
              <a:rPr lang="cs-CZ" b="1" dirty="0"/>
              <a:t>ho </a:t>
            </a:r>
            <a:r>
              <a:rPr lang="cs-CZ" b="1" dirty="0" smtClean="0"/>
              <a:t>zákoníku</a:t>
            </a:r>
          </a:p>
          <a:p>
            <a:pPr marL="0" indent="0">
              <a:buNone/>
            </a:pPr>
            <a:r>
              <a:rPr lang="cs-CZ" i="1" dirty="0"/>
              <a:t>(1)</a:t>
            </a:r>
            <a:r>
              <a:rPr lang="cs-CZ" dirty="0"/>
              <a:t> Kdo neoprávněně zasáhne </a:t>
            </a:r>
            <a:r>
              <a:rPr lang="cs-CZ" b="1" dirty="0"/>
              <a:t>nikoli nepatrně </a:t>
            </a:r>
            <a:r>
              <a:rPr lang="cs-CZ" dirty="0"/>
              <a:t>do zákonem chráněných práv k autorskému dílu, uměleckému výkonu, zvukovému či zvukově obrazovému záznamu, rozhlasovému nebo televiznímu vysílání nebo databázi, bude potrestán odnětím svobody až na dvě léta, zákazem činnosti nebo propadnutím věci.</a:t>
            </a:r>
          </a:p>
          <a:p>
            <a:pPr marL="0" indent="0">
              <a:buNone/>
            </a:pPr>
            <a:r>
              <a:rPr lang="cs-CZ" i="1" dirty="0"/>
              <a:t>(2)</a:t>
            </a:r>
            <a:r>
              <a:rPr lang="cs-CZ" dirty="0"/>
              <a:t> Odnětím svobody na šest měsíců až pět let, peněžitým trestem nebo propadnutím věci bude pachatel potrestán,</a:t>
            </a:r>
          </a:p>
          <a:p>
            <a:pPr marL="0" indent="0">
              <a:buNone/>
            </a:pPr>
            <a:r>
              <a:rPr lang="cs-CZ" i="1" dirty="0" smtClean="0"/>
              <a:t>	a</a:t>
            </a:r>
            <a:r>
              <a:rPr lang="cs-CZ" i="1" dirty="0"/>
              <a:t>)</a:t>
            </a:r>
            <a:r>
              <a:rPr lang="cs-CZ" dirty="0"/>
              <a:t> vykazuje-li čin uvedený v odstavci 1 znaky obchodní činnosti nebo jiného podnikání,</a:t>
            </a:r>
          </a:p>
          <a:p>
            <a:pPr marL="0" indent="0">
              <a:buNone/>
            </a:pPr>
            <a:r>
              <a:rPr lang="cs-CZ" i="1" dirty="0" smtClean="0"/>
              <a:t>	b</a:t>
            </a:r>
            <a:r>
              <a:rPr lang="cs-CZ" i="1" dirty="0"/>
              <a:t>)</a:t>
            </a:r>
            <a:r>
              <a:rPr lang="cs-CZ" dirty="0"/>
              <a:t> získá-li takovým činem pro sebe nebo pro jiného značný prospěch nebo způsobí-li tím jinému značnou škodu, nebo</a:t>
            </a:r>
          </a:p>
          <a:p>
            <a:pPr marL="0" indent="0">
              <a:buNone/>
            </a:pPr>
            <a:r>
              <a:rPr lang="cs-CZ" i="1" dirty="0" smtClean="0"/>
              <a:t>	c</a:t>
            </a:r>
            <a:r>
              <a:rPr lang="cs-CZ" i="1" dirty="0"/>
              <a:t>)</a:t>
            </a:r>
            <a:r>
              <a:rPr lang="cs-CZ" dirty="0"/>
              <a:t> dopustí-li se takového činu ve značném rozsahu.</a:t>
            </a:r>
          </a:p>
          <a:p>
            <a:pPr marL="0" indent="0">
              <a:buNone/>
            </a:pPr>
            <a:r>
              <a:rPr lang="cs-CZ" i="1" dirty="0"/>
              <a:t>(3)</a:t>
            </a:r>
            <a:r>
              <a:rPr lang="cs-CZ" dirty="0"/>
              <a:t> Odnětím svobody na tři léta až osm let bude pachatel potrestán,</a:t>
            </a:r>
          </a:p>
          <a:p>
            <a:pPr marL="0" indent="0">
              <a:buNone/>
            </a:pPr>
            <a:r>
              <a:rPr lang="cs-CZ" i="1" dirty="0" smtClean="0"/>
              <a:t>	a</a:t>
            </a:r>
            <a:r>
              <a:rPr lang="cs-CZ" i="1" dirty="0"/>
              <a:t>)</a:t>
            </a:r>
            <a:r>
              <a:rPr lang="cs-CZ" dirty="0"/>
              <a:t> získá-li činem uvedeným v odstavci 1 pro sebe nebo pro jiného prospěch velkého rozsahu nebo způsobí-li tím jinému škodu velkého rozsahu, nebo</a:t>
            </a:r>
          </a:p>
          <a:p>
            <a:pPr marL="0" indent="0">
              <a:buNone/>
            </a:pPr>
            <a:r>
              <a:rPr lang="cs-CZ" i="1" dirty="0" smtClean="0"/>
              <a:t>	b</a:t>
            </a:r>
            <a:r>
              <a:rPr lang="cs-CZ" i="1" dirty="0"/>
              <a:t>)</a:t>
            </a:r>
            <a:r>
              <a:rPr lang="cs-CZ" dirty="0"/>
              <a:t> dopustí-li se takového činu ve velkém rozsahu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0B1591E-DD54-4590-A5E4-ACE8EFB252B0}" type="datetime1">
              <a:rPr lang="cs-CZ" smtClean="0"/>
              <a:pPr/>
              <a:t>05.02.2021</a:t>
            </a:fld>
            <a:endParaRPr lang="en-GB" dirty="0" smtClean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noProof="0" smtClean="0"/>
              <a:t>Doc. JUDr. Tomáš Gřivna, Ph.D.</a:t>
            </a:r>
            <a:endParaRPr lang="en-GB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en-GB" noProof="0" smtClean="0"/>
              <a:pPr/>
              <a:t>5</a:t>
            </a:fld>
            <a:endParaRPr lang="en-GB" noProof="0" dirty="0"/>
          </a:p>
        </p:txBody>
      </p:sp>
    </p:spTree>
    <p:extLst>
      <p:ext uri="{BB962C8B-B14F-4D97-AF65-F5344CB8AC3E}">
        <p14:creationId xmlns="" xmlns:p14="http://schemas.microsoft.com/office/powerpoint/2010/main" val="390212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cs-CZ" sz="2800" dirty="0"/>
              <a:t>Aktuálně diskutované téma: </a:t>
            </a:r>
            <a:r>
              <a:rPr lang="cs-CZ" sz="2800" i="1" dirty="0" smtClean="0"/>
              <a:t>sdělování díla veřejnosti pomocí linků</a:t>
            </a:r>
            <a:endParaRPr lang="cs-CZ" sz="2800" i="1" dirty="0"/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SDEU: </a:t>
            </a:r>
          </a:p>
          <a:p>
            <a:pPr marL="1200150" lvl="2" indent="-342900">
              <a:spcAft>
                <a:spcPts val="600"/>
              </a:spcAft>
            </a:pPr>
            <a:r>
              <a:rPr lang="cs-CZ" dirty="0" err="1"/>
              <a:t>Svensson</a:t>
            </a:r>
            <a:r>
              <a:rPr lang="cs-CZ" dirty="0"/>
              <a:t> a spol. (</a:t>
            </a:r>
            <a:r>
              <a:rPr lang="cs-CZ" dirty="0" smtClean="0"/>
              <a:t>C-466/12</a:t>
            </a:r>
            <a:r>
              <a:rPr lang="cs-CZ" dirty="0"/>
              <a:t>),</a:t>
            </a:r>
          </a:p>
          <a:p>
            <a:pPr marL="1200150" lvl="2" indent="-342900">
              <a:spcAft>
                <a:spcPts val="600"/>
              </a:spcAft>
            </a:pPr>
            <a:r>
              <a:rPr lang="cs-CZ" dirty="0"/>
              <a:t>GS Media (C-160/15),</a:t>
            </a:r>
          </a:p>
          <a:p>
            <a:pPr marL="1200150" lvl="2" indent="-342900">
              <a:spcAft>
                <a:spcPts val="600"/>
              </a:spcAft>
            </a:pPr>
            <a:r>
              <a:rPr lang="cs-CZ" dirty="0" err="1"/>
              <a:t>Stichting</a:t>
            </a:r>
            <a:r>
              <a:rPr lang="cs-CZ" dirty="0"/>
              <a:t> </a:t>
            </a:r>
            <a:r>
              <a:rPr lang="cs-CZ" dirty="0" err="1"/>
              <a:t>Brein</a:t>
            </a:r>
            <a:r>
              <a:rPr lang="cs-CZ" dirty="0"/>
              <a:t> proti Jacku Frederiku </a:t>
            </a:r>
            <a:r>
              <a:rPr lang="cs-CZ" dirty="0" err="1"/>
              <a:t>Wullemsovi</a:t>
            </a:r>
            <a:r>
              <a:rPr lang="cs-CZ" dirty="0"/>
              <a:t> (C‑527/15)</a:t>
            </a:r>
          </a:p>
          <a:p>
            <a:pPr marL="1200150" lvl="2" indent="-342900">
              <a:spcAft>
                <a:spcPts val="600"/>
              </a:spcAft>
            </a:pPr>
            <a:r>
              <a:rPr lang="cs-CZ" dirty="0" err="1"/>
              <a:t>Stichting</a:t>
            </a:r>
            <a:r>
              <a:rPr lang="cs-CZ" dirty="0"/>
              <a:t> </a:t>
            </a:r>
            <a:r>
              <a:rPr lang="cs-CZ" dirty="0" err="1"/>
              <a:t>Brein</a:t>
            </a:r>
            <a:r>
              <a:rPr lang="cs-CZ" dirty="0"/>
              <a:t> proti </a:t>
            </a:r>
            <a:r>
              <a:rPr lang="cs-CZ" dirty="0" err="1"/>
              <a:t>Ziggo</a:t>
            </a:r>
            <a:r>
              <a:rPr lang="cs-CZ" dirty="0"/>
              <a:t> BV, XS4ALL Internet BV (C-610/15).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0B1591E-DD54-4590-A5E4-ACE8EFB252B0}" type="datetime1">
              <a:rPr lang="cs-CZ" smtClean="0"/>
              <a:pPr/>
              <a:t>05.02.2021</a:t>
            </a:fld>
            <a:endParaRPr lang="en-GB" dirty="0" smtClean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smtClean="0"/>
              <a:t>Doc. JUDr. Tomáš Gřivna, Ph.D.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1541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Porušení </a:t>
            </a:r>
            <a:r>
              <a:rPr lang="cs-CZ" dirty="0"/>
              <a:t>autorských práv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Směrnice čl. 3 </a:t>
            </a:r>
            <a:r>
              <a:rPr lang="cs-CZ" dirty="0"/>
              <a:t>(2001/29/ES</a:t>
            </a:r>
            <a:r>
              <a:rPr lang="cs-CZ" dirty="0" smtClean="0"/>
              <a:t>)</a:t>
            </a:r>
            <a:r>
              <a:rPr lang="cs-CZ" b="1" dirty="0" smtClean="0"/>
              <a:t>:</a:t>
            </a:r>
          </a:p>
          <a:p>
            <a:pPr lvl="1"/>
            <a:r>
              <a:rPr lang="cs-CZ" dirty="0" smtClean="0"/>
              <a:t>Členské státy poskytnou </a:t>
            </a:r>
            <a:r>
              <a:rPr lang="cs-CZ" dirty="0"/>
              <a:t>autorům </a:t>
            </a:r>
            <a:r>
              <a:rPr lang="cs-CZ" b="1" dirty="0"/>
              <a:t>výlučné právo udělit svolení nebo zakázat</a:t>
            </a:r>
            <a:r>
              <a:rPr lang="cs-CZ" dirty="0"/>
              <a:t> </a:t>
            </a:r>
            <a:r>
              <a:rPr lang="cs-CZ" b="1" dirty="0"/>
              <a:t>jakékoliv sdělení jejich děl veřejnosti </a:t>
            </a:r>
            <a:r>
              <a:rPr lang="cs-CZ" dirty="0"/>
              <a:t>po drátě nebo bezdrátově včetně zpřístupnění jejich děl veřejnosti takovým způsobem, </a:t>
            </a:r>
            <a:r>
              <a:rPr lang="cs-CZ" b="1" dirty="0"/>
              <a:t>že každý jednotlivec ze strany veřejnosti má k těmto dílům přístup z místa a v době, které si zvolí</a:t>
            </a:r>
            <a:r>
              <a:rPr lang="cs-CZ" dirty="0"/>
              <a:t>.</a:t>
            </a:r>
            <a:endParaRPr lang="cs-CZ" dirty="0" smtClean="0"/>
          </a:p>
          <a:p>
            <a:r>
              <a:rPr lang="cs-CZ" dirty="0" smtClean="0"/>
              <a:t>§ 18 odst. 1, 2 AZ:</a:t>
            </a:r>
          </a:p>
          <a:p>
            <a:pPr lvl="1"/>
            <a:r>
              <a:rPr lang="cs-CZ" dirty="0"/>
              <a:t>(1) </a:t>
            </a:r>
            <a:r>
              <a:rPr lang="cs-CZ" dirty="0" smtClean="0"/>
              <a:t>Sdělováním </a:t>
            </a:r>
            <a:r>
              <a:rPr lang="cs-CZ" dirty="0"/>
              <a:t>díla veřejnosti se rozumí zpřístupňování díla v nehmotné podobě, živě nebo ze záznamu, po drátě nebo bezdrátově.</a:t>
            </a:r>
          </a:p>
          <a:p>
            <a:pPr lvl="1"/>
            <a:r>
              <a:rPr lang="cs-CZ" dirty="0" smtClean="0"/>
              <a:t>(2) Sdělováním </a:t>
            </a:r>
            <a:r>
              <a:rPr lang="cs-CZ" dirty="0"/>
              <a:t>díla veřejnosti podle odstavce 1 je také zpřístupňování díla veřejnosti </a:t>
            </a:r>
            <a:r>
              <a:rPr lang="cs-CZ" b="1" dirty="0"/>
              <a:t>způsobem, že kdokoli může mít k němu přístup na místě a v čase podle své vlastní volby zejména počítačovou nebo obdobnou sítí</a:t>
            </a:r>
            <a:r>
              <a:rPr lang="cs-CZ" dirty="0"/>
              <a:t>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0B1591E-DD54-4590-A5E4-ACE8EFB252B0}" type="datetime1">
              <a:rPr lang="cs-CZ" smtClean="0"/>
              <a:pPr/>
              <a:t>05.02.2021</a:t>
            </a:fld>
            <a:endParaRPr lang="en-GB" dirty="0" smtClean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noProof="0" smtClean="0"/>
              <a:t>Doc. JUDr. Tomáš Gřivna, Ph.D.</a:t>
            </a:r>
            <a:endParaRPr lang="en-GB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en-GB" noProof="0" smtClean="0"/>
              <a:pPr/>
              <a:t>7</a:t>
            </a:fld>
            <a:endParaRPr lang="en-GB" noProof="0" dirty="0"/>
          </a:p>
        </p:txBody>
      </p:sp>
    </p:spTree>
    <p:extLst>
      <p:ext uri="{BB962C8B-B14F-4D97-AF65-F5344CB8AC3E}">
        <p14:creationId xmlns="" xmlns:p14="http://schemas.microsoft.com/office/powerpoint/2010/main" val="130122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Porušení </a:t>
            </a:r>
            <a:r>
              <a:rPr lang="cs-CZ" dirty="0"/>
              <a:t>autorských práv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Svensson</a:t>
            </a:r>
            <a:r>
              <a:rPr lang="cs-CZ" b="1" dirty="0" smtClean="0"/>
              <a:t> a spol. vs. Retriever </a:t>
            </a:r>
            <a:r>
              <a:rPr lang="cs-CZ" b="1" dirty="0" err="1" smtClean="0"/>
              <a:t>Sverige</a:t>
            </a:r>
            <a:r>
              <a:rPr lang="cs-CZ" b="1" dirty="0" smtClean="0"/>
              <a:t> (SDEU</a:t>
            </a:r>
            <a:r>
              <a:rPr lang="cs-CZ" b="1" dirty="0"/>
              <a:t>, </a:t>
            </a:r>
            <a:r>
              <a:rPr lang="cs-CZ" b="1" dirty="0" smtClean="0"/>
              <a:t>C-466/12, 13. 2. 2014) </a:t>
            </a:r>
          </a:p>
          <a:p>
            <a:pPr lvl="1">
              <a:buFontTx/>
              <a:buChar char="-"/>
            </a:pPr>
            <a:r>
              <a:rPr lang="cs-CZ" dirty="0"/>
              <a:t>na jedné internetové stránce uvedeny </a:t>
            </a:r>
            <a:r>
              <a:rPr lang="cs-CZ" b="1" dirty="0"/>
              <a:t>hypertextové odkazy na díla, která jsou volně dostupná na jiné internetové stránce,</a:t>
            </a:r>
            <a:r>
              <a:rPr lang="cs-CZ" dirty="0"/>
              <a:t> </a:t>
            </a:r>
            <a:r>
              <a:rPr lang="cs-CZ" b="1" dirty="0"/>
              <a:t>nepředstavuje sdělování veřejnosti</a:t>
            </a:r>
            <a:r>
              <a:rPr lang="cs-CZ" dirty="0"/>
              <a:t> </a:t>
            </a:r>
          </a:p>
          <a:p>
            <a:pPr lvl="1">
              <a:buFontTx/>
              <a:buChar char="-"/>
            </a:pPr>
            <a:r>
              <a:rPr lang="cs-CZ" dirty="0" smtClean="0"/>
              <a:t>"</a:t>
            </a:r>
            <a:r>
              <a:rPr lang="cs-CZ" dirty="0"/>
              <a:t>sdělování veřejnosti" ve smyslu Směrnice </a:t>
            </a:r>
            <a:r>
              <a:rPr lang="cs-CZ" dirty="0" smtClean="0"/>
              <a:t>2001/29/ES se uplatní jen tehdy, je-li dílo určeno </a:t>
            </a:r>
            <a:r>
              <a:rPr lang="cs-CZ" dirty="0"/>
              <a:t>"nové veřejnosti". </a:t>
            </a:r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0B1591E-DD54-4590-A5E4-ACE8EFB252B0}" type="datetime1">
              <a:rPr lang="cs-CZ" smtClean="0"/>
              <a:pPr/>
              <a:t>05.02.2021</a:t>
            </a:fld>
            <a:endParaRPr lang="en-GB" dirty="0" smtClean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noProof="0" smtClean="0"/>
              <a:t>Doc. JUDr. Tomáš Gřivna, Ph.D.</a:t>
            </a:r>
            <a:endParaRPr lang="en-GB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en-GB" noProof="0" smtClean="0"/>
              <a:pPr/>
              <a:t>8</a:t>
            </a:fld>
            <a:endParaRPr lang="en-GB" noProof="0" dirty="0"/>
          </a:p>
        </p:txBody>
      </p:sp>
    </p:spTree>
    <p:extLst>
      <p:ext uri="{BB962C8B-B14F-4D97-AF65-F5344CB8AC3E}">
        <p14:creationId xmlns="" xmlns:p14="http://schemas.microsoft.com/office/powerpoint/2010/main" val="55955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Porušení </a:t>
            </a:r>
            <a:r>
              <a:rPr lang="cs-CZ" dirty="0"/>
              <a:t>autorských práv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GS Media (SDEU, </a:t>
            </a:r>
            <a:r>
              <a:rPr lang="cs-CZ" b="1" dirty="0" smtClean="0"/>
              <a:t>C-160/15, 8. 9. 2016) </a:t>
            </a:r>
          </a:p>
          <a:p>
            <a:pPr lvl="1"/>
            <a:r>
              <a:rPr lang="cs-CZ" dirty="0"/>
              <a:t>Pokud je </a:t>
            </a:r>
            <a:r>
              <a:rPr lang="cs-CZ" dirty="0" smtClean="0"/>
              <a:t>umístění </a:t>
            </a:r>
            <a:r>
              <a:rPr lang="cs-CZ" dirty="0"/>
              <a:t>hypertextového odkazu na dílo volně dostupné na jiné internetové stránce uskutečněno osobou, která tak činí </a:t>
            </a:r>
            <a:r>
              <a:rPr lang="cs-CZ" b="1" dirty="0"/>
              <a:t>bez úmyslu dosažení zisku</a:t>
            </a:r>
            <a:r>
              <a:rPr lang="cs-CZ" dirty="0"/>
              <a:t>, je třeba za účelem individuálního posouzení existence „sdělování veřejnosti“ ve smyslu čl. 3 odst. 1 směrnice 2001/29 zohlednit okolnost, že </a:t>
            </a:r>
            <a:r>
              <a:rPr lang="cs-CZ" b="1" dirty="0"/>
              <a:t>tato osoba neví ani rozumně nemůže vědět o tom, že toto dílo bylo zveřejněno na internetu bez svolení nositele autorského práva</a:t>
            </a:r>
            <a:r>
              <a:rPr lang="cs-CZ" dirty="0" smtClean="0"/>
              <a:t>.</a:t>
            </a:r>
          </a:p>
          <a:p>
            <a:pPr lvl="1"/>
            <a:r>
              <a:rPr lang="cs-CZ" dirty="0"/>
              <a:t>Naproti tomu, </a:t>
            </a:r>
            <a:r>
              <a:rPr lang="cs-CZ" b="1" dirty="0"/>
              <a:t>je-li prokázáno, že taková osoba věděla nebo vědět mohla, že použitý hypertextový odkaz zpřístupňuje protiprávně zveřejněné dílo na internetu</a:t>
            </a:r>
            <a:r>
              <a:rPr lang="cs-CZ" dirty="0"/>
              <a:t>, například na základě skutečnosti, že na to byla upozorněna nositeli autorského práva, je třeba mít za to, že </a:t>
            </a:r>
            <a:r>
              <a:rPr lang="cs-CZ" b="1" dirty="0"/>
              <a:t>poskytnutí takového odkazu představuje „sdělování veřejnosti“ </a:t>
            </a:r>
            <a:r>
              <a:rPr lang="cs-CZ" dirty="0"/>
              <a:t>ve smyslu čl. 3 odst. 1 směrnice 2001/29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U </a:t>
            </a:r>
            <a:r>
              <a:rPr lang="cs-CZ" dirty="0"/>
              <a:t>webových serverů, kterým takové umisťování slouží </a:t>
            </a:r>
            <a:r>
              <a:rPr lang="cs-CZ" b="1" dirty="0"/>
              <a:t>za účelem dosažení zisku</a:t>
            </a:r>
            <a:r>
              <a:rPr lang="cs-CZ" dirty="0"/>
              <a:t>, nutný přísnější přístup - </a:t>
            </a:r>
            <a:r>
              <a:rPr lang="cs-CZ" b="1" dirty="0"/>
              <a:t>takový server se musí ujistit, že dílo nezveřejňuje </a:t>
            </a:r>
            <a:r>
              <a:rPr lang="cs-CZ" b="1" dirty="0" smtClean="0"/>
              <a:t>protiprávně</a:t>
            </a:r>
            <a:r>
              <a:rPr lang="cs-CZ" dirty="0" smtClean="0"/>
              <a:t>.</a:t>
            </a: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0B1591E-DD54-4590-A5E4-ACE8EFB252B0}" type="datetime1">
              <a:rPr lang="cs-CZ" smtClean="0"/>
              <a:pPr/>
              <a:t>05.02.2021</a:t>
            </a:fld>
            <a:endParaRPr lang="en-GB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noProof="0" smtClean="0"/>
              <a:t>Doc. JUDr. Tomáš Gřivna, Ph.D.</a:t>
            </a:r>
            <a:endParaRPr lang="en-GB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en-GB" noProof="0" smtClean="0"/>
              <a:pPr/>
              <a:t>9</a:t>
            </a:fld>
            <a:endParaRPr lang="en-GB" noProof="0" dirty="0"/>
          </a:p>
        </p:txBody>
      </p:sp>
    </p:spTree>
    <p:extLst>
      <p:ext uri="{BB962C8B-B14F-4D97-AF65-F5344CB8AC3E}">
        <p14:creationId xmlns="" xmlns:p14="http://schemas.microsoft.com/office/powerpoint/2010/main" val="33171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KPF-cervena-CZ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UKPF-cervena-CZ</Template>
  <TotalTime>2062</TotalTime>
  <Words>1644</Words>
  <Application>Microsoft Office PowerPoint</Application>
  <PresentationFormat>Předvádění na obrazovce (4:3)</PresentationFormat>
  <Paragraphs>152</Paragraphs>
  <Slides>17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UKPF-cervena-CZ</vt:lpstr>
      <vt:lpstr>Trestněprávní postih kyberkriminality ochrana duševního vlastnictví</vt:lpstr>
      <vt:lpstr>Co je duševní vlastnictví?</vt:lpstr>
      <vt:lpstr>Porušení autorských práv</vt:lpstr>
      <vt:lpstr>Porušení autorských práv</vt:lpstr>
      <vt:lpstr>Porušení autorských práv</vt:lpstr>
      <vt:lpstr>Snímek 6</vt:lpstr>
      <vt:lpstr>Porušení autorských práv</vt:lpstr>
      <vt:lpstr>Porušení autorských práv</vt:lpstr>
      <vt:lpstr>Porušení autorských práv</vt:lpstr>
      <vt:lpstr>Porušení autorských práv</vt:lpstr>
      <vt:lpstr>Porušení autorských práv</vt:lpstr>
      <vt:lpstr>Porušení autorských práv</vt:lpstr>
      <vt:lpstr>Porušení autorských práv</vt:lpstr>
      <vt:lpstr>Porušení autorských práv</vt:lpstr>
      <vt:lpstr> Porušení chráněných průmyslových práv</vt:lpstr>
      <vt:lpstr> Porušení chráněných průmyslových práv</vt:lpstr>
      <vt:lpstr>Snímek 17</vt:lpstr>
    </vt:vector>
  </TitlesOfParts>
  <Company>MSP ČR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Trestněprávní postih kyberkriminality ochrana duševního vlastnictví</dc:title>
  <dc:creator>Richter Martin</dc:creator>
  <cp:lastModifiedBy>Tomas Grivna</cp:lastModifiedBy>
  <cp:revision>40</cp:revision>
  <cp:lastPrinted>2018-10-22T07:10:24Z</cp:lastPrinted>
  <dcterms:created xsi:type="dcterms:W3CDTF">2017-10-27T08:34:26Z</dcterms:created>
  <dcterms:modified xsi:type="dcterms:W3CDTF">2021-02-05T17:09:59Z</dcterms:modified>
</cp:coreProperties>
</file>