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0" r:id="rId3"/>
    <p:sldId id="261" r:id="rId4"/>
    <p:sldId id="262" r:id="rId5"/>
    <p:sldId id="263" r:id="rId6"/>
    <p:sldId id="272" r:id="rId7"/>
    <p:sldId id="264" r:id="rId8"/>
    <p:sldId id="273" r:id="rId9"/>
    <p:sldId id="274" r:id="rId10"/>
    <p:sldId id="275" r:id="rId11"/>
    <p:sldId id="276" r:id="rId12"/>
    <p:sldId id="277" r:id="rId13"/>
    <p:sldId id="265" r:id="rId14"/>
    <p:sldId id="278" r:id="rId15"/>
    <p:sldId id="279" r:id="rId16"/>
    <p:sldId id="280" r:id="rId17"/>
    <p:sldId id="282" r:id="rId18"/>
    <p:sldId id="281" r:id="rId19"/>
    <p:sldId id="266" r:id="rId20"/>
    <p:sldId id="283" r:id="rId21"/>
    <p:sldId id="258" r:id="rId22"/>
  </p:sldIdLst>
  <p:sldSz cx="9144000" cy="6858000" type="screen4x3"/>
  <p:notesSz cx="6794500" cy="9931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156">
          <p15:clr>
            <a:srgbClr val="A4A3A4"/>
          </p15:clr>
        </p15:guide>
        <p15:guide id="2" pos="2880">
          <p15:clr>
            <a:srgbClr val="A4A3A4"/>
          </p15:clr>
        </p15:guide>
      </p15:sldGuideLst>
    </p:ext>
    <p:ext uri="{2D200454-40CA-4A62-9FC3-DE9A4176ACB9}">
      <p15:notesGuideLst xmlns:p15="http://schemas.microsoft.com/office/powerpoint/2012/main" xmlns="">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35006"/>
    <a:srgbClr val="985F20"/>
    <a:srgbClr val="985520"/>
    <a:srgbClr val="B31E26"/>
    <a:srgbClr val="92191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6" autoAdjust="0"/>
    <p:restoredTop sz="94660"/>
  </p:normalViewPr>
  <p:slideViewPr>
    <p:cSldViewPr showGuides="1">
      <p:cViewPr varScale="1">
        <p:scale>
          <a:sx n="116" d="100"/>
          <a:sy n="116" d="100"/>
        </p:scale>
        <p:origin x="-2814" y="-114"/>
      </p:cViewPr>
      <p:guideLst>
        <p:guide orient="horz" pos="4156"/>
        <p:guide pos="2880"/>
      </p:guideLst>
    </p:cSldViewPr>
  </p:slideViewPr>
  <p:notesTextViewPr>
    <p:cViewPr>
      <p:scale>
        <a:sx n="1" d="1"/>
        <a:sy n="1" d="1"/>
      </p:scale>
      <p:origin x="0" y="0"/>
    </p:cViewPr>
  </p:notesTextViewPr>
  <p:notesViewPr>
    <p:cSldViewPr showGuides="1">
      <p:cViewPr varScale="1">
        <p:scale>
          <a:sx n="85" d="100"/>
          <a:sy n="85" d="100"/>
        </p:scale>
        <p:origin x="-3774" y="-96"/>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790D6A2D-D8DC-4FAF-8037-FCC464CD7DED}" type="datetimeFigureOut">
              <a:rPr lang="cs-CZ" smtClean="0"/>
              <a:pPr/>
              <a:t>13.09.2019</a:t>
            </a:fld>
            <a:endParaRPr lang="cs-CZ"/>
          </a:p>
        </p:txBody>
      </p:sp>
      <p:sp>
        <p:nvSpPr>
          <p:cNvPr id="4" name="Zástupný symbol pro zápatí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FDBBAE3C-79CA-40B9-9F5C-40C47F04F639}" type="slidenum">
              <a:rPr lang="cs-CZ" smtClean="0"/>
              <a:pPr/>
              <a:t>‹#›</a:t>
            </a:fld>
            <a:endParaRPr lang="cs-CZ"/>
          </a:p>
        </p:txBody>
      </p:sp>
    </p:spTree>
    <p:extLst>
      <p:ext uri="{BB962C8B-B14F-4D97-AF65-F5344CB8AC3E}">
        <p14:creationId xmlns:p14="http://schemas.microsoft.com/office/powerpoint/2010/main" xmlns="" val="98033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312FFC2B-C8F0-49EE-88F2-D83A110DC3CE}" type="datetimeFigureOut">
              <a:rPr lang="cs-CZ" smtClean="0"/>
              <a:pPr/>
              <a:t>13.09.2019</a:t>
            </a:fld>
            <a:endParaRPr lang="cs-CZ"/>
          </a:p>
        </p:txBody>
      </p:sp>
      <p:sp>
        <p:nvSpPr>
          <p:cNvPr id="4" name="Zástupný symbol pro obrázek snímk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4D4EEE6-CA46-4709-852B-80D9860B7ABF}" type="slidenum">
              <a:rPr lang="cs-CZ" smtClean="0"/>
              <a:pPr/>
              <a:t>‹#›</a:t>
            </a:fld>
            <a:endParaRPr lang="cs-CZ"/>
          </a:p>
        </p:txBody>
      </p:sp>
    </p:spTree>
    <p:extLst>
      <p:ext uri="{BB962C8B-B14F-4D97-AF65-F5344CB8AC3E}">
        <p14:creationId xmlns:p14="http://schemas.microsoft.com/office/powerpoint/2010/main" xmlns="" val="202751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4D4EEE6-CA46-4709-852B-80D9860B7ABF}" type="slidenum">
              <a:rPr lang="cs-CZ" smtClean="0"/>
              <a:pPr/>
              <a:t>2</a:t>
            </a:fld>
            <a:endParaRPr lang="cs-CZ"/>
          </a:p>
        </p:txBody>
      </p:sp>
    </p:spTree>
    <p:extLst>
      <p:ext uri="{BB962C8B-B14F-4D97-AF65-F5344CB8AC3E}">
        <p14:creationId xmlns:p14="http://schemas.microsoft.com/office/powerpoint/2010/main" xmlns="" val="4266629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pic>
        <p:nvPicPr>
          <p:cNvPr id="12" name="Obrázek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67544" y="718574"/>
            <a:ext cx="7309245" cy="1440160"/>
          </a:xfrm>
          <a:prstGeom prst="rect">
            <a:avLst/>
          </a:prstGeom>
        </p:spPr>
      </p:pic>
      <p:sp>
        <p:nvSpPr>
          <p:cNvPr id="13" name="Nadpis 1"/>
          <p:cNvSpPr>
            <a:spLocks noGrp="1"/>
          </p:cNvSpPr>
          <p:nvPr>
            <p:ph type="title"/>
          </p:nvPr>
        </p:nvSpPr>
        <p:spPr>
          <a:xfrm>
            <a:off x="899592" y="3645024"/>
            <a:ext cx="7344816" cy="1008112"/>
          </a:xfrm>
          <a:prstGeom prst="rect">
            <a:avLst/>
          </a:prstGeom>
        </p:spPr>
        <p:txBody>
          <a:bodyPr/>
          <a:lstStyle/>
          <a:p>
            <a:r>
              <a:rPr lang="cs-CZ" smtClean="0"/>
              <a:t>Kliknutím lze upravit styl.</a:t>
            </a:r>
            <a:endParaRPr lang="cs-CZ"/>
          </a:p>
        </p:txBody>
      </p:sp>
      <p:cxnSp>
        <p:nvCxnSpPr>
          <p:cNvPr id="17" name="Přímá spojnice 16"/>
          <p:cNvCxnSpPr/>
          <p:nvPr userDrawn="1"/>
        </p:nvCxnSpPr>
        <p:spPr>
          <a:xfrm>
            <a:off x="3131840" y="3328114"/>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8" name="Přímá spojnice 17"/>
          <p:cNvCxnSpPr/>
          <p:nvPr userDrawn="1"/>
        </p:nvCxnSpPr>
        <p:spPr>
          <a:xfrm>
            <a:off x="1556542" y="3429000"/>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9" name="Přímá spojnice 18"/>
          <p:cNvCxnSpPr/>
          <p:nvPr userDrawn="1"/>
        </p:nvCxnSpPr>
        <p:spPr>
          <a:xfrm rot="10800000" flipH="1">
            <a:off x="3131840" y="4978672"/>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20" name="Přímá spojnice 19"/>
          <p:cNvCxnSpPr/>
          <p:nvPr userDrawn="1"/>
        </p:nvCxnSpPr>
        <p:spPr>
          <a:xfrm rot="10800000" flipH="1">
            <a:off x="1556542" y="4878038"/>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sp>
        <p:nvSpPr>
          <p:cNvPr id="15" name="Zástupný symbol pro číslo snímku 5"/>
          <p:cNvSpPr>
            <a:spLocks noGrp="1"/>
          </p:cNvSpPr>
          <p:nvPr>
            <p:ph type="sldNum" sz="quarter" idx="12"/>
          </p:nvPr>
        </p:nvSpPr>
        <p:spPr>
          <a:xfrm>
            <a:off x="7596336" y="6125174"/>
            <a:ext cx="1296144" cy="365125"/>
          </a:xfrm>
          <a:prstGeom prst="rect">
            <a:avLst/>
          </a:prstGeom>
        </p:spPr>
        <p:txBody>
          <a:bodyPr/>
          <a:lstStyle>
            <a:lvl1pPr algn="l">
              <a:defRPr sz="1400"/>
            </a:lvl1pPr>
          </a:lstStyle>
          <a:p>
            <a:r>
              <a:rPr lang="cs-CZ" smtClean="0"/>
              <a:t>Počet stránek</a:t>
            </a:r>
            <a:endParaRPr lang="cs-CZ" dirty="0"/>
          </a:p>
        </p:txBody>
      </p:sp>
      <p:sp>
        <p:nvSpPr>
          <p:cNvPr id="25"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fld id="{B8803C53-41B1-40DF-B8F4-7B24E44E883A}" type="datetime1">
              <a:rPr lang="cs-CZ" smtClean="0"/>
              <a:t>13.09.2019</a:t>
            </a:fld>
            <a:endParaRPr lang="cs-CZ" dirty="0"/>
          </a:p>
        </p:txBody>
      </p:sp>
      <p:sp>
        <p:nvSpPr>
          <p:cNvPr id="26"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smtClean="0"/>
              <a:t>Doc. JUDr. Tomáš Gřivna, Ph.D.</a:t>
            </a:r>
            <a:endParaRPr lang="cs-CZ" dirty="0"/>
          </a:p>
        </p:txBody>
      </p:sp>
      <p:pic>
        <p:nvPicPr>
          <p:cNvPr id="27" name="Obrázek 26"/>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915816" y="5991938"/>
            <a:ext cx="392000" cy="604694"/>
          </a:xfrm>
          <a:prstGeom prst="rect">
            <a:avLst/>
          </a:prstGeom>
        </p:spPr>
      </p:pic>
      <p:pic>
        <p:nvPicPr>
          <p:cNvPr id="28" name="Obrázek 27"/>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7082287" y="5984898"/>
            <a:ext cx="433415" cy="606281"/>
          </a:xfrm>
          <a:prstGeom prst="rect">
            <a:avLst/>
          </a:prstGeom>
        </p:spPr>
      </p:pic>
      <p:pic>
        <p:nvPicPr>
          <p:cNvPr id="29" name="Obrázek 28"/>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xmlns="" val="23485953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dpis a svislý text">
    <p:spTree>
      <p:nvGrpSpPr>
        <p:cNvPr id="1" name=""/>
        <p:cNvGrpSpPr/>
        <p:nvPr/>
      </p:nvGrpSpPr>
      <p:grpSpPr>
        <a:xfrm>
          <a:off x="0" y="0"/>
          <a:ext cx="0" cy="0"/>
          <a:chOff x="0" y="0"/>
          <a:chExt cx="0" cy="0"/>
        </a:xfrm>
      </p:grpSpPr>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lvl1pPr>
              <a:buClr>
                <a:srgbClr val="921919"/>
              </a:buClr>
              <a:defRPr/>
            </a:lvl1pPr>
            <a:lvl2pPr>
              <a:buClr>
                <a:srgbClr val="921919"/>
              </a:buClr>
              <a:defRPr/>
            </a:lvl2pPr>
            <a:lvl3pPr>
              <a:buClr>
                <a:srgbClr val="921919"/>
              </a:buClr>
              <a:defRPr/>
            </a:lvl3pPr>
            <a:lvl4pPr>
              <a:buClr>
                <a:srgbClr val="921919"/>
              </a:buClr>
              <a:defRPr/>
            </a:lvl4pPr>
            <a:lvl5pPr>
              <a:buClr>
                <a:srgbClr val="921919"/>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a:xfrm>
            <a:off x="457200" y="6373602"/>
            <a:ext cx="2133600" cy="365125"/>
          </a:xfrm>
          <a:prstGeom prst="rect">
            <a:avLst/>
          </a:prstGeom>
        </p:spPr>
        <p:txBody>
          <a:bodyPr/>
          <a:lstStyle/>
          <a:p>
            <a:fld id="{7BDE6B8E-91B8-4AA9-8CEA-5CD5E75E264E}" type="datetime1">
              <a:rPr lang="cs-CZ" smtClean="0"/>
              <a:t>13.09.2019</a:t>
            </a:fld>
            <a:endParaRPr lang="cs-CZ" dirty="0"/>
          </a:p>
        </p:txBody>
      </p:sp>
      <p:sp>
        <p:nvSpPr>
          <p:cNvPr id="5" name="Zástupný symbol pro zápatí 4"/>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6" name="Zástupný symbol pro číslo snímku 5"/>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
        <p:nvSpPr>
          <p:cNvPr id="7"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smtClean="0"/>
              <a:t>Název snímku</a:t>
            </a:r>
            <a:endParaRPr lang="cs-CZ" dirty="0"/>
          </a:p>
        </p:txBody>
      </p:sp>
    </p:spTree>
    <p:extLst>
      <p:ext uri="{BB962C8B-B14F-4D97-AF65-F5344CB8AC3E}">
        <p14:creationId xmlns:p14="http://schemas.microsoft.com/office/powerpoint/2010/main" xmlns="" val="39487825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Poslední snímek">
    <p:spTree>
      <p:nvGrpSpPr>
        <p:cNvPr id="1" name=""/>
        <p:cNvGrpSpPr/>
        <p:nvPr/>
      </p:nvGrpSpPr>
      <p:grpSpPr>
        <a:xfrm>
          <a:off x="0" y="0"/>
          <a:ext cx="0" cy="0"/>
          <a:chOff x="0" y="0"/>
          <a:chExt cx="0" cy="0"/>
        </a:xfrm>
      </p:grpSpPr>
      <p:sp>
        <p:nvSpPr>
          <p:cNvPr id="13" name="Zástupný symbol pro text 1"/>
          <p:cNvSpPr>
            <a:spLocks noGrp="1"/>
          </p:cNvSpPr>
          <p:nvPr>
            <p:ph type="body" sz="quarter" idx="13" hasCustomPrompt="1"/>
          </p:nvPr>
        </p:nvSpPr>
        <p:spPr>
          <a:xfrm>
            <a:off x="2123728" y="4068446"/>
            <a:ext cx="5400675" cy="576263"/>
          </a:xfrm>
          <a:prstGeom prst="rect">
            <a:avLst/>
          </a:prstGeom>
        </p:spPr>
        <p:txBody>
          <a:bodyPr>
            <a:normAutofit lnSpcReduction="10000"/>
          </a:bodyPr>
          <a:lstStyle>
            <a:lvl1pPr marL="0" indent="0">
              <a:lnSpc>
                <a:spcPct val="110000"/>
              </a:lnSpc>
              <a:buNone/>
              <a:defRPr>
                <a:solidFill>
                  <a:schemeClr val="tx1"/>
                </a:solidFill>
              </a:defRPr>
            </a:lvl1pPr>
          </a:lstStyle>
          <a:p>
            <a:r>
              <a:rPr lang="cs-CZ" dirty="0" smtClean="0"/>
              <a:t>E-mailová adresa</a:t>
            </a:r>
            <a:endParaRPr lang="cs-CZ" dirty="0"/>
          </a:p>
        </p:txBody>
      </p:sp>
      <p:pic>
        <p:nvPicPr>
          <p:cNvPr id="14" name="Obrázek 1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67544" y="718574"/>
            <a:ext cx="7309245" cy="1440160"/>
          </a:xfrm>
          <a:prstGeom prst="rect">
            <a:avLst/>
          </a:prstGeom>
        </p:spPr>
      </p:pic>
      <p:sp>
        <p:nvSpPr>
          <p:cNvPr id="18" name="Zástupný symbol pro číslo snímku 5"/>
          <p:cNvSpPr>
            <a:spLocks noGrp="1"/>
          </p:cNvSpPr>
          <p:nvPr>
            <p:ph type="sldNum" sz="quarter" idx="12"/>
          </p:nvPr>
        </p:nvSpPr>
        <p:spPr>
          <a:xfrm>
            <a:off x="7596336" y="6125174"/>
            <a:ext cx="1090464" cy="365125"/>
          </a:xfrm>
          <a:prstGeom prst="rect">
            <a:avLst/>
          </a:prstGeom>
        </p:spPr>
        <p:txBody>
          <a:bodyPr/>
          <a:lstStyle>
            <a:lvl1pPr algn="l">
              <a:defRPr sz="1400"/>
            </a:lvl1pPr>
          </a:lstStyle>
          <a:p>
            <a:fld id="{0973DA39-B09E-41AA-8019-488BA3FC6CCE}" type="slidenum">
              <a:rPr lang="cs-CZ" smtClean="0"/>
              <a:pPr/>
              <a:t>‹#›</a:t>
            </a:fld>
            <a:endParaRPr lang="cs-CZ" dirty="0"/>
          </a:p>
        </p:txBody>
      </p:sp>
      <p:sp>
        <p:nvSpPr>
          <p:cNvPr id="3" name="TextovéPole 2"/>
          <p:cNvSpPr txBox="1"/>
          <p:nvPr userDrawn="1"/>
        </p:nvSpPr>
        <p:spPr>
          <a:xfrm>
            <a:off x="971600" y="2619660"/>
            <a:ext cx="6984776" cy="1061829"/>
          </a:xfrm>
          <a:prstGeom prst="rect">
            <a:avLst/>
          </a:prstGeom>
          <a:noFill/>
        </p:spPr>
        <p:txBody>
          <a:bodyPr wrap="square" rtlCol="0">
            <a:spAutoFit/>
          </a:bodyPr>
          <a:lstStyle/>
          <a:p>
            <a:pPr algn="ctr"/>
            <a:r>
              <a:rPr kumimoji="0" lang="cs-CZ" sz="6300" b="1" i="0" u="none" strike="noStrike" kern="1200" cap="none" spc="0" normalizeH="0" baseline="0" noProof="0" dirty="0" smtClean="0">
                <a:ln>
                  <a:noFill/>
                </a:ln>
                <a:solidFill>
                  <a:prstClr val="white"/>
                </a:solidFill>
                <a:effectLst/>
                <a:uLnTx/>
                <a:uFillTx/>
                <a:latin typeface="+mn-lt"/>
                <a:ea typeface="+mj-ea"/>
                <a:cs typeface="+mj-cs"/>
              </a:rPr>
              <a:t>Děkuji za pozornost</a:t>
            </a:r>
            <a:endParaRPr lang="cs-CZ" sz="6300" b="1" dirty="0"/>
          </a:p>
        </p:txBody>
      </p:sp>
      <p:pic>
        <p:nvPicPr>
          <p:cNvPr id="23" name="Obrázek 22"/>
          <p:cNvPicPr>
            <a:picLocks/>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377770" y="4157706"/>
            <a:ext cx="640811" cy="432048"/>
          </a:xfrm>
          <a:prstGeom prst="rect">
            <a:avLst/>
          </a:prstGeom>
        </p:spPr>
      </p:pic>
      <p:sp>
        <p:nvSpPr>
          <p:cNvPr id="24"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fld id="{0B5F63F0-3DB1-4E3A-89B5-71FA7EE2710F}" type="datetime1">
              <a:rPr lang="cs-CZ" smtClean="0"/>
              <a:t>13.09.2019</a:t>
            </a:fld>
            <a:endParaRPr lang="cs-CZ" dirty="0"/>
          </a:p>
        </p:txBody>
      </p:sp>
      <p:sp>
        <p:nvSpPr>
          <p:cNvPr id="25"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smtClean="0"/>
              <a:t>Doc. JUDr. Tomáš Gřivna, Ph.D.</a:t>
            </a:r>
            <a:endParaRPr lang="cs-CZ" dirty="0"/>
          </a:p>
        </p:txBody>
      </p:sp>
      <p:pic>
        <p:nvPicPr>
          <p:cNvPr id="26" name="Obrázek 25"/>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915816" y="5991938"/>
            <a:ext cx="392000" cy="604694"/>
          </a:xfrm>
          <a:prstGeom prst="rect">
            <a:avLst/>
          </a:prstGeom>
        </p:spPr>
      </p:pic>
      <p:pic>
        <p:nvPicPr>
          <p:cNvPr id="27" name="Obrázek 26"/>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7082287" y="5984898"/>
            <a:ext cx="433415" cy="606281"/>
          </a:xfrm>
          <a:prstGeom prst="rect">
            <a:avLst/>
          </a:prstGeom>
        </p:spPr>
      </p:pic>
      <p:pic>
        <p:nvPicPr>
          <p:cNvPr id="28" name="Obrázek 27"/>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xmlns="" val="16038056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9" name="Nadpis 6"/>
          <p:cNvSpPr>
            <a:spLocks noGrp="1"/>
          </p:cNvSpPr>
          <p:nvPr>
            <p:ph type="title" hasCustomPrompt="1"/>
          </p:nvPr>
        </p:nvSpPr>
        <p:spPr>
          <a:xfrm>
            <a:off x="1691680" y="188640"/>
            <a:ext cx="7128792" cy="576064"/>
          </a:xfrm>
          <a:prstGeom prst="rect">
            <a:avLst/>
          </a:prstGeom>
        </p:spPr>
        <p:txBody>
          <a:bodyPr/>
          <a:lstStyle>
            <a:lvl1pPr algn="l">
              <a:defRPr/>
            </a:lvl1pPr>
          </a:lstStyle>
          <a:p>
            <a:r>
              <a:rPr lang="cs-CZ" dirty="0" smtClean="0"/>
              <a:t>Název snímku</a:t>
            </a:r>
            <a:endParaRPr lang="cs-CZ" dirty="0"/>
          </a:p>
        </p:txBody>
      </p:sp>
      <p:sp>
        <p:nvSpPr>
          <p:cNvPr id="8" name="Zástupný symbol pro text 7"/>
          <p:cNvSpPr>
            <a:spLocks noGrp="1"/>
          </p:cNvSpPr>
          <p:nvPr>
            <p:ph type="body" sz="quarter" idx="13"/>
          </p:nvPr>
        </p:nvSpPr>
        <p:spPr>
          <a:xfrm>
            <a:off x="323528" y="1052513"/>
            <a:ext cx="8496943" cy="5112791"/>
          </a:xfrm>
        </p:spPr>
        <p:txBody>
          <a:bodyPr/>
          <a:lstStyle>
            <a:lvl1pPr>
              <a:buClr>
                <a:srgbClr val="92191C"/>
              </a:buClr>
              <a:defRPr/>
            </a:lvl1pPr>
            <a:lvl2pPr>
              <a:buClr>
                <a:srgbClr val="92191C"/>
              </a:buClr>
              <a:defRPr/>
            </a:lvl2pPr>
            <a:lvl3pPr>
              <a:buClr>
                <a:srgbClr val="92191C"/>
              </a:buClr>
              <a:defRPr/>
            </a:lvl3pPr>
            <a:lvl4pPr>
              <a:buClr>
                <a:srgbClr val="92191C"/>
              </a:buClr>
              <a:defRPr/>
            </a:lvl4pPr>
            <a:lvl5pPr>
              <a:buClr>
                <a:srgbClr val="92191C"/>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5"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FA2E9-D1A5-4266-8C5F-4A337AB72E19}" type="datetime1">
              <a:rPr lang="cs-CZ" smtClean="0"/>
              <a:t>13.09.2019</a:t>
            </a:fld>
            <a:endParaRPr lang="cs-CZ"/>
          </a:p>
        </p:txBody>
      </p:sp>
      <p:sp>
        <p:nvSpPr>
          <p:cNvPr id="16"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Doc. JUDr. Tomáš Gřivna, Ph.D.</a:t>
            </a:r>
            <a:endParaRPr lang="cs-CZ"/>
          </a:p>
        </p:txBody>
      </p:sp>
      <p:sp>
        <p:nvSpPr>
          <p:cNvPr id="17"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pPr/>
              <a:t>‹#›</a:t>
            </a:fld>
            <a:endParaRPr lang="cs-CZ"/>
          </a:p>
        </p:txBody>
      </p:sp>
    </p:spTree>
    <p:extLst>
      <p:ext uri="{BB962C8B-B14F-4D97-AF65-F5344CB8AC3E}">
        <p14:creationId xmlns:p14="http://schemas.microsoft.com/office/powerpoint/2010/main" xmlns="" val="15337788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solidFill>
                  <a:schemeClr val="bg1"/>
                </a:solidFill>
              </a:defRPr>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10"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25200-1EF4-44F6-B05E-65D0265C213B}" type="datetime1">
              <a:rPr lang="cs-CZ" smtClean="0"/>
              <a:t>13.09.2019</a:t>
            </a:fld>
            <a:endParaRPr lang="cs-CZ"/>
          </a:p>
        </p:txBody>
      </p:sp>
      <p:sp>
        <p:nvSpPr>
          <p:cNvPr id="11"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Doc. JUDr. Tomáš Gřivna, Ph.D.</a:t>
            </a:r>
            <a:endParaRPr lang="cs-CZ"/>
          </a:p>
        </p:txBody>
      </p:sp>
      <p:sp>
        <p:nvSpPr>
          <p:cNvPr id="12"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pPr/>
              <a:t>‹#›</a:t>
            </a:fld>
            <a:endParaRPr lang="cs-CZ"/>
          </a:p>
        </p:txBody>
      </p:sp>
    </p:spTree>
    <p:extLst>
      <p:ext uri="{BB962C8B-B14F-4D97-AF65-F5344CB8AC3E}">
        <p14:creationId xmlns:p14="http://schemas.microsoft.com/office/powerpoint/2010/main" xmlns="" val="15972073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8"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smtClean="0"/>
              <a:t>Název snímku</a:t>
            </a:r>
            <a:endParaRPr lang="cs-CZ" dirty="0"/>
          </a:p>
        </p:txBody>
      </p:sp>
      <p:sp>
        <p:nvSpPr>
          <p:cNvPr id="12" name="Zástupný symbol pro datum 2"/>
          <p:cNvSpPr>
            <a:spLocks noGrp="1"/>
          </p:cNvSpPr>
          <p:nvPr>
            <p:ph type="dt" sz="half" idx="10"/>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0B873-25BA-4B3B-A565-927D46CEF8BC}" type="datetime1">
              <a:rPr lang="cs-CZ" smtClean="0"/>
              <a:t>13.09.2019</a:t>
            </a:fld>
            <a:endParaRPr lang="cs-CZ"/>
          </a:p>
        </p:txBody>
      </p:sp>
      <p:sp>
        <p:nvSpPr>
          <p:cNvPr id="13"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Doc. JUDr. Tomáš Gřivna, Ph.D.</a:t>
            </a:r>
            <a:endParaRPr lang="cs-CZ"/>
          </a:p>
        </p:txBody>
      </p:sp>
      <p:sp>
        <p:nvSpPr>
          <p:cNvPr id="14"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pPr/>
              <a:t>‹#›</a:t>
            </a:fld>
            <a:endParaRPr lang="cs-CZ"/>
          </a:p>
        </p:txBody>
      </p:sp>
    </p:spTree>
    <p:extLst>
      <p:ext uri="{BB962C8B-B14F-4D97-AF65-F5344CB8AC3E}">
        <p14:creationId xmlns:p14="http://schemas.microsoft.com/office/powerpoint/2010/main" xmlns="" val="26418277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457200" y="6373602"/>
            <a:ext cx="2133600" cy="365125"/>
          </a:xfrm>
          <a:prstGeom prst="rect">
            <a:avLst/>
          </a:prstGeom>
        </p:spPr>
        <p:txBody>
          <a:bodyPr/>
          <a:lstStyle/>
          <a:p>
            <a:fld id="{EE9E6374-561A-4E85-A8AA-13150A07F1BA}" type="datetime1">
              <a:rPr lang="cs-CZ" smtClean="0"/>
              <a:t>13.09.2019</a:t>
            </a:fld>
            <a:endParaRPr lang="cs-CZ" dirty="0"/>
          </a:p>
        </p:txBody>
      </p:sp>
      <p:sp>
        <p:nvSpPr>
          <p:cNvPr id="8" name="Zástupný symbol pro zápatí 7"/>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9" name="Zástupný symbol pro číslo snímku 8"/>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
        <p:nvSpPr>
          <p:cNvPr id="10"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smtClean="0"/>
              <a:t>Název snímku</a:t>
            </a:r>
            <a:endParaRPr lang="cs-CZ" dirty="0"/>
          </a:p>
        </p:txBody>
      </p:sp>
    </p:spTree>
    <p:extLst>
      <p:ext uri="{BB962C8B-B14F-4D97-AF65-F5344CB8AC3E}">
        <p14:creationId xmlns:p14="http://schemas.microsoft.com/office/powerpoint/2010/main" xmlns="" val="5659669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a:xfrm>
            <a:off x="457200" y="6373602"/>
            <a:ext cx="2133600" cy="365125"/>
          </a:xfrm>
          <a:prstGeom prst="rect">
            <a:avLst/>
          </a:prstGeom>
        </p:spPr>
        <p:txBody>
          <a:bodyPr/>
          <a:lstStyle/>
          <a:p>
            <a:fld id="{206DCE46-1205-4B37-A4E9-188FAC673E89}" type="datetime1">
              <a:rPr lang="cs-CZ" smtClean="0"/>
              <a:t>13.09.2019</a:t>
            </a:fld>
            <a:endParaRPr lang="cs-CZ" dirty="0"/>
          </a:p>
        </p:txBody>
      </p:sp>
      <p:sp>
        <p:nvSpPr>
          <p:cNvPr id="4" name="Zástupný symbol pro zápatí 3"/>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5" name="Zástupný symbol pro číslo snímku 4"/>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
        <p:nvSpPr>
          <p:cNvPr id="6"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smtClean="0"/>
              <a:t>Název snímku</a:t>
            </a:r>
            <a:endParaRPr lang="cs-CZ" dirty="0"/>
          </a:p>
        </p:txBody>
      </p:sp>
    </p:spTree>
    <p:extLst>
      <p:ext uri="{BB962C8B-B14F-4D97-AF65-F5344CB8AC3E}">
        <p14:creationId xmlns:p14="http://schemas.microsoft.com/office/powerpoint/2010/main" xmlns="" val="29170656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73602"/>
            <a:ext cx="2133600" cy="365125"/>
          </a:xfrm>
          <a:prstGeom prst="rect">
            <a:avLst/>
          </a:prstGeom>
        </p:spPr>
        <p:txBody>
          <a:bodyPr/>
          <a:lstStyle/>
          <a:p>
            <a:fld id="{145D0FAE-784A-435D-9D65-F3DCE50A7562}" type="datetime1">
              <a:rPr lang="cs-CZ" smtClean="0"/>
              <a:t>13.09.2019</a:t>
            </a:fld>
            <a:endParaRPr lang="cs-CZ" dirty="0"/>
          </a:p>
        </p:txBody>
      </p:sp>
      <p:sp>
        <p:nvSpPr>
          <p:cNvPr id="3" name="Zástupný symbol pro zápatí 2"/>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4" name="Zástupný symbol pro číslo snímku 3"/>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Tree>
    <p:extLst>
      <p:ext uri="{BB962C8B-B14F-4D97-AF65-F5344CB8AC3E}">
        <p14:creationId xmlns:p14="http://schemas.microsoft.com/office/powerpoint/2010/main" xmlns="" val="35733994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980728"/>
            <a:ext cx="5111750" cy="5145435"/>
          </a:xfrm>
          <a:prstGeom prst="rect">
            <a:avLst/>
          </a:prstGeom>
        </p:spPr>
        <p:txBody>
          <a:bodyPr/>
          <a:lstStyle>
            <a:lvl1pPr>
              <a:buClr>
                <a:srgbClr val="92191C"/>
              </a:buClr>
              <a:defRPr sz="3200"/>
            </a:lvl1pPr>
            <a:lvl2pPr>
              <a:buClr>
                <a:srgbClr val="92191C"/>
              </a:buClr>
              <a:defRPr sz="2800"/>
            </a:lvl2pPr>
            <a:lvl3pPr>
              <a:buClr>
                <a:srgbClr val="92191C"/>
              </a:buClr>
              <a:defRPr sz="2400"/>
            </a:lvl3pPr>
            <a:lvl4pPr>
              <a:buClr>
                <a:srgbClr val="92191C"/>
              </a:buClr>
              <a:defRPr sz="2000"/>
            </a:lvl4pPr>
            <a:lvl5pPr>
              <a:buClr>
                <a:srgbClr val="92191C"/>
              </a:buCl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fld id="{1646F754-7A6C-4A46-8CFA-3EEB590AA946}" type="datetime1">
              <a:rPr lang="cs-CZ" smtClean="0"/>
              <a:t>13.09.2019</a:t>
            </a:fld>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Tree>
    <p:extLst>
      <p:ext uri="{BB962C8B-B14F-4D97-AF65-F5344CB8AC3E}">
        <p14:creationId xmlns:p14="http://schemas.microsoft.com/office/powerpoint/2010/main" xmlns="" val="515480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908719"/>
            <a:ext cx="5486400" cy="381885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fld id="{EFC40E5B-EC5D-4183-BBD6-D198D7E96C17}" type="datetime1">
              <a:rPr lang="cs-CZ" smtClean="0"/>
              <a:t>13.09.2019</a:t>
            </a:fld>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smtClean="0"/>
              <a:t>Doc. JUDr. Tomáš Gřivna, Ph.D.</a:t>
            </a:r>
            <a:endParaRPr lang="cs-CZ"/>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pPr/>
              <a:t>‹#›</a:t>
            </a:fld>
            <a:endParaRPr lang="cs-CZ"/>
          </a:p>
        </p:txBody>
      </p:sp>
    </p:spTree>
    <p:extLst>
      <p:ext uri="{BB962C8B-B14F-4D97-AF65-F5344CB8AC3E}">
        <p14:creationId xmlns:p14="http://schemas.microsoft.com/office/powerpoint/2010/main" xmlns="" val="1912007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B31E26"/>
            </a:gs>
            <a:gs pos="100000">
              <a:srgbClr val="92191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Obdélník 7"/>
          <p:cNvSpPr/>
          <p:nvPr/>
        </p:nvSpPr>
        <p:spPr>
          <a:xfrm>
            <a:off x="0" y="908720"/>
            <a:ext cx="9144000" cy="5400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nadpis 1"/>
          <p:cNvSpPr>
            <a:spLocks noGrp="1"/>
          </p:cNvSpPr>
          <p:nvPr>
            <p:ph type="title"/>
          </p:nvPr>
        </p:nvSpPr>
        <p:spPr>
          <a:xfrm>
            <a:off x="1691680" y="180014"/>
            <a:ext cx="6995120" cy="576064"/>
          </a:xfrm>
          <a:prstGeom prst="rect">
            <a:avLst/>
          </a:prstGeom>
        </p:spPr>
        <p:txBody>
          <a:bodyPr vert="horz" lIns="91440" tIns="45720" rIns="91440" bIns="45720" rtlCol="0" anchor="ctr">
            <a:normAutofit/>
          </a:bodyPr>
          <a:lstStyle/>
          <a:p>
            <a:r>
              <a:rPr lang="cs-CZ" dirty="0" smtClean="0"/>
              <a:t>Název prezentace</a:t>
            </a:r>
            <a:endParaRPr lang="cs-CZ" dirty="0"/>
          </a:p>
        </p:txBody>
      </p:sp>
      <p:pic>
        <p:nvPicPr>
          <p:cNvPr id="12" name="Obrázek 11"/>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199764" y="188640"/>
            <a:ext cx="525297" cy="556458"/>
          </a:xfrm>
          <a:prstGeom prst="rect">
            <a:avLst/>
          </a:prstGeom>
        </p:spPr>
      </p:pic>
      <p:sp>
        <p:nvSpPr>
          <p:cNvPr id="2" name="Zástupný symbol pro text 1"/>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3"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D98B1-1D6A-4ECD-A2F4-9C8766550C0E}" type="datetime1">
              <a:rPr lang="cs-CZ" smtClean="0"/>
              <a:t>13.09.2019</a:t>
            </a:fld>
            <a:endParaRPr lang="cs-CZ"/>
          </a:p>
        </p:txBody>
      </p:sp>
      <p:sp>
        <p:nvSpPr>
          <p:cNvPr id="7"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Doc. JUDr. Tomáš Gřivna, Ph.D.</a:t>
            </a:r>
            <a:endParaRPr lang="cs-CZ"/>
          </a:p>
        </p:txBody>
      </p:sp>
      <p:sp>
        <p:nvSpPr>
          <p:cNvPr id="15"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pPr/>
              <a:t>‹#›</a:t>
            </a:fld>
            <a:endParaRPr lang="cs-CZ"/>
          </a:p>
        </p:txBody>
      </p:sp>
    </p:spTree>
    <p:extLst>
      <p:ext uri="{BB962C8B-B14F-4D97-AF65-F5344CB8AC3E}">
        <p14:creationId xmlns:p14="http://schemas.microsoft.com/office/powerpoint/2010/main" xmlns="" val="31973926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33" r:id="rId11"/>
  </p:sldLayoutIdLst>
  <p:timing>
    <p:tnLst>
      <p:par>
        <p:cTn id="1" dur="indefinite" restart="never" nodeType="tmRoot"/>
      </p:par>
    </p:tnLst>
  </p:timing>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921919"/>
        </a:buClr>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921919"/>
        </a:buClr>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645024"/>
            <a:ext cx="7920880" cy="1008112"/>
          </a:xfrm>
        </p:spPr>
        <p:txBody>
          <a:bodyPr>
            <a:normAutofit fontScale="90000"/>
          </a:bodyPr>
          <a:lstStyle/>
          <a:p>
            <a:r>
              <a:rPr lang="cs-CZ" dirty="0"/>
              <a:t>Trestněprávní postih </a:t>
            </a:r>
            <a:r>
              <a:rPr lang="cs-CZ" dirty="0" err="1"/>
              <a:t>kyberkriminality</a:t>
            </a:r>
            <a:r>
              <a:rPr lang="cs-CZ" dirty="0"/>
              <a:t/>
            </a:r>
            <a:br>
              <a:rPr lang="cs-CZ" dirty="0"/>
            </a:br>
            <a:r>
              <a:rPr lang="cs-CZ" sz="4000" i="1" dirty="0" smtClean="0"/>
              <a:t>odpovědnost za cizí obsah</a:t>
            </a:r>
            <a:endParaRPr lang="cs-CZ" dirty="0"/>
          </a:p>
        </p:txBody>
      </p:sp>
      <p:sp>
        <p:nvSpPr>
          <p:cNvPr id="3" name="Zástupný symbol pro číslo snímku 2"/>
          <p:cNvSpPr>
            <a:spLocks noGrp="1"/>
          </p:cNvSpPr>
          <p:nvPr>
            <p:ph type="sldNum" sz="quarter" idx="12"/>
          </p:nvPr>
        </p:nvSpPr>
        <p:spPr/>
        <p:txBody>
          <a:bodyPr/>
          <a:lstStyle/>
          <a:p>
            <a:r>
              <a:rPr lang="cs-CZ" dirty="0" smtClean="0"/>
              <a:t>21</a:t>
            </a:r>
            <a:endParaRPr lang="cs-CZ" dirty="0"/>
          </a:p>
        </p:txBody>
      </p:sp>
      <p:sp>
        <p:nvSpPr>
          <p:cNvPr id="5" name="Zástupný symbol pro zápatí 4"/>
          <p:cNvSpPr>
            <a:spLocks noGrp="1"/>
          </p:cNvSpPr>
          <p:nvPr>
            <p:ph type="ftr" sz="quarter" idx="11"/>
          </p:nvPr>
        </p:nvSpPr>
        <p:spPr/>
        <p:txBody>
          <a:bodyPr/>
          <a:lstStyle/>
          <a:p>
            <a:r>
              <a:rPr lang="cs-CZ" smtClean="0"/>
              <a:t>Doc. JUDr. Tomáš Gřivna, Ph.D.</a:t>
            </a:r>
            <a:endParaRPr lang="cs-CZ" dirty="0"/>
          </a:p>
        </p:txBody>
      </p:sp>
      <p:sp>
        <p:nvSpPr>
          <p:cNvPr id="6" name="Zástupný symbol pro datum 5"/>
          <p:cNvSpPr>
            <a:spLocks noGrp="1"/>
          </p:cNvSpPr>
          <p:nvPr>
            <p:ph type="dt" sz="half" idx="10"/>
          </p:nvPr>
        </p:nvSpPr>
        <p:spPr/>
        <p:txBody>
          <a:bodyPr/>
          <a:lstStyle/>
          <a:p>
            <a:fld id="{3CDDAAA8-12B7-4AC8-8A37-D0E78426F2BE}" type="datetime1">
              <a:rPr lang="cs-CZ" smtClean="0"/>
              <a:t>13.09.2019</a:t>
            </a:fld>
            <a:endParaRPr lang="cs-CZ" dirty="0"/>
          </a:p>
        </p:txBody>
      </p:sp>
    </p:spTree>
    <p:extLst>
      <p:ext uri="{BB962C8B-B14F-4D97-AF65-F5344CB8AC3E}">
        <p14:creationId xmlns:p14="http://schemas.microsoft.com/office/powerpoint/2010/main" xmlns="" val="2573796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t>Poskytovatel </a:t>
            </a:r>
            <a:r>
              <a:rPr lang="cs-CZ" sz="3200" b="1" dirty="0" err="1"/>
              <a:t>cachingu</a:t>
            </a:r>
            <a:endParaRPr lang="cs-CZ" sz="3200" dirty="0"/>
          </a:p>
        </p:txBody>
      </p:sp>
      <p:sp>
        <p:nvSpPr>
          <p:cNvPr id="3" name="Zástupný symbol pro text 2"/>
          <p:cNvSpPr>
            <a:spLocks noGrp="1"/>
          </p:cNvSpPr>
          <p:nvPr>
            <p:ph type="body" sz="quarter" idx="13"/>
          </p:nvPr>
        </p:nvSpPr>
        <p:spPr/>
        <p:txBody>
          <a:bodyPr>
            <a:normAutofit fontScale="85000" lnSpcReduction="20000"/>
          </a:bodyPr>
          <a:lstStyle/>
          <a:p>
            <a:r>
              <a:rPr lang="cs-CZ" dirty="0" smtClean="0"/>
              <a:t>vyšší míra odpovědnosti </a:t>
            </a:r>
          </a:p>
          <a:p>
            <a:r>
              <a:rPr lang="cs-CZ" dirty="0" smtClean="0"/>
              <a:t>může </a:t>
            </a:r>
            <a:r>
              <a:rPr lang="cs-CZ" dirty="0"/>
              <a:t>odpovídat za obsah informací, jestliže:</a:t>
            </a:r>
          </a:p>
          <a:p>
            <a:pPr lvl="1"/>
            <a:r>
              <a:rPr lang="cs-CZ" dirty="0"/>
              <a:t>změní obsah informace,</a:t>
            </a:r>
          </a:p>
          <a:p>
            <a:pPr lvl="1"/>
            <a:r>
              <a:rPr lang="cs-CZ" dirty="0"/>
              <a:t>nevyhoví podmínkám přístupu k informaci,</a:t>
            </a:r>
          </a:p>
          <a:p>
            <a:pPr lvl="1"/>
            <a:r>
              <a:rPr lang="cs-CZ" dirty="0"/>
              <a:t>nedodržuje pravidla o aktualizaci informace, která jsou obecně uznávána a používána v příslušném odvětví,</a:t>
            </a:r>
          </a:p>
          <a:p>
            <a:pPr lvl="1"/>
            <a:r>
              <a:rPr lang="cs-CZ" dirty="0"/>
              <a:t>překročí povolené používání technologie obecně uznávané a používané v příslušném odvětví s cílem získat údaje o užívání informace, nebo</a:t>
            </a:r>
          </a:p>
          <a:p>
            <a:pPr lvl="1"/>
            <a:r>
              <a:rPr lang="cs-CZ" dirty="0"/>
              <a:t>ihned nepřijme opatření vedoucí k odstranění jím uložené informace nebo ke znemožnění přístupu k ní, jakmile zjistí, že informace byla na výchozím místě přenosu ze sítě odstraněna nebo k ní byl znemožněn přístup nebo soud nařídil stažení či znemožnění přístupu k této informaci.</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10</a:t>
            </a:fld>
            <a:endParaRPr lang="en-GB" noProof="0" dirty="0"/>
          </a:p>
        </p:txBody>
      </p:sp>
      <p:sp>
        <p:nvSpPr>
          <p:cNvPr id="7" name="Zástupný symbol pro datum 6"/>
          <p:cNvSpPr>
            <a:spLocks noGrp="1"/>
          </p:cNvSpPr>
          <p:nvPr>
            <p:ph type="dt" sz="half" idx="2"/>
          </p:nvPr>
        </p:nvSpPr>
        <p:spPr/>
        <p:txBody>
          <a:bodyPr/>
          <a:lstStyle/>
          <a:p>
            <a:fld id="{380C2ABB-023D-43E3-A1FB-9B13BAED7787}" type="datetime1">
              <a:rPr lang="cs-CZ" smtClean="0"/>
              <a:t>13.09.2019</a:t>
            </a:fld>
            <a:endParaRPr lang="cs-CZ"/>
          </a:p>
        </p:txBody>
      </p:sp>
    </p:spTree>
    <p:extLst>
      <p:ext uri="{BB962C8B-B14F-4D97-AF65-F5344CB8AC3E}">
        <p14:creationId xmlns:p14="http://schemas.microsoft.com/office/powerpoint/2010/main" xmlns="" val="124343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t>Host provider</a:t>
            </a:r>
            <a:endParaRPr lang="cs-CZ" sz="3200" dirty="0"/>
          </a:p>
        </p:txBody>
      </p:sp>
      <p:sp>
        <p:nvSpPr>
          <p:cNvPr id="3" name="Zástupný symbol pro text 2"/>
          <p:cNvSpPr>
            <a:spLocks noGrp="1"/>
          </p:cNvSpPr>
          <p:nvPr>
            <p:ph type="body" sz="quarter" idx="13"/>
          </p:nvPr>
        </p:nvSpPr>
        <p:spPr/>
        <p:txBody>
          <a:bodyPr>
            <a:normAutofit fontScale="92500" lnSpcReduction="10000"/>
          </a:bodyPr>
          <a:lstStyle/>
          <a:p>
            <a:r>
              <a:rPr lang="cs-CZ" dirty="0" smtClean="0"/>
              <a:t>může </a:t>
            </a:r>
            <a:r>
              <a:rPr lang="cs-CZ" dirty="0"/>
              <a:t>být odpovědný za obsah uložených informací, jestliže</a:t>
            </a:r>
          </a:p>
          <a:p>
            <a:pPr lvl="1"/>
            <a:r>
              <a:rPr lang="cs-CZ" dirty="0"/>
              <a:t>mohl vzhledem k předmětu své činnosti a okolnostem a povaze případu vědět, že obsah ukládaných informací nebo jednání uživatele jsou protiprávní,</a:t>
            </a:r>
          </a:p>
          <a:p>
            <a:pPr lvl="1"/>
            <a:r>
              <a:rPr lang="cs-CZ" dirty="0"/>
              <a:t>se dozvěděl prokazatelně o protiprávní povaze obsahu ukládaných informací nebo o protiprávním jednání uživatele a neprodleně neučinil veškeré kroky, které lze po něm požadovat, k odstranění nebo znepřístupnění takovýchto informací, nebo</a:t>
            </a:r>
          </a:p>
          <a:p>
            <a:pPr lvl="1"/>
            <a:r>
              <a:rPr lang="cs-CZ" dirty="0"/>
              <a:t>vykonává přímo nebo nepřímo rozhodující vliv na činnost uživatele.</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11</a:t>
            </a:fld>
            <a:endParaRPr lang="en-GB" noProof="0" dirty="0"/>
          </a:p>
        </p:txBody>
      </p:sp>
      <p:sp>
        <p:nvSpPr>
          <p:cNvPr id="7" name="Zástupný symbol pro datum 6"/>
          <p:cNvSpPr>
            <a:spLocks noGrp="1"/>
          </p:cNvSpPr>
          <p:nvPr>
            <p:ph type="dt" sz="half" idx="2"/>
          </p:nvPr>
        </p:nvSpPr>
        <p:spPr/>
        <p:txBody>
          <a:bodyPr/>
          <a:lstStyle/>
          <a:p>
            <a:fld id="{3AFAFB0F-75EF-4AF2-B131-F21B5DC44EEA}" type="datetime1">
              <a:rPr lang="cs-CZ" smtClean="0"/>
              <a:t>13.09.2019</a:t>
            </a:fld>
            <a:endParaRPr lang="cs-CZ"/>
          </a:p>
        </p:txBody>
      </p:sp>
    </p:spTree>
    <p:extLst>
      <p:ext uri="{BB962C8B-B14F-4D97-AF65-F5344CB8AC3E}">
        <p14:creationId xmlns:p14="http://schemas.microsoft.com/office/powerpoint/2010/main" xmlns="" val="155766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t>Povinnost dohlížet na obsah</a:t>
            </a:r>
            <a:endParaRPr lang="cs-CZ" sz="3200" dirty="0"/>
          </a:p>
        </p:txBody>
      </p:sp>
      <p:sp>
        <p:nvSpPr>
          <p:cNvPr id="3" name="Zástupný symbol pro text 2"/>
          <p:cNvSpPr>
            <a:spLocks noGrp="1"/>
          </p:cNvSpPr>
          <p:nvPr>
            <p:ph type="body" sz="quarter" idx="13"/>
          </p:nvPr>
        </p:nvSpPr>
        <p:spPr/>
        <p:txBody>
          <a:bodyPr>
            <a:normAutofit fontScale="92500" lnSpcReduction="10000"/>
          </a:bodyPr>
          <a:lstStyle/>
          <a:p>
            <a:r>
              <a:rPr lang="cs-CZ" dirty="0"/>
              <a:t>Ani jeden z uvedených subjektů nemá </a:t>
            </a:r>
            <a:r>
              <a:rPr lang="cs-CZ" b="1" dirty="0"/>
              <a:t>povinnost dohlížet na obsah jimi přenášených nebo ukládaných informací</a:t>
            </a:r>
            <a:r>
              <a:rPr lang="cs-CZ" dirty="0"/>
              <a:t>, či aktivně vyhledávat skutečnosti a okolnosti poukazující na protiprávní obsah informace (§ 6</a:t>
            </a:r>
            <a:r>
              <a:rPr lang="cs-CZ" dirty="0" smtClean="0"/>
              <a:t>).</a:t>
            </a:r>
          </a:p>
          <a:p>
            <a:r>
              <a:rPr lang="cs-CZ" b="1" dirty="0"/>
              <a:t>Zákaz obecného dohledu však není podle judikatury SD EU překážkou tzv. speciálního (zvláštního) dohledu.</a:t>
            </a:r>
            <a:r>
              <a:rPr lang="cs-CZ" dirty="0"/>
              <a:t> Česká úprava v § 6 jde patrně </a:t>
            </a:r>
            <a:r>
              <a:rPr lang="cs-CZ" dirty="0" smtClean="0"/>
              <a:t>mimo </a:t>
            </a:r>
            <a:r>
              <a:rPr lang="cs-CZ" dirty="0"/>
              <a:t>rámec čl. 15 Směrnice, když nerozlišuje mezi dohledem obecným i zvláštním. </a:t>
            </a:r>
            <a:r>
              <a:rPr lang="cs-CZ" dirty="0" smtClean="0"/>
              <a:t>C-484/14</a:t>
            </a:r>
            <a:endParaRPr lang="cs-CZ" dirty="0"/>
          </a:p>
          <a:p>
            <a:pPr marL="0" indent="0">
              <a:buNone/>
            </a:pPr>
            <a:r>
              <a:rPr lang="cs-CZ" dirty="0" smtClean="0"/>
              <a:t> </a:t>
            </a:r>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12</a:t>
            </a:fld>
            <a:endParaRPr lang="en-GB" noProof="0" dirty="0"/>
          </a:p>
        </p:txBody>
      </p:sp>
      <p:sp>
        <p:nvSpPr>
          <p:cNvPr id="7" name="Zástupný symbol pro datum 6"/>
          <p:cNvSpPr>
            <a:spLocks noGrp="1"/>
          </p:cNvSpPr>
          <p:nvPr>
            <p:ph type="dt" sz="half" idx="2"/>
          </p:nvPr>
        </p:nvSpPr>
        <p:spPr/>
        <p:txBody>
          <a:bodyPr/>
          <a:lstStyle/>
          <a:p>
            <a:fld id="{41CEBB7D-50ED-474E-A1A2-2EAEA30F1C37}" type="datetime1">
              <a:rPr lang="cs-CZ" smtClean="0"/>
              <a:t>13.09.2019</a:t>
            </a:fld>
            <a:endParaRPr lang="cs-CZ"/>
          </a:p>
        </p:txBody>
      </p:sp>
    </p:spTree>
    <p:extLst>
      <p:ext uri="{BB962C8B-B14F-4D97-AF65-F5344CB8AC3E}">
        <p14:creationId xmlns:p14="http://schemas.microsoft.com/office/powerpoint/2010/main" xmlns="" val="3518883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Trestněprávní specifika</a:t>
            </a:r>
            <a:endParaRPr lang="cs-CZ" dirty="0"/>
          </a:p>
        </p:txBody>
      </p:sp>
      <p:sp>
        <p:nvSpPr>
          <p:cNvPr id="3" name="Zástupný symbol pro text 2"/>
          <p:cNvSpPr>
            <a:spLocks noGrp="1"/>
          </p:cNvSpPr>
          <p:nvPr>
            <p:ph type="body" sz="quarter" idx="13"/>
          </p:nvPr>
        </p:nvSpPr>
        <p:spPr/>
        <p:txBody>
          <a:bodyPr>
            <a:normAutofit fontScale="85000" lnSpcReduction="10000"/>
          </a:bodyPr>
          <a:lstStyle/>
          <a:p>
            <a:r>
              <a:rPr lang="cs-CZ" dirty="0"/>
              <a:t>Vyloučení odpovědnosti se tak týká i odpovědnosti </a:t>
            </a:r>
            <a:r>
              <a:rPr lang="cs-CZ" dirty="0" smtClean="0"/>
              <a:t>trestní, a </a:t>
            </a:r>
            <a:r>
              <a:rPr lang="cs-CZ" dirty="0"/>
              <a:t>to bez ohledu na to, zdali jde o obecnou nebo zvláštní povinnost konat</a:t>
            </a:r>
            <a:r>
              <a:rPr lang="cs-CZ" dirty="0" smtClean="0"/>
              <a:t>.</a:t>
            </a:r>
          </a:p>
          <a:p>
            <a:r>
              <a:rPr lang="cs-CZ" dirty="0" smtClean="0"/>
              <a:t>Např. </a:t>
            </a:r>
            <a:r>
              <a:rPr lang="cs-CZ" dirty="0"/>
              <a:t>Access provider tak nemůže být při dodržení pravidel pro bezpečný přístav trestný ani za neoznámení či nepřekažení trestného činu</a:t>
            </a:r>
            <a:r>
              <a:rPr lang="cs-CZ" dirty="0" smtClean="0"/>
              <a:t>. (což by patrně byl, kdyby nebylo této speciální právní úpravy)</a:t>
            </a:r>
          </a:p>
          <a:p>
            <a:r>
              <a:rPr lang="cs-CZ" dirty="0"/>
              <a:t>Pokud však ISP překročí pravidla pro zachování bezpečného přístavu, nemůže se dovolávat vyloučené odpovědnosti</a:t>
            </a:r>
            <a:r>
              <a:rPr lang="cs-CZ" dirty="0" smtClean="0"/>
              <a:t>.</a:t>
            </a:r>
          </a:p>
          <a:p>
            <a:r>
              <a:rPr lang="cs-CZ" dirty="0"/>
              <a:t>musí být naplněny všechny znaky trestného činu včetně </a:t>
            </a:r>
            <a:r>
              <a:rPr lang="cs-CZ" dirty="0" smtClean="0"/>
              <a:t>požadované </a:t>
            </a:r>
            <a:r>
              <a:rPr lang="cs-CZ" dirty="0"/>
              <a:t>formy zavinění.</a:t>
            </a:r>
            <a:endParaRPr lang="cs-CZ" dirty="0" smtClean="0"/>
          </a:p>
          <a:p>
            <a:endParaRPr lang="cs-CZ" dirty="0" smtClean="0"/>
          </a:p>
          <a:p>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13</a:t>
            </a:fld>
            <a:endParaRPr lang="en-GB" noProof="0" dirty="0"/>
          </a:p>
        </p:txBody>
      </p:sp>
      <p:sp>
        <p:nvSpPr>
          <p:cNvPr id="7" name="Zástupný symbol pro datum 6"/>
          <p:cNvSpPr>
            <a:spLocks noGrp="1"/>
          </p:cNvSpPr>
          <p:nvPr>
            <p:ph type="dt" sz="half" idx="2"/>
          </p:nvPr>
        </p:nvSpPr>
        <p:spPr/>
        <p:txBody>
          <a:bodyPr/>
          <a:lstStyle/>
          <a:p>
            <a:fld id="{B30EBFAD-F7D1-413E-80B9-4D38C012B712}" type="datetime1">
              <a:rPr lang="cs-CZ" smtClean="0"/>
              <a:t>13.09.2019</a:t>
            </a:fld>
            <a:endParaRPr lang="cs-CZ"/>
          </a:p>
        </p:txBody>
      </p:sp>
    </p:spTree>
    <p:extLst>
      <p:ext uri="{BB962C8B-B14F-4D97-AF65-F5344CB8AC3E}">
        <p14:creationId xmlns:p14="http://schemas.microsoft.com/office/powerpoint/2010/main" xmlns="" val="1207431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Trestněprávní specifika</a:t>
            </a:r>
            <a:endParaRPr lang="cs-CZ" dirty="0"/>
          </a:p>
        </p:txBody>
      </p:sp>
      <p:sp>
        <p:nvSpPr>
          <p:cNvPr id="3" name="Zástupný symbol pro text 2"/>
          <p:cNvSpPr>
            <a:spLocks noGrp="1"/>
          </p:cNvSpPr>
          <p:nvPr>
            <p:ph type="body" sz="quarter" idx="13"/>
          </p:nvPr>
        </p:nvSpPr>
        <p:spPr/>
        <p:txBody>
          <a:bodyPr>
            <a:normAutofit/>
          </a:bodyPr>
          <a:lstStyle/>
          <a:p>
            <a:r>
              <a:rPr lang="cs-CZ" dirty="0" err="1"/>
              <a:t>Nulíček</a:t>
            </a:r>
            <a:r>
              <a:rPr lang="cs-CZ" dirty="0"/>
              <a:t>, M. </a:t>
            </a:r>
            <a:r>
              <a:rPr lang="cs-CZ" b="1" dirty="0"/>
              <a:t>Nová evropská legislativa a její dopady na práva a povinnosti ISP.</a:t>
            </a:r>
            <a:r>
              <a:rPr lang="cs-CZ" i="1" dirty="0"/>
              <a:t> Právní rozhledy 9/2017, s. </a:t>
            </a:r>
            <a:r>
              <a:rPr lang="cs-CZ" i="1" dirty="0" smtClean="0"/>
              <a:t>317: „I</a:t>
            </a:r>
            <a:r>
              <a:rPr lang="cs-CZ" dirty="0" smtClean="0"/>
              <a:t> </a:t>
            </a:r>
            <a:r>
              <a:rPr lang="cs-CZ" dirty="0"/>
              <a:t>přes případnou ztrátu bezpečného přístavu nelze dovozovat trestní odpovědnost za spáchání trestného činu, neboť ISP nenaplňuje podmínky vzniku trestní odpovědnosti, a to i s ohledem na absenci úmyslu</a:t>
            </a:r>
            <a:r>
              <a:rPr lang="cs-CZ" dirty="0" smtClean="0"/>
              <a:t>.“</a:t>
            </a:r>
          </a:p>
          <a:p>
            <a:r>
              <a:rPr lang="cs-CZ" dirty="0" smtClean="0"/>
              <a:t>NESOUHLASÍM! </a:t>
            </a:r>
          </a:p>
          <a:p>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14</a:t>
            </a:fld>
            <a:endParaRPr lang="en-GB" noProof="0" dirty="0"/>
          </a:p>
        </p:txBody>
      </p:sp>
      <p:sp>
        <p:nvSpPr>
          <p:cNvPr id="7" name="Zástupný symbol pro datum 6"/>
          <p:cNvSpPr>
            <a:spLocks noGrp="1"/>
          </p:cNvSpPr>
          <p:nvPr>
            <p:ph type="dt" sz="half" idx="2"/>
          </p:nvPr>
        </p:nvSpPr>
        <p:spPr/>
        <p:txBody>
          <a:bodyPr/>
          <a:lstStyle/>
          <a:p>
            <a:fld id="{9C6C4584-0421-47AB-8EC8-39BB6B58B134}" type="datetime1">
              <a:rPr lang="cs-CZ" smtClean="0"/>
              <a:t>13.09.2019</a:t>
            </a:fld>
            <a:endParaRPr lang="cs-CZ"/>
          </a:p>
        </p:txBody>
      </p:sp>
    </p:spTree>
    <p:extLst>
      <p:ext uri="{BB962C8B-B14F-4D97-AF65-F5344CB8AC3E}">
        <p14:creationId xmlns:p14="http://schemas.microsoft.com/office/powerpoint/2010/main" xmlns="" val="3660726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Trestněprávní specifika</a:t>
            </a:r>
            <a:endParaRPr lang="cs-CZ" dirty="0"/>
          </a:p>
        </p:txBody>
      </p:sp>
      <p:sp>
        <p:nvSpPr>
          <p:cNvPr id="3" name="Zástupný symbol pro text 2"/>
          <p:cNvSpPr>
            <a:spLocks noGrp="1"/>
          </p:cNvSpPr>
          <p:nvPr>
            <p:ph type="body" sz="quarter" idx="13"/>
          </p:nvPr>
        </p:nvSpPr>
        <p:spPr/>
        <p:txBody>
          <a:bodyPr>
            <a:normAutofit fontScale="85000" lnSpcReduction="20000"/>
          </a:bodyPr>
          <a:lstStyle/>
          <a:p>
            <a:r>
              <a:rPr lang="cs-CZ" b="1" dirty="0"/>
              <a:t>subjekt</a:t>
            </a:r>
            <a:r>
              <a:rPr lang="cs-CZ" dirty="0"/>
              <a:t> </a:t>
            </a:r>
            <a:r>
              <a:rPr lang="cs-CZ" b="1" dirty="0"/>
              <a:t>(</a:t>
            </a:r>
            <a:r>
              <a:rPr lang="cs-CZ" b="1" dirty="0" smtClean="0"/>
              <a:t>pachatel): </a:t>
            </a:r>
            <a:r>
              <a:rPr lang="cs-CZ" dirty="0"/>
              <a:t>z hlediska právní formy </a:t>
            </a:r>
            <a:r>
              <a:rPr lang="cs-CZ" dirty="0" smtClean="0"/>
              <a:t>často bude ISP právnickou osobou: </a:t>
            </a:r>
            <a:r>
              <a:rPr lang="cs-CZ" dirty="0"/>
              <a:t>zákon č. 418/2011 Sb., o trestní odpovědnosti právnických </a:t>
            </a:r>
            <a:r>
              <a:rPr lang="cs-CZ" dirty="0" smtClean="0"/>
              <a:t>osob… (§§ 6, 7, 8);</a:t>
            </a:r>
          </a:p>
          <a:p>
            <a:r>
              <a:rPr lang="cs-CZ" b="1" dirty="0"/>
              <a:t>jednání</a:t>
            </a:r>
            <a:r>
              <a:rPr lang="cs-CZ" dirty="0"/>
              <a:t>, může mít činnost ISP podobu </a:t>
            </a:r>
            <a:r>
              <a:rPr lang="cs-CZ" b="1" dirty="0"/>
              <a:t>konání</a:t>
            </a:r>
            <a:r>
              <a:rPr lang="cs-CZ" dirty="0"/>
              <a:t>. </a:t>
            </a:r>
            <a:endParaRPr lang="cs-CZ" dirty="0" smtClean="0"/>
          </a:p>
          <a:p>
            <a:r>
              <a:rPr lang="cs-CZ" dirty="0"/>
              <a:t>méně častou bude situace, kdy je ISP sám pachatelem, např. pro to, že protiprávní obsah sám </a:t>
            </a:r>
            <a:r>
              <a:rPr lang="cs-CZ" dirty="0" smtClean="0"/>
              <a:t>vytvořil.</a:t>
            </a:r>
          </a:p>
          <a:p>
            <a:r>
              <a:rPr lang="cs-CZ" dirty="0"/>
              <a:t>Častěji půjde o případy, kdy ISP sám protiprávní obsah nevytvořil, ale postupoval aktivně tak, že se podílel na jeho šíření, např. sám inicioval přenos (porušení pravidel vyloučené odpovědnosti u </a:t>
            </a:r>
            <a:r>
              <a:rPr lang="cs-CZ" dirty="0" err="1"/>
              <a:t>acces</a:t>
            </a:r>
            <a:r>
              <a:rPr lang="cs-CZ" dirty="0"/>
              <a:t> providera) nebo změnil obsah informace (porušení pravidel vyloučené odpovědnosti u </a:t>
            </a:r>
            <a:r>
              <a:rPr lang="cs-CZ" dirty="0" err="1"/>
              <a:t>cachingu</a:t>
            </a:r>
            <a:r>
              <a:rPr lang="cs-CZ" dirty="0"/>
              <a:t>) nebo vykonával rozhodující vliv na činnosti uživatele (porušení pravidel vyloučené odpovědnosti u host providera).</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15</a:t>
            </a:fld>
            <a:endParaRPr lang="en-GB" noProof="0" dirty="0"/>
          </a:p>
        </p:txBody>
      </p:sp>
      <p:sp>
        <p:nvSpPr>
          <p:cNvPr id="7" name="Zástupný symbol pro datum 6"/>
          <p:cNvSpPr>
            <a:spLocks noGrp="1"/>
          </p:cNvSpPr>
          <p:nvPr>
            <p:ph type="dt" sz="half" idx="2"/>
          </p:nvPr>
        </p:nvSpPr>
        <p:spPr/>
        <p:txBody>
          <a:bodyPr/>
          <a:lstStyle/>
          <a:p>
            <a:fld id="{0022AEAF-C97C-4B8A-BB1D-DE2790394EF6}" type="datetime1">
              <a:rPr lang="cs-CZ" smtClean="0"/>
              <a:t>13.09.2019</a:t>
            </a:fld>
            <a:endParaRPr lang="cs-CZ"/>
          </a:p>
        </p:txBody>
      </p:sp>
    </p:spTree>
    <p:extLst>
      <p:ext uri="{BB962C8B-B14F-4D97-AF65-F5344CB8AC3E}">
        <p14:creationId xmlns:p14="http://schemas.microsoft.com/office/powerpoint/2010/main" xmlns="" val="2661099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Trestněprávní specifika</a:t>
            </a:r>
            <a:endParaRPr lang="cs-CZ" dirty="0"/>
          </a:p>
        </p:txBody>
      </p:sp>
      <p:sp>
        <p:nvSpPr>
          <p:cNvPr id="3" name="Zástupný symbol pro text 2"/>
          <p:cNvSpPr>
            <a:spLocks noGrp="1"/>
          </p:cNvSpPr>
          <p:nvPr>
            <p:ph type="body" sz="quarter" idx="13"/>
          </p:nvPr>
        </p:nvSpPr>
        <p:spPr>
          <a:xfrm>
            <a:off x="323528" y="908721"/>
            <a:ext cx="8496943" cy="5400600"/>
          </a:xfrm>
        </p:spPr>
        <p:txBody>
          <a:bodyPr>
            <a:normAutofit fontScale="85000" lnSpcReduction="20000"/>
          </a:bodyPr>
          <a:lstStyle/>
          <a:p>
            <a:r>
              <a:rPr lang="cs-CZ" dirty="0"/>
              <a:t>Jelikož zákon v některých případech ukládá ISP povinnost </a:t>
            </a:r>
            <a:r>
              <a:rPr lang="cs-CZ" dirty="0" smtClean="0"/>
              <a:t>konat (týká se jen </a:t>
            </a:r>
            <a:r>
              <a:rPr lang="cs-CZ" dirty="0" err="1"/>
              <a:t>cachingu</a:t>
            </a:r>
            <a:r>
              <a:rPr lang="cs-CZ" dirty="0"/>
              <a:t> a host </a:t>
            </a:r>
            <a:r>
              <a:rPr lang="cs-CZ" dirty="0" smtClean="0"/>
              <a:t>providera), </a:t>
            </a:r>
            <a:r>
              <a:rPr lang="cs-CZ" dirty="0"/>
              <a:t>pak může z jednání ISP spočívat i v </a:t>
            </a:r>
            <a:r>
              <a:rPr lang="cs-CZ" b="1" dirty="0"/>
              <a:t>opomenutí</a:t>
            </a:r>
            <a:r>
              <a:rPr lang="cs-CZ" dirty="0"/>
              <a:t> povinnosti konat ve smyslu § 112 TZ. </a:t>
            </a:r>
            <a:endParaRPr lang="cs-CZ" dirty="0" smtClean="0"/>
          </a:p>
          <a:p>
            <a:r>
              <a:rPr lang="cs-CZ" sz="1700" dirty="0" smtClean="0"/>
              <a:t>§ 112: Jednáním </a:t>
            </a:r>
            <a:r>
              <a:rPr lang="cs-CZ" sz="1700" dirty="0"/>
              <a:t>se rozumí i opomenutí takového konání, k němuž byl pachatel povinen podle jiného právního předpisu, úředního rozhodnutí nebo smlouvy, v důsledku dobrovolného převzetí povinnosti konat nebo vyplývala-li taková jeho zvláštní povinnost z jeho předchozího ohrožujícího jednání anebo k němuž byl z jiného důvodu podle okolností a svých poměrů </a:t>
            </a:r>
            <a:r>
              <a:rPr lang="cs-CZ" sz="1700" dirty="0" smtClean="0"/>
              <a:t>povinen.</a:t>
            </a:r>
            <a:endParaRPr lang="cs-CZ" sz="1700" dirty="0"/>
          </a:p>
          <a:p>
            <a:r>
              <a:rPr lang="cs-CZ" dirty="0" smtClean="0"/>
              <a:t>Poskytovatele </a:t>
            </a:r>
            <a:r>
              <a:rPr lang="cs-CZ" dirty="0" err="1" smtClean="0"/>
              <a:t>cachingu</a:t>
            </a:r>
            <a:r>
              <a:rPr lang="cs-CZ" dirty="0" smtClean="0"/>
              <a:t>: povinnost </a:t>
            </a:r>
            <a:r>
              <a:rPr lang="cs-CZ" dirty="0"/>
              <a:t>ihned přijmout opatření vedoucí k odstranění jím uložené informace nebo ke znemožnění přístupu k ní. </a:t>
            </a:r>
            <a:r>
              <a:rPr lang="cs-CZ" dirty="0" smtClean="0"/>
              <a:t>Host provider: povinnost </a:t>
            </a:r>
            <a:r>
              <a:rPr lang="cs-CZ" dirty="0"/>
              <a:t>neprodleně učinit veškeré kroky, které lze po něm požadovat, k odstranění nebo znepřístupnění takovýchto informací. </a:t>
            </a:r>
            <a:endParaRPr lang="cs-CZ" dirty="0" smtClean="0"/>
          </a:p>
          <a:p>
            <a:r>
              <a:rPr lang="cs-CZ" dirty="0"/>
              <a:t>Jestliže některý z těchto subjektů </a:t>
            </a:r>
            <a:r>
              <a:rPr lang="cs-CZ" b="1" dirty="0"/>
              <a:t>opomene konat, odpovídá za následek způsobený tímto opomenutím v závislosti na svém zavinění</a:t>
            </a:r>
            <a:r>
              <a:rPr lang="cs-CZ" dirty="0"/>
              <a:t>.</a:t>
            </a:r>
            <a:endParaRPr lang="cs-CZ" sz="1700"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16</a:t>
            </a:fld>
            <a:endParaRPr lang="en-GB" noProof="0" dirty="0"/>
          </a:p>
        </p:txBody>
      </p:sp>
      <p:sp>
        <p:nvSpPr>
          <p:cNvPr id="7" name="Zástupný symbol pro datum 6"/>
          <p:cNvSpPr>
            <a:spLocks noGrp="1"/>
          </p:cNvSpPr>
          <p:nvPr>
            <p:ph type="dt" sz="half" idx="2"/>
          </p:nvPr>
        </p:nvSpPr>
        <p:spPr/>
        <p:txBody>
          <a:bodyPr/>
          <a:lstStyle/>
          <a:p>
            <a:fld id="{4A166BCA-68F4-4322-A8CE-B7E5A7011AAA}" type="datetime1">
              <a:rPr lang="cs-CZ" smtClean="0"/>
              <a:t>13.09.2019</a:t>
            </a:fld>
            <a:endParaRPr lang="cs-CZ"/>
          </a:p>
        </p:txBody>
      </p:sp>
    </p:spTree>
    <p:extLst>
      <p:ext uri="{BB962C8B-B14F-4D97-AF65-F5344CB8AC3E}">
        <p14:creationId xmlns:p14="http://schemas.microsoft.com/office/powerpoint/2010/main" xmlns="" val="4199211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Notice</a:t>
            </a:r>
            <a:r>
              <a:rPr lang="cs-CZ" dirty="0" smtClean="0"/>
              <a:t> and </a:t>
            </a:r>
            <a:r>
              <a:rPr lang="cs-CZ" dirty="0" err="1" smtClean="0"/>
              <a:t>take</a:t>
            </a:r>
            <a:r>
              <a:rPr lang="cs-CZ" dirty="0" smtClean="0"/>
              <a:t> </a:t>
            </a:r>
            <a:r>
              <a:rPr lang="cs-CZ" dirty="0" err="1" smtClean="0"/>
              <a:t>down</a:t>
            </a:r>
            <a:endParaRPr lang="cs-CZ" dirty="0"/>
          </a:p>
        </p:txBody>
      </p:sp>
      <p:sp>
        <p:nvSpPr>
          <p:cNvPr id="3" name="Zástupný symbol pro text 2"/>
          <p:cNvSpPr>
            <a:spLocks noGrp="1"/>
          </p:cNvSpPr>
          <p:nvPr>
            <p:ph type="body" sz="quarter" idx="13"/>
          </p:nvPr>
        </p:nvSpPr>
        <p:spPr>
          <a:xfrm>
            <a:off x="323528" y="908721"/>
            <a:ext cx="8496943" cy="5400600"/>
          </a:xfrm>
        </p:spPr>
        <p:txBody>
          <a:bodyPr>
            <a:normAutofit fontScale="77500" lnSpcReduction="20000"/>
          </a:bodyPr>
          <a:lstStyle/>
          <a:p>
            <a:r>
              <a:rPr lang="cs-CZ" u="sng" dirty="0"/>
              <a:t>dozvěděl-li se prokazatelně</a:t>
            </a:r>
            <a:r>
              <a:rPr lang="cs-CZ" dirty="0"/>
              <a:t> o </a:t>
            </a:r>
            <a:r>
              <a:rPr lang="cs-CZ" u="sng" dirty="0"/>
              <a:t>protiprávní povaze </a:t>
            </a:r>
            <a:r>
              <a:rPr lang="cs-CZ" dirty="0"/>
              <a:t>obsahu ukládaných informací nebo o protiprávním jednání uživatele a neprodleně neučinil veškeré kroky, které lze po něm požadovat, k odstranění nebo znepřístupnění takovýchto informací</a:t>
            </a:r>
            <a:r>
              <a:rPr lang="cs-CZ" dirty="0" smtClean="0"/>
              <a:t>.</a:t>
            </a:r>
          </a:p>
          <a:p>
            <a:r>
              <a:rPr lang="cs-CZ" dirty="0" smtClean="0"/>
              <a:t>Dozvědět se od koho a jak? Ústně, písemně, anonymně - </a:t>
            </a:r>
            <a:r>
              <a:rPr lang="cs-CZ" dirty="0"/>
              <a:t>dostatečně </a:t>
            </a:r>
            <a:r>
              <a:rPr lang="cs-CZ" dirty="0" smtClean="0"/>
              <a:t>určitá </a:t>
            </a:r>
            <a:r>
              <a:rPr lang="cs-CZ" dirty="0"/>
              <a:t>informaci, aby protiprávní obsah bylo možné </a:t>
            </a:r>
            <a:r>
              <a:rPr lang="cs-CZ" dirty="0" smtClean="0"/>
              <a:t>identifikovat (neurčitost by vyžadovala zapovězený obecný dohled)</a:t>
            </a:r>
          </a:p>
          <a:p>
            <a:r>
              <a:rPr lang="cs-CZ" dirty="0" smtClean="0"/>
              <a:t>Protiprávní povaha? (jak ji posoudit?) – znalost trestních norem = </a:t>
            </a:r>
            <a:r>
              <a:rPr lang="cs-CZ" dirty="0" err="1" smtClean="0"/>
              <a:t>ignorantia</a:t>
            </a:r>
            <a:r>
              <a:rPr lang="cs-CZ" dirty="0" smtClean="0"/>
              <a:t> </a:t>
            </a:r>
            <a:r>
              <a:rPr lang="cs-CZ" dirty="0" err="1" smtClean="0"/>
              <a:t>iuris</a:t>
            </a:r>
            <a:r>
              <a:rPr lang="cs-CZ" dirty="0" smtClean="0"/>
              <a:t> </a:t>
            </a:r>
            <a:r>
              <a:rPr lang="cs-CZ" dirty="0" err="1" smtClean="0"/>
              <a:t>nocet</a:t>
            </a:r>
            <a:r>
              <a:rPr lang="cs-CZ" dirty="0" smtClean="0"/>
              <a:t>; znalost skutkových okolností závisí na vědomí ISP:</a:t>
            </a:r>
          </a:p>
          <a:p>
            <a:pPr lvl="1"/>
            <a:r>
              <a:rPr lang="cs-CZ" dirty="0"/>
              <a:t>výrok uživatele v diskusním fóru může být sám o sobě dostatečně způsobilý, aby umožňoval ISP jej kvalifikovat jako </a:t>
            </a:r>
            <a:r>
              <a:rPr lang="cs-CZ" dirty="0" smtClean="0"/>
              <a:t>protiprávní, </a:t>
            </a:r>
          </a:p>
          <a:p>
            <a:pPr lvl="1"/>
            <a:r>
              <a:rPr lang="cs-CZ" dirty="0"/>
              <a:t>Jindy k takovému závěru bude potřebovat informací více, např. u trestného činu pomluvy podle § 184 TZ nemusí nutně ISP vědět, že sdělená informace je nepravdivá</a:t>
            </a:r>
            <a:r>
              <a:rPr lang="cs-CZ" dirty="0" smtClean="0"/>
              <a:t>.</a:t>
            </a:r>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17</a:t>
            </a:fld>
            <a:endParaRPr lang="en-GB" noProof="0" dirty="0"/>
          </a:p>
        </p:txBody>
      </p:sp>
      <p:sp>
        <p:nvSpPr>
          <p:cNvPr id="7" name="Zástupný symbol pro datum 6"/>
          <p:cNvSpPr>
            <a:spLocks noGrp="1"/>
          </p:cNvSpPr>
          <p:nvPr>
            <p:ph type="dt" sz="half" idx="2"/>
          </p:nvPr>
        </p:nvSpPr>
        <p:spPr/>
        <p:txBody>
          <a:bodyPr/>
          <a:lstStyle/>
          <a:p>
            <a:fld id="{5408CAAF-D59E-4DB0-8CFB-5E0F34CED289}" type="datetime1">
              <a:rPr lang="cs-CZ" smtClean="0"/>
              <a:t>13.09.2019</a:t>
            </a:fld>
            <a:endParaRPr lang="cs-CZ"/>
          </a:p>
        </p:txBody>
      </p:sp>
    </p:spTree>
    <p:extLst>
      <p:ext uri="{BB962C8B-B14F-4D97-AF65-F5344CB8AC3E}">
        <p14:creationId xmlns:p14="http://schemas.microsoft.com/office/powerpoint/2010/main" xmlns="" val="3366041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a:t>
            </a:r>
            <a:endParaRPr lang="cs-CZ" dirty="0"/>
          </a:p>
        </p:txBody>
      </p:sp>
      <p:sp>
        <p:nvSpPr>
          <p:cNvPr id="3" name="Zástupný symbol pro text 2"/>
          <p:cNvSpPr>
            <a:spLocks noGrp="1"/>
          </p:cNvSpPr>
          <p:nvPr>
            <p:ph type="body" sz="quarter" idx="13"/>
          </p:nvPr>
        </p:nvSpPr>
        <p:spPr/>
        <p:txBody>
          <a:bodyPr>
            <a:normAutofit fontScale="77500" lnSpcReduction="20000"/>
          </a:bodyPr>
          <a:lstStyle/>
          <a:p>
            <a:r>
              <a:rPr lang="cs-CZ" dirty="0"/>
              <a:t>Uživatel umístí na webový server soubor obsahující dětskou pornografii (§ 192 odst. 3 – výroba a jiné nakládání s dětskou pornografií). Jiný uživatel upozorní host providera na tento soubor. Host provider je schopen bez obtíží seznat, že se skutečně o dětskou pornografii jedná, zůstane však nečinný, aniž by mu v odstranění souboru bránila jakákoliv překážka technického charakteru. Jelikož host provider se prokazatelně dozvěděl o protiprávní povaze ukládaných informací, měl povinnost konat, tedy odstranit soubor s dětskou pornografií. Pokud tak neučinil, lze jeho opomenutí považovat za jednání, konkrétně, že činí veřejně přístupným počítačové (resp. filmové či elektronické) pornografické dílo. Tohoto jednání se host provider dopustil přes to, že se o souboru s dětskou pornografií dozvěděl a aniž by mu v tom bránili jakékoliv okolnosti, svou povinnost nesplnil. Jednal tedy v úmyslu toto dětské pornografické dílo (nadále) činit veřejně přístupným. </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18</a:t>
            </a:fld>
            <a:endParaRPr lang="en-GB" noProof="0" dirty="0"/>
          </a:p>
        </p:txBody>
      </p:sp>
      <p:sp>
        <p:nvSpPr>
          <p:cNvPr id="7" name="Zástupný symbol pro datum 6"/>
          <p:cNvSpPr>
            <a:spLocks noGrp="1"/>
          </p:cNvSpPr>
          <p:nvPr>
            <p:ph type="dt" sz="half" idx="2"/>
          </p:nvPr>
        </p:nvSpPr>
        <p:spPr/>
        <p:txBody>
          <a:bodyPr/>
          <a:lstStyle/>
          <a:p>
            <a:fld id="{1F1AB3E2-8461-4565-AC80-E71C6448181C}" type="datetime1">
              <a:rPr lang="cs-CZ" smtClean="0"/>
              <a:t>13.09.2019</a:t>
            </a:fld>
            <a:endParaRPr lang="cs-CZ"/>
          </a:p>
        </p:txBody>
      </p:sp>
    </p:spTree>
    <p:extLst>
      <p:ext uri="{BB962C8B-B14F-4D97-AF65-F5344CB8AC3E}">
        <p14:creationId xmlns:p14="http://schemas.microsoft.com/office/powerpoint/2010/main" xmlns="" val="2633322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188640"/>
            <a:ext cx="7848872" cy="576064"/>
          </a:xfrm>
        </p:spPr>
        <p:txBody>
          <a:bodyPr>
            <a:noAutofit/>
          </a:bodyPr>
          <a:lstStyle/>
          <a:p>
            <a:r>
              <a:rPr lang="cs-CZ" sz="3200" dirty="0" smtClean="0"/>
              <a:t>Odpovědnost za cizí obsah podporovatelem</a:t>
            </a:r>
            <a:endParaRPr lang="cs-CZ" sz="3200" dirty="0"/>
          </a:p>
        </p:txBody>
      </p:sp>
      <p:sp>
        <p:nvSpPr>
          <p:cNvPr id="3" name="Zástupný symbol pro text 2"/>
          <p:cNvSpPr>
            <a:spLocks noGrp="1"/>
          </p:cNvSpPr>
          <p:nvPr>
            <p:ph type="body" sz="quarter" idx="13"/>
          </p:nvPr>
        </p:nvSpPr>
        <p:spPr/>
        <p:txBody>
          <a:bodyPr>
            <a:normAutofit fontScale="77500" lnSpcReduction="20000"/>
          </a:bodyPr>
          <a:lstStyle/>
          <a:p>
            <a:r>
              <a:rPr lang="cs-CZ" dirty="0" smtClean="0"/>
              <a:t>otázka </a:t>
            </a:r>
            <a:r>
              <a:rPr lang="cs-CZ" dirty="0"/>
              <a:t>tzv. odkazů (</a:t>
            </a:r>
            <a:r>
              <a:rPr lang="cs-CZ" b="1" dirty="0" err="1"/>
              <a:t>hyperlink</a:t>
            </a:r>
            <a:r>
              <a:rPr lang="cs-CZ" dirty="0"/>
              <a:t>) z vlastních interaktivních webových stránkách na webové stránky jiného s protiprávním </a:t>
            </a:r>
            <a:r>
              <a:rPr lang="cs-CZ" dirty="0" smtClean="0"/>
              <a:t>obsahem</a:t>
            </a:r>
          </a:p>
          <a:p>
            <a:r>
              <a:rPr lang="cs-CZ" dirty="0" smtClean="0"/>
              <a:t>Obdobně případ „</a:t>
            </a:r>
            <a:r>
              <a:rPr lang="cs-CZ" dirty="0" err="1" smtClean="0"/>
              <a:t>laikování</a:t>
            </a:r>
            <a:r>
              <a:rPr lang="cs-CZ" dirty="0" smtClean="0"/>
              <a:t>“.</a:t>
            </a:r>
          </a:p>
          <a:p>
            <a:r>
              <a:rPr lang="cs-CZ" dirty="0" smtClean="0"/>
              <a:t>řešení </a:t>
            </a:r>
            <a:r>
              <a:rPr lang="cs-CZ" dirty="0"/>
              <a:t>toho problému je třeba hledat v obecných normách. Pečlivě je třeba zkoumat zavinění. </a:t>
            </a:r>
            <a:r>
              <a:rPr lang="cs-CZ" b="1" dirty="0"/>
              <a:t>Je-li úmyslem pachatele tímto způsobem podporovat nebo šířit obsah závadných stránek</a:t>
            </a:r>
            <a:r>
              <a:rPr lang="cs-CZ" dirty="0"/>
              <a:t>, přichází do úvahy jak některá z forem součinnosti, tak odpovědnost za </a:t>
            </a:r>
            <a:r>
              <a:rPr lang="cs-CZ" dirty="0" smtClean="0"/>
              <a:t>pachatelství trestného činu. </a:t>
            </a:r>
            <a:r>
              <a:rPr lang="cs-CZ" dirty="0"/>
              <a:t>O </a:t>
            </a:r>
            <a:r>
              <a:rPr lang="cs-CZ" dirty="0" smtClean="0"/>
              <a:t>pachatelství půjde </a:t>
            </a:r>
            <a:r>
              <a:rPr lang="cs-CZ" dirty="0"/>
              <a:t>tam, kde znaky skutkové podstaty trestného činu jsou formulovány tak, že zahrnují podporu nebo šíření takového obsahu (např. § 191, 192, 270, 305, 356, 403 až 405 TZ), či kořistění z trestného činu jiné osoby (např. § 189 odst. 1 al. 2 TZ).</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19</a:t>
            </a:fld>
            <a:endParaRPr lang="en-GB" noProof="0" dirty="0"/>
          </a:p>
        </p:txBody>
      </p:sp>
      <p:sp>
        <p:nvSpPr>
          <p:cNvPr id="7" name="Zástupný symbol pro datum 6"/>
          <p:cNvSpPr>
            <a:spLocks noGrp="1"/>
          </p:cNvSpPr>
          <p:nvPr>
            <p:ph type="dt" sz="half" idx="2"/>
          </p:nvPr>
        </p:nvSpPr>
        <p:spPr/>
        <p:txBody>
          <a:bodyPr/>
          <a:lstStyle/>
          <a:p>
            <a:fld id="{27FFFBBA-0553-4BC1-A7E7-4FF7BF540C01}" type="datetime1">
              <a:rPr lang="cs-CZ" smtClean="0"/>
              <a:t>13.09.2019</a:t>
            </a:fld>
            <a:endParaRPr lang="cs-CZ"/>
          </a:p>
        </p:txBody>
      </p:sp>
    </p:spTree>
    <p:extLst>
      <p:ext uri="{BB962C8B-B14F-4D97-AF65-F5344CB8AC3E}">
        <p14:creationId xmlns:p14="http://schemas.microsoft.com/office/powerpoint/2010/main" xmlns="" val="101268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7624" y="188640"/>
            <a:ext cx="7632848" cy="576064"/>
          </a:xfrm>
        </p:spPr>
        <p:txBody>
          <a:bodyPr>
            <a:normAutofit fontScale="90000"/>
          </a:bodyPr>
          <a:lstStyle/>
          <a:p>
            <a:r>
              <a:rPr lang="cs-CZ" dirty="0" smtClean="0"/>
              <a:t>Primární a odvozená odpovědnost</a:t>
            </a:r>
            <a:endParaRPr lang="cs-CZ" dirty="0"/>
          </a:p>
        </p:txBody>
      </p:sp>
      <p:sp>
        <p:nvSpPr>
          <p:cNvPr id="3" name="Zástupný symbol pro text 2"/>
          <p:cNvSpPr>
            <a:spLocks noGrp="1"/>
          </p:cNvSpPr>
          <p:nvPr>
            <p:ph type="body" sz="quarter" idx="13"/>
          </p:nvPr>
        </p:nvSpPr>
        <p:spPr/>
        <p:txBody>
          <a:bodyPr/>
          <a:lstStyle/>
          <a:p>
            <a:r>
              <a:rPr lang="cs-CZ" dirty="0" smtClean="0"/>
              <a:t>Primární – každý (v zásadě) nese odpovědnost za protiprávní obsah, který umístil na Internet</a:t>
            </a:r>
          </a:p>
          <a:p>
            <a:r>
              <a:rPr lang="cs-CZ" dirty="0" smtClean="0"/>
              <a:t>Odvozená odpovědnost – odpovědnost za cizí obsah:</a:t>
            </a:r>
          </a:p>
          <a:p>
            <a:pPr lvl="1"/>
            <a:r>
              <a:rPr lang="cs-CZ" dirty="0" smtClean="0"/>
              <a:t>ISP</a:t>
            </a:r>
          </a:p>
          <a:p>
            <a:pPr lvl="1"/>
            <a:r>
              <a:rPr lang="cs-CZ" dirty="0" smtClean="0"/>
              <a:t>Uživatelé „podporovatelé“</a:t>
            </a:r>
          </a:p>
          <a:p>
            <a:pPr lvl="1"/>
            <a:r>
              <a:rPr lang="cs-CZ" dirty="0" smtClean="0"/>
              <a:t>Uživatelé - konzumenti</a:t>
            </a:r>
            <a:endParaRPr lang="cs-CZ" dirty="0"/>
          </a:p>
          <a:p>
            <a:endParaRPr lang="cs-CZ" dirty="0" smtClean="0"/>
          </a:p>
          <a:p>
            <a:pPr marL="457200" lvl="1" indent="0">
              <a:buNone/>
            </a:pPr>
            <a:endParaRPr lang="cs-CZ" dirty="0" smtClean="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2</a:t>
            </a:fld>
            <a:endParaRPr lang="en-GB" noProof="0" dirty="0"/>
          </a:p>
        </p:txBody>
      </p:sp>
      <p:sp>
        <p:nvSpPr>
          <p:cNvPr id="7" name="Zástupný symbol pro datum 6"/>
          <p:cNvSpPr>
            <a:spLocks noGrp="1"/>
          </p:cNvSpPr>
          <p:nvPr>
            <p:ph type="dt" sz="half" idx="2"/>
          </p:nvPr>
        </p:nvSpPr>
        <p:spPr/>
        <p:txBody>
          <a:bodyPr/>
          <a:lstStyle/>
          <a:p>
            <a:fld id="{65FC85C5-4FCC-47DC-BB7E-CD046CC40111}" type="datetime1">
              <a:rPr lang="cs-CZ" smtClean="0"/>
              <a:t>13.09.2019</a:t>
            </a:fld>
            <a:endParaRPr lang="cs-CZ"/>
          </a:p>
        </p:txBody>
      </p:sp>
    </p:spTree>
    <p:extLst>
      <p:ext uri="{BB962C8B-B14F-4D97-AF65-F5344CB8AC3E}">
        <p14:creationId xmlns:p14="http://schemas.microsoft.com/office/powerpoint/2010/main" xmlns="" val="2946035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188640"/>
            <a:ext cx="7848872" cy="576064"/>
          </a:xfrm>
        </p:spPr>
        <p:txBody>
          <a:bodyPr>
            <a:noAutofit/>
          </a:bodyPr>
          <a:lstStyle/>
          <a:p>
            <a:r>
              <a:rPr lang="cs-CZ" sz="3200" dirty="0" smtClean="0"/>
              <a:t>Odpovědnost za cizí obsah konzumentem</a:t>
            </a:r>
            <a:endParaRPr lang="cs-CZ" sz="3200" dirty="0"/>
          </a:p>
        </p:txBody>
      </p:sp>
      <p:sp>
        <p:nvSpPr>
          <p:cNvPr id="3" name="Zástupný symbol pro text 2"/>
          <p:cNvSpPr>
            <a:spLocks noGrp="1"/>
          </p:cNvSpPr>
          <p:nvPr>
            <p:ph type="body" sz="quarter" idx="13"/>
          </p:nvPr>
        </p:nvSpPr>
        <p:spPr/>
        <p:txBody>
          <a:bodyPr>
            <a:normAutofit fontScale="92500" lnSpcReduction="10000"/>
          </a:bodyPr>
          <a:lstStyle/>
          <a:p>
            <a:r>
              <a:rPr lang="cs-CZ" dirty="0" smtClean="0"/>
              <a:t>V případech, kdy trestní zákoník sankcionuje přístup k obsahu nebo jeho přechovávání, byť pro vlastní potřebu (obdobně jako u drog)</a:t>
            </a:r>
          </a:p>
          <a:p>
            <a:r>
              <a:rPr lang="cs-CZ" dirty="0" smtClean="0"/>
              <a:t>§ 191 odst. (1): </a:t>
            </a:r>
            <a:r>
              <a:rPr lang="cs-CZ" dirty="0"/>
              <a:t>Kdo </a:t>
            </a:r>
            <a:r>
              <a:rPr lang="cs-CZ" b="1" dirty="0"/>
              <a:t>přechovává</a:t>
            </a:r>
            <a:r>
              <a:rPr lang="cs-CZ" dirty="0"/>
              <a:t> fotografické, filmové, počítačové, elektronické nebo jiné pornografické dílo, které zobrazuje nebo jinak využívá dítě nebo osobu, jež se jeví být dítětem, bude potrestán odnětím svobody až na dva roky.</a:t>
            </a:r>
          </a:p>
          <a:p>
            <a:r>
              <a:rPr lang="cs-CZ" dirty="0"/>
              <a:t> </a:t>
            </a:r>
            <a:r>
              <a:rPr lang="cs-CZ" dirty="0" smtClean="0"/>
              <a:t>§ 191 odst. (</a:t>
            </a:r>
            <a:r>
              <a:rPr lang="cs-CZ" dirty="0"/>
              <a:t>2) Stejně bude potrestán ten, kdo prostřednictvím informační nebo komunikační technologie </a:t>
            </a:r>
            <a:r>
              <a:rPr lang="cs-CZ" b="1" dirty="0"/>
              <a:t>získá přístup k dětské pornografii</a:t>
            </a:r>
            <a:r>
              <a:rPr lang="cs-CZ" dirty="0"/>
              <a:t>.</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20</a:t>
            </a:fld>
            <a:endParaRPr lang="en-GB" noProof="0" dirty="0"/>
          </a:p>
        </p:txBody>
      </p:sp>
      <p:sp>
        <p:nvSpPr>
          <p:cNvPr id="7" name="Zástupný symbol pro datum 6"/>
          <p:cNvSpPr>
            <a:spLocks noGrp="1"/>
          </p:cNvSpPr>
          <p:nvPr>
            <p:ph type="dt" sz="half" idx="2"/>
          </p:nvPr>
        </p:nvSpPr>
        <p:spPr/>
        <p:txBody>
          <a:bodyPr/>
          <a:lstStyle/>
          <a:p>
            <a:fld id="{DE5F5DF9-55DE-4F00-B55C-F796ADE2ED9C}" type="datetime1">
              <a:rPr lang="cs-CZ" smtClean="0"/>
              <a:t>13.09.2019</a:t>
            </a:fld>
            <a:endParaRPr lang="cs-CZ"/>
          </a:p>
        </p:txBody>
      </p:sp>
    </p:spTree>
    <p:extLst>
      <p:ext uri="{BB962C8B-B14F-4D97-AF65-F5344CB8AC3E}">
        <p14:creationId xmlns:p14="http://schemas.microsoft.com/office/powerpoint/2010/main" xmlns="" val="2128191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3"/>
          </p:nvPr>
        </p:nvSpPr>
        <p:spPr/>
        <p:txBody>
          <a:bodyPr>
            <a:normAutofit fontScale="92500" lnSpcReduction="10000"/>
          </a:bodyPr>
          <a:lstStyle/>
          <a:p>
            <a:r>
              <a:rPr lang="cs-CZ" dirty="0" smtClean="0"/>
              <a:t>grivna@prf.cuni.cz</a:t>
            </a:r>
            <a:endParaRPr lang="cs-CZ" dirty="0"/>
          </a:p>
        </p:txBody>
      </p:sp>
      <p:sp>
        <p:nvSpPr>
          <p:cNvPr id="6" name="Zástupný symbol pro číslo snímku 5"/>
          <p:cNvSpPr>
            <a:spLocks noGrp="1"/>
          </p:cNvSpPr>
          <p:nvPr>
            <p:ph type="sldNum" sz="quarter" idx="12"/>
          </p:nvPr>
        </p:nvSpPr>
        <p:spPr/>
        <p:txBody>
          <a:bodyPr/>
          <a:lstStyle/>
          <a:p>
            <a:fld id="{55B195E7-E09C-4879-AB61-0F645C2C373E}" type="slidenum">
              <a:rPr lang="cs-CZ" smtClean="0"/>
              <a:pPr/>
              <a:t>21</a:t>
            </a:fld>
            <a:endParaRPr lang="cs-CZ"/>
          </a:p>
        </p:txBody>
      </p:sp>
      <p:sp>
        <p:nvSpPr>
          <p:cNvPr id="5" name="Zástupný symbol pro zápatí 4"/>
          <p:cNvSpPr>
            <a:spLocks noGrp="1"/>
          </p:cNvSpPr>
          <p:nvPr>
            <p:ph type="ftr" sz="quarter" idx="11"/>
          </p:nvPr>
        </p:nvSpPr>
        <p:spPr/>
        <p:txBody>
          <a:bodyPr/>
          <a:lstStyle/>
          <a:p>
            <a:r>
              <a:rPr lang="cs-CZ" smtClean="0"/>
              <a:t>Doc. JUDr. Tomáš Gřivna, Ph.D.</a:t>
            </a:r>
            <a:endParaRPr lang="cs-CZ"/>
          </a:p>
        </p:txBody>
      </p:sp>
      <p:sp>
        <p:nvSpPr>
          <p:cNvPr id="8" name="Zástupný symbol pro datum 7"/>
          <p:cNvSpPr>
            <a:spLocks noGrp="1"/>
          </p:cNvSpPr>
          <p:nvPr>
            <p:ph type="dt" sz="half" idx="10"/>
          </p:nvPr>
        </p:nvSpPr>
        <p:spPr/>
        <p:txBody>
          <a:bodyPr/>
          <a:lstStyle/>
          <a:p>
            <a:fld id="{29DD0CCC-D9EC-4A65-9D7B-64048521EB83}" type="datetime1">
              <a:rPr lang="cs-CZ" smtClean="0"/>
              <a:t>13.09.2019</a:t>
            </a:fld>
            <a:endParaRPr lang="cs-CZ" dirty="0"/>
          </a:p>
        </p:txBody>
      </p:sp>
    </p:spTree>
    <p:extLst>
      <p:ext uri="{BB962C8B-B14F-4D97-AF65-F5344CB8AC3E}">
        <p14:creationId xmlns:p14="http://schemas.microsoft.com/office/powerpoint/2010/main" xmlns="" val="549637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1680" y="188640"/>
            <a:ext cx="7128792" cy="576064"/>
          </a:xfrm>
        </p:spPr>
        <p:txBody>
          <a:bodyPr>
            <a:normAutofit fontScale="90000"/>
          </a:bodyPr>
          <a:lstStyle/>
          <a:p>
            <a:r>
              <a:rPr lang="cs-CZ" dirty="0" smtClean="0"/>
              <a:t>Role zprostředkovatelů - ISP</a:t>
            </a:r>
            <a:endParaRPr lang="cs-CZ" dirty="0"/>
          </a:p>
        </p:txBody>
      </p:sp>
      <p:sp>
        <p:nvSpPr>
          <p:cNvPr id="3" name="Zástupný symbol pro text 2"/>
          <p:cNvSpPr>
            <a:spLocks noGrp="1"/>
          </p:cNvSpPr>
          <p:nvPr>
            <p:ph type="body" sz="quarter" idx="13"/>
          </p:nvPr>
        </p:nvSpPr>
        <p:spPr/>
        <p:txBody>
          <a:bodyPr>
            <a:normAutofit fontScale="85000" lnSpcReduction="20000"/>
          </a:bodyPr>
          <a:lstStyle/>
          <a:p>
            <a:pPr>
              <a:spcAft>
                <a:spcPts val="600"/>
              </a:spcAft>
            </a:pPr>
            <a:r>
              <a:rPr lang="cs-CZ" dirty="0"/>
              <a:t>Připojit se k Internetu lze jen prostřednictvím subjektů, které přístup na Internet </a:t>
            </a:r>
            <a:r>
              <a:rPr lang="cs-CZ" dirty="0" smtClean="0"/>
              <a:t>umožňují; při umístění obsahu </a:t>
            </a:r>
            <a:r>
              <a:rPr lang="cs-CZ" dirty="0"/>
              <a:t>na </a:t>
            </a:r>
            <a:r>
              <a:rPr lang="cs-CZ" dirty="0" smtClean="0"/>
              <a:t>Internet využívají uživatelé často </a:t>
            </a:r>
            <a:r>
              <a:rPr lang="cs-CZ" dirty="0"/>
              <a:t>služeb jiných osob, které takový prostor </a:t>
            </a:r>
            <a:r>
              <a:rPr lang="cs-CZ" dirty="0" smtClean="0"/>
              <a:t>nabízejí</a:t>
            </a:r>
          </a:p>
          <a:p>
            <a:pPr>
              <a:spcAft>
                <a:spcPts val="600"/>
              </a:spcAft>
            </a:pPr>
            <a:r>
              <a:rPr lang="cs-CZ" b="1" dirty="0"/>
              <a:t>realizované aktivity </a:t>
            </a:r>
            <a:r>
              <a:rPr lang="cs-CZ" dirty="0"/>
              <a:t>probíhají prakticky bez výjimky </a:t>
            </a:r>
            <a:r>
              <a:rPr lang="cs-CZ" b="1" dirty="0" smtClean="0"/>
              <a:t>zprostředkovaně</a:t>
            </a:r>
          </a:p>
          <a:p>
            <a:pPr>
              <a:spcAft>
                <a:spcPts val="600"/>
              </a:spcAft>
            </a:pPr>
            <a:r>
              <a:rPr lang="cs-CZ" dirty="0"/>
              <a:t>zprostředkovatelů je poměrně zásadní, neboť v jejich vůli (faktické moci) je to, zda uživatele připojí, odpojí, jeho příspěvek v diskusi smažou, soubory odstraní </a:t>
            </a:r>
            <a:r>
              <a:rPr lang="cs-CZ" dirty="0" smtClean="0"/>
              <a:t>apod. - </a:t>
            </a:r>
            <a:r>
              <a:rPr lang="cs-CZ" dirty="0"/>
              <a:t>„</a:t>
            </a:r>
            <a:r>
              <a:rPr lang="cs-CZ" b="1" dirty="0"/>
              <a:t>definiční autority</a:t>
            </a:r>
            <a:r>
              <a:rPr lang="cs-CZ" dirty="0" smtClean="0"/>
              <a:t>“</a:t>
            </a:r>
          </a:p>
          <a:p>
            <a:pPr>
              <a:spcAft>
                <a:spcPts val="600"/>
              </a:spcAft>
            </a:pPr>
            <a:r>
              <a:rPr lang="cs-CZ" dirty="0" smtClean="0"/>
              <a:t>„poskytovatelé </a:t>
            </a:r>
            <a:r>
              <a:rPr lang="cs-CZ" dirty="0"/>
              <a:t>služeb informační </a:t>
            </a:r>
            <a:r>
              <a:rPr lang="cs-CZ" dirty="0" smtClean="0"/>
              <a:t>společnosti“ (</a:t>
            </a:r>
            <a:r>
              <a:rPr lang="cs-CZ" dirty="0" err="1" smtClean="0"/>
              <a:t>z.č</a:t>
            </a:r>
            <a:r>
              <a:rPr lang="cs-CZ" dirty="0" smtClean="0"/>
              <a:t>. 480/2004 Sb.), „</a:t>
            </a:r>
            <a:r>
              <a:rPr lang="cs-CZ" dirty="0" err="1" smtClean="0"/>
              <a:t>service</a:t>
            </a:r>
            <a:r>
              <a:rPr lang="cs-CZ" dirty="0" smtClean="0"/>
              <a:t> provider“ (Směrnice 2000/31/ES)</a:t>
            </a:r>
          </a:p>
          <a:p>
            <a:pPr>
              <a:spcAft>
                <a:spcPts val="600"/>
              </a:spcAft>
            </a:pPr>
            <a:r>
              <a:rPr lang="cs-CZ" b="1" dirty="0" err="1"/>
              <a:t>Information</a:t>
            </a:r>
            <a:r>
              <a:rPr lang="cs-CZ" b="1" dirty="0"/>
              <a:t> (popř. Internet) </a:t>
            </a:r>
            <a:r>
              <a:rPr lang="cs-CZ" b="1" dirty="0" err="1"/>
              <a:t>Service</a:t>
            </a:r>
            <a:r>
              <a:rPr lang="cs-CZ" b="1" dirty="0"/>
              <a:t> Provider</a:t>
            </a:r>
            <a:r>
              <a:rPr lang="cs-CZ" dirty="0"/>
              <a:t>“ </a:t>
            </a:r>
            <a:r>
              <a:rPr lang="cs-CZ" dirty="0" smtClean="0"/>
              <a:t>(</a:t>
            </a:r>
            <a:r>
              <a:rPr lang="cs-CZ" dirty="0" err="1" smtClean="0"/>
              <a:t>zkr</a:t>
            </a:r>
            <a:r>
              <a:rPr lang="cs-CZ" dirty="0" smtClean="0"/>
              <a:t>.„</a:t>
            </a:r>
            <a:r>
              <a:rPr lang="cs-CZ" b="1" dirty="0" smtClean="0"/>
              <a:t>ISP</a:t>
            </a:r>
            <a:r>
              <a:rPr lang="cs-CZ" dirty="0"/>
              <a:t>“)</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3</a:t>
            </a:fld>
            <a:endParaRPr lang="en-GB" noProof="0" dirty="0"/>
          </a:p>
        </p:txBody>
      </p:sp>
      <p:sp>
        <p:nvSpPr>
          <p:cNvPr id="7" name="Zástupný symbol pro datum 6"/>
          <p:cNvSpPr>
            <a:spLocks noGrp="1"/>
          </p:cNvSpPr>
          <p:nvPr>
            <p:ph type="dt" sz="half" idx="2"/>
          </p:nvPr>
        </p:nvSpPr>
        <p:spPr/>
        <p:txBody>
          <a:bodyPr/>
          <a:lstStyle/>
          <a:p>
            <a:fld id="{EB913CD6-7BE6-4829-8BE7-B651E28AD09B}" type="datetime1">
              <a:rPr lang="cs-CZ" smtClean="0"/>
              <a:t>13.09.2019</a:t>
            </a:fld>
            <a:endParaRPr lang="cs-CZ"/>
          </a:p>
        </p:txBody>
      </p:sp>
    </p:spTree>
    <p:extLst>
      <p:ext uri="{BB962C8B-B14F-4D97-AF65-F5344CB8AC3E}">
        <p14:creationId xmlns:p14="http://schemas.microsoft.com/office/powerpoint/2010/main" xmlns="" val="206053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188640"/>
            <a:ext cx="7560840" cy="576064"/>
          </a:xfrm>
        </p:spPr>
        <p:txBody>
          <a:bodyPr>
            <a:normAutofit fontScale="90000"/>
          </a:bodyPr>
          <a:lstStyle/>
          <a:p>
            <a:r>
              <a:rPr lang="cs-CZ" dirty="0"/>
              <a:t>Směrnice o elektronickém obchodu</a:t>
            </a:r>
          </a:p>
        </p:txBody>
      </p:sp>
      <p:sp>
        <p:nvSpPr>
          <p:cNvPr id="3" name="Zástupný symbol pro text 2"/>
          <p:cNvSpPr>
            <a:spLocks noGrp="1"/>
          </p:cNvSpPr>
          <p:nvPr>
            <p:ph type="body" sz="quarter" idx="13"/>
          </p:nvPr>
        </p:nvSpPr>
        <p:spPr/>
        <p:txBody>
          <a:bodyPr>
            <a:normAutofit fontScale="77500" lnSpcReduction="20000"/>
          </a:bodyPr>
          <a:lstStyle/>
          <a:p>
            <a:r>
              <a:rPr lang="cs-CZ" dirty="0" smtClean="0"/>
              <a:t>Důvod regulace:</a:t>
            </a:r>
          </a:p>
          <a:p>
            <a:pPr lvl="1"/>
            <a:r>
              <a:rPr lang="cs-CZ" dirty="0" smtClean="0"/>
              <a:t>Objektivní odpovědnost ISP (PO a podnikající </a:t>
            </a:r>
            <a:r>
              <a:rPr lang="cs-CZ" dirty="0"/>
              <a:t>FO za </a:t>
            </a:r>
            <a:r>
              <a:rPr lang="cs-CZ" dirty="0" smtClean="0"/>
              <a:t>přestupky; civilní delikty); v některých případech i subjektivní odpovědnost za nevědomou nedbalost (FO za přestupky, FO i PO za některé TČ)</a:t>
            </a:r>
          </a:p>
          <a:p>
            <a:pPr lvl="1"/>
            <a:r>
              <a:rPr lang="cs-CZ" dirty="0"/>
              <a:t>neudržitelnost konstrukce, že by ISP v každém případě odpovídal za uživatelův obsah</a:t>
            </a:r>
          </a:p>
          <a:p>
            <a:pPr lvl="2"/>
            <a:r>
              <a:rPr lang="cs-CZ" dirty="0"/>
              <a:t>Kontrolovat kvanta dat uživatelů</a:t>
            </a:r>
          </a:p>
          <a:p>
            <a:pPr lvl="2"/>
            <a:r>
              <a:rPr lang="cs-CZ" dirty="0" smtClean="0"/>
              <a:t>Omezovat svobodu projevu (nikoliv veřejnou mocí, ale třetím subjektem)</a:t>
            </a:r>
          </a:p>
          <a:p>
            <a:pPr lvl="1"/>
            <a:r>
              <a:rPr lang="cs-CZ" dirty="0" smtClean="0"/>
              <a:t>Odvrácená strana: úplné vyloučení odpovědnosti</a:t>
            </a:r>
          </a:p>
          <a:p>
            <a:pPr lvl="2"/>
            <a:r>
              <a:rPr lang="cs-CZ" dirty="0"/>
              <a:t>nebylo dostatečné pro ochranu zájmů jednotlivce i </a:t>
            </a:r>
            <a:r>
              <a:rPr lang="cs-CZ" dirty="0" smtClean="0"/>
              <a:t>společnosti</a:t>
            </a:r>
          </a:p>
          <a:p>
            <a:pPr lvl="2"/>
            <a:r>
              <a:rPr lang="cs-CZ" dirty="0"/>
              <a:t>nelze vždy jednoduše zjistit identitu </a:t>
            </a:r>
            <a:r>
              <a:rPr lang="cs-CZ" dirty="0" smtClean="0"/>
              <a:t>uživatele</a:t>
            </a:r>
          </a:p>
          <a:p>
            <a:pPr lvl="2"/>
            <a:r>
              <a:rPr lang="cs-CZ" dirty="0"/>
              <a:t>subjekty, jejichž práva jsou obsahem zasažena nebo ohrožena mají reálně možnosti bránit se požadavkem na zdržení se dalšího šíření obsahu a na jeho odstranění vůči </a:t>
            </a:r>
            <a:r>
              <a:rPr lang="cs-CZ" dirty="0" smtClean="0"/>
              <a:t>ISP</a:t>
            </a:r>
          </a:p>
          <a:p>
            <a:pPr lvl="1"/>
            <a:r>
              <a:rPr lang="cs-CZ" dirty="0" smtClean="0"/>
              <a:t>Spravedlivé (?): limitované </a:t>
            </a:r>
            <a:r>
              <a:rPr lang="cs-CZ" dirty="0"/>
              <a:t>vyloučení odpovědnost ISP podle druhu poskytované služby</a:t>
            </a:r>
            <a:r>
              <a:rPr lang="cs-CZ" dirty="0" smtClean="0"/>
              <a:t> </a:t>
            </a:r>
          </a:p>
          <a:p>
            <a:pPr lvl="1"/>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4</a:t>
            </a:fld>
            <a:endParaRPr lang="en-GB" noProof="0" dirty="0"/>
          </a:p>
        </p:txBody>
      </p:sp>
      <p:sp>
        <p:nvSpPr>
          <p:cNvPr id="7" name="Zástupný symbol pro datum 6"/>
          <p:cNvSpPr>
            <a:spLocks noGrp="1"/>
          </p:cNvSpPr>
          <p:nvPr>
            <p:ph type="dt" sz="half" idx="2"/>
          </p:nvPr>
        </p:nvSpPr>
        <p:spPr/>
        <p:txBody>
          <a:bodyPr/>
          <a:lstStyle/>
          <a:p>
            <a:fld id="{EA82131D-361D-4B0A-88C0-6644F3F45E11}" type="datetime1">
              <a:rPr lang="cs-CZ" smtClean="0"/>
              <a:t>13.09.2019</a:t>
            </a:fld>
            <a:endParaRPr lang="cs-CZ"/>
          </a:p>
        </p:txBody>
      </p:sp>
    </p:spTree>
    <p:extLst>
      <p:ext uri="{BB962C8B-B14F-4D97-AF65-F5344CB8AC3E}">
        <p14:creationId xmlns:p14="http://schemas.microsoft.com/office/powerpoint/2010/main" xmlns="" val="268907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Koncepce: </a:t>
            </a:r>
            <a:r>
              <a:rPr lang="cs-CZ" dirty="0" err="1" smtClean="0"/>
              <a:t>Safe</a:t>
            </a:r>
            <a:r>
              <a:rPr lang="cs-CZ" dirty="0" smtClean="0"/>
              <a:t> </a:t>
            </a:r>
            <a:r>
              <a:rPr lang="cs-CZ" dirty="0" err="1" smtClean="0"/>
              <a:t>harbour</a:t>
            </a:r>
            <a:endParaRPr lang="cs-CZ" dirty="0"/>
          </a:p>
        </p:txBody>
      </p:sp>
      <p:sp>
        <p:nvSpPr>
          <p:cNvPr id="3" name="Zástupný symbol pro text 2"/>
          <p:cNvSpPr>
            <a:spLocks noGrp="1"/>
          </p:cNvSpPr>
          <p:nvPr>
            <p:ph type="body" sz="quarter" idx="13"/>
          </p:nvPr>
        </p:nvSpPr>
        <p:spPr/>
        <p:txBody>
          <a:bodyPr>
            <a:normAutofit fontScale="92500" lnSpcReduction="10000"/>
          </a:bodyPr>
          <a:lstStyle/>
          <a:p>
            <a:pPr algn="just">
              <a:buFontTx/>
              <a:buChar char="-"/>
            </a:pPr>
            <a:r>
              <a:rPr lang="cs-CZ" dirty="0" smtClean="0"/>
              <a:t>pokud </a:t>
            </a:r>
            <a:r>
              <a:rPr lang="cs-CZ" dirty="0"/>
              <a:t>ISP dodrží definované podmínky, </a:t>
            </a:r>
            <a:r>
              <a:rPr lang="cs-CZ" dirty="0" smtClean="0"/>
              <a:t>zůstává vyloučen </a:t>
            </a:r>
            <a:r>
              <a:rPr lang="cs-CZ" dirty="0"/>
              <a:t>z odpovědnostních </a:t>
            </a:r>
            <a:r>
              <a:rPr lang="cs-CZ" dirty="0" smtClean="0"/>
              <a:t>vztahů</a:t>
            </a:r>
          </a:p>
          <a:p>
            <a:pPr algn="just">
              <a:buFontTx/>
              <a:buChar char="-"/>
            </a:pPr>
            <a:r>
              <a:rPr lang="cs-CZ" dirty="0" smtClean="0"/>
              <a:t>Pokud ISP podmínky </a:t>
            </a:r>
            <a:r>
              <a:rPr lang="cs-CZ" dirty="0"/>
              <a:t>poruší a „vyplují“ z bezpečného přístavu, mohou být </a:t>
            </a:r>
            <a:r>
              <a:rPr lang="cs-CZ" dirty="0" smtClean="0"/>
              <a:t>odpovědni</a:t>
            </a:r>
          </a:p>
          <a:p>
            <a:pPr lvl="1" algn="just">
              <a:buFontTx/>
              <a:buChar char="-"/>
            </a:pPr>
            <a:r>
              <a:rPr lang="cs-CZ" dirty="0" smtClean="0"/>
              <a:t>„mohou“</a:t>
            </a:r>
          </a:p>
          <a:p>
            <a:pPr lvl="1" algn="just">
              <a:buFontTx/>
              <a:buChar char="-"/>
            </a:pPr>
            <a:r>
              <a:rPr lang="cs-CZ" dirty="0"/>
              <a:t>„Vyplutí z bezpečného </a:t>
            </a:r>
            <a:r>
              <a:rPr lang="cs-CZ" dirty="0" smtClean="0"/>
              <a:t>přístavu“ samo </a:t>
            </a:r>
            <a:r>
              <a:rPr lang="cs-CZ" dirty="0"/>
              <a:t>o sobě </a:t>
            </a:r>
            <a:r>
              <a:rPr lang="cs-CZ" dirty="0" smtClean="0"/>
              <a:t>odpovědnost </a:t>
            </a:r>
            <a:r>
              <a:rPr lang="cs-CZ" dirty="0"/>
              <a:t>nezakládá, ta je založena až v návaznosti na podmínky odpovědnosti stanovené jinými právními předpisy</a:t>
            </a:r>
            <a:r>
              <a:rPr lang="cs-CZ" dirty="0" smtClean="0"/>
              <a:t>.</a:t>
            </a:r>
          </a:p>
          <a:p>
            <a:pPr algn="just">
              <a:buFontTx/>
              <a:buChar char="-"/>
            </a:pPr>
            <a:r>
              <a:rPr lang="cs-CZ" dirty="0"/>
              <a:t>Pod režim bezpečných přístavů nespadají </a:t>
            </a:r>
            <a:r>
              <a:rPr lang="cs-CZ" u="sng" dirty="0"/>
              <a:t>aktivní služby</a:t>
            </a:r>
            <a:r>
              <a:rPr lang="cs-CZ" dirty="0"/>
              <a:t>, při kterých je zřejmé, že ISP obsah informací kontroluje</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5</a:t>
            </a:fld>
            <a:endParaRPr lang="en-GB" noProof="0" dirty="0"/>
          </a:p>
        </p:txBody>
      </p:sp>
      <p:sp>
        <p:nvSpPr>
          <p:cNvPr id="7" name="Zástupný symbol pro datum 6"/>
          <p:cNvSpPr>
            <a:spLocks noGrp="1"/>
          </p:cNvSpPr>
          <p:nvPr>
            <p:ph type="dt" sz="half" idx="2"/>
          </p:nvPr>
        </p:nvSpPr>
        <p:spPr/>
        <p:txBody>
          <a:bodyPr/>
          <a:lstStyle/>
          <a:p>
            <a:fld id="{FE2DA941-FB49-4781-BAA2-352DE3A5008D}" type="datetime1">
              <a:rPr lang="cs-CZ" smtClean="0"/>
              <a:t>13.09.2019</a:t>
            </a:fld>
            <a:endParaRPr lang="cs-CZ"/>
          </a:p>
        </p:txBody>
      </p:sp>
    </p:spTree>
    <p:extLst>
      <p:ext uri="{BB962C8B-B14F-4D97-AF65-F5344CB8AC3E}">
        <p14:creationId xmlns:p14="http://schemas.microsoft.com/office/powerpoint/2010/main" xmlns="" val="390212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Koncepce: </a:t>
            </a:r>
            <a:r>
              <a:rPr lang="cs-CZ" dirty="0" err="1" smtClean="0"/>
              <a:t>Safe</a:t>
            </a:r>
            <a:r>
              <a:rPr lang="cs-CZ" dirty="0" smtClean="0"/>
              <a:t> </a:t>
            </a:r>
            <a:r>
              <a:rPr lang="cs-CZ" dirty="0" err="1" smtClean="0"/>
              <a:t>harbour</a:t>
            </a:r>
            <a:endParaRPr lang="cs-CZ" dirty="0"/>
          </a:p>
        </p:txBody>
      </p:sp>
      <p:sp>
        <p:nvSpPr>
          <p:cNvPr id="3" name="Zástupný symbol pro text 2"/>
          <p:cNvSpPr>
            <a:spLocks noGrp="1"/>
          </p:cNvSpPr>
          <p:nvPr>
            <p:ph type="body" sz="quarter" idx="13"/>
          </p:nvPr>
        </p:nvSpPr>
        <p:spPr/>
        <p:txBody>
          <a:bodyPr>
            <a:normAutofit fontScale="85000" lnSpcReduction="20000"/>
          </a:bodyPr>
          <a:lstStyle/>
          <a:p>
            <a:pPr algn="just">
              <a:buFontTx/>
              <a:buChar char="-"/>
            </a:pPr>
            <a:r>
              <a:rPr lang="cs-CZ" b="1" dirty="0" smtClean="0"/>
              <a:t>Aktivní vs. pasivní služba</a:t>
            </a:r>
          </a:p>
          <a:p>
            <a:pPr algn="just">
              <a:buFontTx/>
              <a:buChar char="-"/>
            </a:pPr>
            <a:r>
              <a:rPr lang="cs-CZ" dirty="0"/>
              <a:t>pro vyloučení odpovědnosti za obsah nesmí poskytovatel hrát aktivní roli takové povahy, že by bylo možné konstatovat, že uložená data zná či </a:t>
            </a:r>
            <a:r>
              <a:rPr lang="cs-CZ" dirty="0" smtClean="0"/>
              <a:t>kontroluje</a:t>
            </a:r>
          </a:p>
          <a:p>
            <a:pPr algn="just">
              <a:buFontTx/>
              <a:buChar char="-"/>
            </a:pPr>
            <a:r>
              <a:rPr lang="cs-CZ" dirty="0" smtClean="0"/>
              <a:t>C-324/09: </a:t>
            </a:r>
            <a:r>
              <a:rPr lang="cs-CZ" dirty="0"/>
              <a:t>optimalizaci prezentace nabídek k prodeji online nebo propagaci těchto </a:t>
            </a:r>
            <a:r>
              <a:rPr lang="cs-CZ" dirty="0" smtClean="0"/>
              <a:t>nabídek</a:t>
            </a:r>
          </a:p>
          <a:p>
            <a:pPr algn="just">
              <a:buFontTx/>
              <a:buChar char="-"/>
            </a:pPr>
            <a:r>
              <a:rPr lang="cs-CZ" dirty="0" smtClean="0"/>
              <a:t> C-236/08 </a:t>
            </a:r>
            <a:r>
              <a:rPr lang="cs-CZ" dirty="0"/>
              <a:t>až </a:t>
            </a:r>
            <a:r>
              <a:rPr lang="cs-CZ" dirty="0" smtClean="0"/>
              <a:t>C-238/08:</a:t>
            </a:r>
            <a:r>
              <a:rPr lang="cs-CZ" dirty="0"/>
              <a:t>optimalizace pro vyhledávače naplňuje definiční znaky služby informační společnosti a podstatná pro určení odpovědnosti poskytovatele služby je analýza role, kterou poskytovatel systému placené optimalizace pro vyhledávače hraje při vypracování obchodního sdělení připojeného k reklamnímu odkazu nebo při stanovení či výběru klíčových slov.</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6</a:t>
            </a:fld>
            <a:endParaRPr lang="en-GB" noProof="0" dirty="0"/>
          </a:p>
        </p:txBody>
      </p:sp>
      <p:sp>
        <p:nvSpPr>
          <p:cNvPr id="7" name="Zástupný symbol pro datum 6"/>
          <p:cNvSpPr>
            <a:spLocks noGrp="1"/>
          </p:cNvSpPr>
          <p:nvPr>
            <p:ph type="dt" sz="half" idx="2"/>
          </p:nvPr>
        </p:nvSpPr>
        <p:spPr/>
        <p:txBody>
          <a:bodyPr/>
          <a:lstStyle/>
          <a:p>
            <a:fld id="{62D7F917-4E2A-42CC-9F91-6EFFC353153F}" type="datetime1">
              <a:rPr lang="cs-CZ" smtClean="0"/>
              <a:t>13.09.2019</a:t>
            </a:fld>
            <a:endParaRPr lang="cs-CZ"/>
          </a:p>
        </p:txBody>
      </p:sp>
    </p:spTree>
    <p:extLst>
      <p:ext uri="{BB962C8B-B14F-4D97-AF65-F5344CB8AC3E}">
        <p14:creationId xmlns:p14="http://schemas.microsoft.com/office/powerpoint/2010/main" xmlns="" val="4001663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Zákon č. 480/2004 Sb., o některých službách informační společnosti </a:t>
            </a:r>
            <a:endParaRPr lang="cs-CZ" sz="3200" dirty="0"/>
          </a:p>
        </p:txBody>
      </p:sp>
      <p:sp>
        <p:nvSpPr>
          <p:cNvPr id="3" name="Zástupný symbol pro text 2"/>
          <p:cNvSpPr>
            <a:spLocks noGrp="1"/>
          </p:cNvSpPr>
          <p:nvPr>
            <p:ph type="body" sz="quarter" idx="13"/>
          </p:nvPr>
        </p:nvSpPr>
        <p:spPr/>
        <p:txBody>
          <a:bodyPr>
            <a:normAutofit/>
          </a:bodyPr>
          <a:lstStyle/>
          <a:p>
            <a:r>
              <a:rPr lang="cs-CZ" dirty="0" smtClean="0"/>
              <a:t>se </a:t>
            </a:r>
            <a:r>
              <a:rPr lang="cs-CZ" dirty="0"/>
              <a:t>vztahuje na </a:t>
            </a:r>
            <a:r>
              <a:rPr lang="cs-CZ" b="1" dirty="0"/>
              <a:t>poskytovatele služeb informační </a:t>
            </a:r>
            <a:r>
              <a:rPr lang="cs-CZ" b="1" dirty="0" smtClean="0"/>
              <a:t>společnosti</a:t>
            </a:r>
            <a:r>
              <a:rPr lang="cs-CZ" dirty="0"/>
              <a:t> </a:t>
            </a:r>
            <a:r>
              <a:rPr lang="cs-CZ" dirty="0" smtClean="0"/>
              <a:t>= každá fyzická </a:t>
            </a:r>
            <a:r>
              <a:rPr lang="cs-CZ" dirty="0"/>
              <a:t>nebo </a:t>
            </a:r>
            <a:r>
              <a:rPr lang="cs-CZ" dirty="0" smtClean="0"/>
              <a:t>právnická osoba, </a:t>
            </a:r>
            <a:r>
              <a:rPr lang="cs-CZ" dirty="0"/>
              <a:t>která poskytuje některou ze služeb informační společnosti</a:t>
            </a:r>
            <a:r>
              <a:rPr lang="cs-CZ" dirty="0" smtClean="0"/>
              <a:t>.</a:t>
            </a:r>
          </a:p>
          <a:p>
            <a:r>
              <a:rPr lang="cs-CZ" b="1" dirty="0"/>
              <a:t>Službou informační společnosti</a:t>
            </a:r>
            <a:r>
              <a:rPr lang="cs-CZ" dirty="0"/>
              <a:t> se rozumí jakákoliv služba </a:t>
            </a:r>
          </a:p>
          <a:p>
            <a:pPr lvl="1"/>
            <a:r>
              <a:rPr lang="cs-CZ" dirty="0"/>
              <a:t>a) poskytovaná elektronickými </a:t>
            </a:r>
            <a:r>
              <a:rPr lang="cs-CZ" dirty="0" smtClean="0"/>
              <a:t>prostředky;</a:t>
            </a:r>
          </a:p>
          <a:p>
            <a:pPr lvl="1"/>
            <a:r>
              <a:rPr lang="cs-CZ" dirty="0"/>
              <a:t>b) na individuální žádost uživatele </a:t>
            </a:r>
            <a:r>
              <a:rPr lang="cs-CZ" dirty="0" smtClean="0"/>
              <a:t>podanou </a:t>
            </a:r>
            <a:r>
              <a:rPr lang="cs-CZ" dirty="0"/>
              <a:t>elektronickými </a:t>
            </a:r>
            <a:r>
              <a:rPr lang="cs-CZ" dirty="0" smtClean="0"/>
              <a:t>prostředky;</a:t>
            </a:r>
          </a:p>
          <a:p>
            <a:pPr lvl="1"/>
            <a:r>
              <a:rPr lang="cs-CZ" dirty="0"/>
              <a:t>c) zpravidla za </a:t>
            </a:r>
            <a:r>
              <a:rPr lang="cs-CZ" dirty="0" smtClean="0"/>
              <a:t>úplatu. </a:t>
            </a:r>
            <a:endParaRPr lang="cs-CZ" dirty="0"/>
          </a:p>
          <a:p>
            <a:pPr lvl="1"/>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7</a:t>
            </a:fld>
            <a:endParaRPr lang="en-GB" noProof="0" dirty="0"/>
          </a:p>
        </p:txBody>
      </p:sp>
      <p:sp>
        <p:nvSpPr>
          <p:cNvPr id="7" name="Zástupný symbol pro datum 6"/>
          <p:cNvSpPr>
            <a:spLocks noGrp="1"/>
          </p:cNvSpPr>
          <p:nvPr>
            <p:ph type="dt" sz="half" idx="2"/>
          </p:nvPr>
        </p:nvSpPr>
        <p:spPr/>
        <p:txBody>
          <a:bodyPr/>
          <a:lstStyle/>
          <a:p>
            <a:fld id="{B0A3004C-090B-4FC1-8830-BBA9A3765199}" type="datetime1">
              <a:rPr lang="cs-CZ" smtClean="0"/>
              <a:t>13.09.2019</a:t>
            </a:fld>
            <a:endParaRPr lang="cs-CZ"/>
          </a:p>
        </p:txBody>
      </p:sp>
    </p:spTree>
    <p:extLst>
      <p:ext uri="{BB962C8B-B14F-4D97-AF65-F5344CB8AC3E}">
        <p14:creationId xmlns:p14="http://schemas.microsoft.com/office/powerpoint/2010/main" xmlns="" val="55955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Zákon č. 480/2004 Sb., o některých službách informační společnosti </a:t>
            </a:r>
            <a:endParaRPr lang="cs-CZ" sz="3200" dirty="0"/>
          </a:p>
        </p:txBody>
      </p:sp>
      <p:sp>
        <p:nvSpPr>
          <p:cNvPr id="3" name="Zástupný symbol pro text 2"/>
          <p:cNvSpPr>
            <a:spLocks noGrp="1"/>
          </p:cNvSpPr>
          <p:nvPr>
            <p:ph type="body" sz="quarter" idx="13"/>
          </p:nvPr>
        </p:nvSpPr>
        <p:spPr/>
        <p:txBody>
          <a:bodyPr>
            <a:normAutofit fontScale="92500" lnSpcReduction="20000"/>
          </a:bodyPr>
          <a:lstStyle/>
          <a:p>
            <a:r>
              <a:rPr lang="cs-CZ" b="1" dirty="0" smtClean="0"/>
              <a:t>Tři </a:t>
            </a:r>
            <a:r>
              <a:rPr lang="cs-CZ" b="1" dirty="0"/>
              <a:t>typy subjektů</a:t>
            </a:r>
            <a:r>
              <a:rPr lang="cs-CZ" dirty="0"/>
              <a:t>:</a:t>
            </a:r>
          </a:p>
          <a:p>
            <a:pPr lvl="1"/>
            <a:r>
              <a:rPr lang="cs-CZ" b="1" dirty="0"/>
              <a:t>poskytovatelé připojení</a:t>
            </a:r>
            <a:r>
              <a:rPr lang="cs-CZ" dirty="0"/>
              <a:t> (tzv. </a:t>
            </a:r>
            <a:r>
              <a:rPr lang="cs-CZ" b="1" dirty="0" err="1"/>
              <a:t>mere</a:t>
            </a:r>
            <a:r>
              <a:rPr lang="cs-CZ" b="1" dirty="0"/>
              <a:t> </a:t>
            </a:r>
            <a:r>
              <a:rPr lang="cs-CZ" b="1" dirty="0" err="1"/>
              <a:t>conduit</a:t>
            </a:r>
            <a:r>
              <a:rPr lang="cs-CZ" dirty="0"/>
              <a:t> neboli </a:t>
            </a:r>
            <a:r>
              <a:rPr lang="cs-CZ" b="1" dirty="0"/>
              <a:t>prostý přenos</a:t>
            </a:r>
            <a:r>
              <a:rPr lang="cs-CZ" dirty="0"/>
              <a:t>, či </a:t>
            </a:r>
            <a:r>
              <a:rPr lang="cs-CZ" b="1" dirty="0" err="1"/>
              <a:t>access</a:t>
            </a:r>
            <a:r>
              <a:rPr lang="cs-CZ" b="1" dirty="0"/>
              <a:t> provider</a:t>
            </a:r>
            <a:r>
              <a:rPr lang="cs-CZ" dirty="0"/>
              <a:t> - § 3 </a:t>
            </a:r>
            <a:r>
              <a:rPr lang="cs-CZ" dirty="0" err="1"/>
              <a:t>ZoNSIS</a:t>
            </a:r>
            <a:r>
              <a:rPr lang="cs-CZ" dirty="0"/>
              <a:t>, čl. 12 Směrnice), tedy poskytovatel služby, jež spočívá </a:t>
            </a:r>
            <a:r>
              <a:rPr lang="cs-CZ" b="1" dirty="0"/>
              <a:t>v přenosu informací </a:t>
            </a:r>
            <a:r>
              <a:rPr lang="cs-CZ" dirty="0"/>
              <a:t>poskytnutých uživatelem prostřednictvím sítí elektronických komunikací nebo </a:t>
            </a:r>
            <a:r>
              <a:rPr lang="cs-CZ" b="1" dirty="0"/>
              <a:t>ve zprostředkování přístupu </a:t>
            </a:r>
            <a:r>
              <a:rPr lang="cs-CZ" dirty="0"/>
              <a:t>k sítím elektronických komunikací za účelem přenosu informací;</a:t>
            </a:r>
          </a:p>
          <a:p>
            <a:pPr lvl="1"/>
            <a:r>
              <a:rPr lang="cs-CZ" b="1" dirty="0"/>
              <a:t>poskytovatelé služeb spočívajících v automatickém </a:t>
            </a:r>
            <a:r>
              <a:rPr lang="cs-CZ" b="1" dirty="0" err="1"/>
              <a:t>meziukládání</a:t>
            </a:r>
            <a:r>
              <a:rPr lang="cs-CZ" b="1" dirty="0"/>
              <a:t> informací</a:t>
            </a:r>
            <a:r>
              <a:rPr lang="cs-CZ" dirty="0"/>
              <a:t> poskytnutých uživatelem (tzv.</a:t>
            </a:r>
            <a:r>
              <a:rPr lang="cs-CZ" b="1" dirty="0"/>
              <a:t> </a:t>
            </a:r>
            <a:r>
              <a:rPr lang="cs-CZ" b="1" dirty="0" err="1"/>
              <a:t>caching</a:t>
            </a:r>
            <a:r>
              <a:rPr lang="cs-CZ" dirty="0"/>
              <a:t> - § 4 </a:t>
            </a:r>
            <a:r>
              <a:rPr lang="cs-CZ" dirty="0" err="1"/>
              <a:t>ZoNSIS</a:t>
            </a:r>
            <a:r>
              <a:rPr lang="cs-CZ" dirty="0"/>
              <a:t>, čl. 13 Směrnice);</a:t>
            </a:r>
          </a:p>
          <a:p>
            <a:pPr lvl="1"/>
            <a:r>
              <a:rPr lang="cs-CZ" b="1" dirty="0"/>
              <a:t>poskytovatelé služeb spočívající v ukládání (</a:t>
            </a:r>
            <a:r>
              <a:rPr lang="cs-CZ" b="1" dirty="0" err="1"/>
              <a:t>shromážďování</a:t>
            </a:r>
            <a:r>
              <a:rPr lang="cs-CZ" b="1" dirty="0"/>
              <a:t>) informací</a:t>
            </a:r>
            <a:r>
              <a:rPr lang="cs-CZ" dirty="0"/>
              <a:t> poskytnutých uživatelem (tzv. </a:t>
            </a:r>
            <a:r>
              <a:rPr lang="cs-CZ" b="1" dirty="0" err="1"/>
              <a:t>hosting</a:t>
            </a:r>
            <a:r>
              <a:rPr lang="cs-CZ" dirty="0"/>
              <a:t> nebo </a:t>
            </a:r>
            <a:r>
              <a:rPr lang="cs-CZ" b="1" dirty="0" err="1"/>
              <a:t>storage</a:t>
            </a:r>
            <a:r>
              <a:rPr lang="cs-CZ" dirty="0"/>
              <a:t> - § 5 </a:t>
            </a:r>
            <a:r>
              <a:rPr lang="cs-CZ" dirty="0" err="1"/>
              <a:t>ZoNSIS</a:t>
            </a:r>
            <a:r>
              <a:rPr lang="cs-CZ" dirty="0"/>
              <a:t>, čl. 14 Směrnice</a:t>
            </a:r>
            <a:r>
              <a:rPr lang="cs-CZ" dirty="0" smtClean="0"/>
              <a:t>). </a:t>
            </a:r>
            <a:endParaRPr lang="cs-CZ" dirty="0"/>
          </a:p>
          <a:p>
            <a:pPr lvl="1"/>
            <a:endParaRPr lang="cs-CZ" dirty="0"/>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8</a:t>
            </a:fld>
            <a:endParaRPr lang="en-GB" noProof="0" dirty="0"/>
          </a:p>
        </p:txBody>
      </p:sp>
      <p:sp>
        <p:nvSpPr>
          <p:cNvPr id="7" name="Zástupný symbol pro datum 6"/>
          <p:cNvSpPr>
            <a:spLocks noGrp="1"/>
          </p:cNvSpPr>
          <p:nvPr>
            <p:ph type="dt" sz="half" idx="2"/>
          </p:nvPr>
        </p:nvSpPr>
        <p:spPr/>
        <p:txBody>
          <a:bodyPr/>
          <a:lstStyle/>
          <a:p>
            <a:fld id="{61EBF03F-B9F5-4C1B-810F-5E95295FC254}" type="datetime1">
              <a:rPr lang="cs-CZ" smtClean="0"/>
              <a:t>13.09.2019</a:t>
            </a:fld>
            <a:endParaRPr lang="cs-CZ"/>
          </a:p>
        </p:txBody>
      </p:sp>
    </p:spTree>
    <p:extLst>
      <p:ext uri="{BB962C8B-B14F-4D97-AF65-F5344CB8AC3E}">
        <p14:creationId xmlns:p14="http://schemas.microsoft.com/office/powerpoint/2010/main" xmlns="" val="88192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t>Access </a:t>
            </a:r>
            <a:r>
              <a:rPr lang="cs-CZ" sz="3200" b="1" dirty="0"/>
              <a:t>provider</a:t>
            </a:r>
            <a:r>
              <a:rPr lang="cs-CZ" sz="3200" dirty="0" smtClean="0"/>
              <a:t> </a:t>
            </a:r>
            <a:endParaRPr lang="cs-CZ" sz="3200" dirty="0"/>
          </a:p>
        </p:txBody>
      </p:sp>
      <p:sp>
        <p:nvSpPr>
          <p:cNvPr id="3" name="Zástupný symbol pro text 2"/>
          <p:cNvSpPr>
            <a:spLocks noGrp="1"/>
          </p:cNvSpPr>
          <p:nvPr>
            <p:ph type="body" sz="quarter" idx="13"/>
          </p:nvPr>
        </p:nvSpPr>
        <p:spPr/>
        <p:txBody>
          <a:bodyPr>
            <a:normAutofit/>
          </a:bodyPr>
          <a:lstStyle/>
          <a:p>
            <a:r>
              <a:rPr lang="cs-CZ" dirty="0"/>
              <a:t>Nejnižší </a:t>
            </a:r>
            <a:r>
              <a:rPr lang="cs-CZ" dirty="0" smtClean="0"/>
              <a:t>míra </a:t>
            </a:r>
            <a:r>
              <a:rPr lang="cs-CZ" dirty="0"/>
              <a:t>odpovědnosti </a:t>
            </a:r>
            <a:endParaRPr lang="cs-CZ" dirty="0" smtClean="0"/>
          </a:p>
          <a:p>
            <a:r>
              <a:rPr lang="cs-CZ" dirty="0" smtClean="0"/>
              <a:t>Ten </a:t>
            </a:r>
            <a:r>
              <a:rPr lang="cs-CZ" dirty="0"/>
              <a:t>může být odpovědný jen pokud</a:t>
            </a:r>
          </a:p>
          <a:p>
            <a:pPr lvl="1"/>
            <a:r>
              <a:rPr lang="cs-CZ" dirty="0"/>
              <a:t>přenos sám iniciuje,</a:t>
            </a:r>
          </a:p>
          <a:p>
            <a:pPr lvl="1"/>
            <a:r>
              <a:rPr lang="cs-CZ" dirty="0"/>
              <a:t>zvolí uživatele přenášené informace, nebo</a:t>
            </a:r>
          </a:p>
          <a:p>
            <a:pPr lvl="1"/>
            <a:r>
              <a:rPr lang="cs-CZ" dirty="0"/>
              <a:t>zvolí nebo změní obsah přenášené informace.</a:t>
            </a:r>
          </a:p>
        </p:txBody>
      </p:sp>
      <p:sp>
        <p:nvSpPr>
          <p:cNvPr id="5" name="Zástupný symbol pro zápatí 4"/>
          <p:cNvSpPr>
            <a:spLocks noGrp="1"/>
          </p:cNvSpPr>
          <p:nvPr>
            <p:ph type="ftr" sz="quarter" idx="3"/>
          </p:nvPr>
        </p:nvSpPr>
        <p:spPr/>
        <p:txBody>
          <a:bodyPr/>
          <a:lstStyle/>
          <a:p>
            <a:r>
              <a:rPr lang="en-GB" noProof="0" smtClean="0"/>
              <a:t>Doc. JUDr. Tomáš Gřivna, Ph.D.</a:t>
            </a:r>
            <a:endParaRPr lang="en-GB" noProof="0" dirty="0"/>
          </a:p>
        </p:txBody>
      </p:sp>
      <p:sp>
        <p:nvSpPr>
          <p:cNvPr id="6" name="Zástupný symbol pro číslo snímku 5"/>
          <p:cNvSpPr>
            <a:spLocks noGrp="1"/>
          </p:cNvSpPr>
          <p:nvPr>
            <p:ph type="sldNum" sz="quarter" idx="4"/>
          </p:nvPr>
        </p:nvSpPr>
        <p:spPr/>
        <p:txBody>
          <a:bodyPr/>
          <a:lstStyle/>
          <a:p>
            <a:fld id="{55B195E7-E09C-4879-AB61-0F645C2C373E}" type="slidenum">
              <a:rPr lang="en-GB" noProof="0" smtClean="0"/>
              <a:pPr/>
              <a:t>9</a:t>
            </a:fld>
            <a:endParaRPr lang="en-GB" noProof="0" dirty="0"/>
          </a:p>
        </p:txBody>
      </p:sp>
      <p:sp>
        <p:nvSpPr>
          <p:cNvPr id="7" name="Zástupný symbol pro datum 6"/>
          <p:cNvSpPr>
            <a:spLocks noGrp="1"/>
          </p:cNvSpPr>
          <p:nvPr>
            <p:ph type="dt" sz="half" idx="2"/>
          </p:nvPr>
        </p:nvSpPr>
        <p:spPr/>
        <p:txBody>
          <a:bodyPr/>
          <a:lstStyle/>
          <a:p>
            <a:fld id="{D59C46F0-6B5F-4EAC-8350-A1B18E41EFBC}" type="datetime1">
              <a:rPr lang="cs-CZ" smtClean="0"/>
              <a:t>13.09.2019</a:t>
            </a:fld>
            <a:endParaRPr lang="cs-CZ"/>
          </a:p>
        </p:txBody>
      </p:sp>
    </p:spTree>
    <p:extLst>
      <p:ext uri="{BB962C8B-B14F-4D97-AF65-F5344CB8AC3E}">
        <p14:creationId xmlns:p14="http://schemas.microsoft.com/office/powerpoint/2010/main" xmlns="" val="3601646659"/>
      </p:ext>
    </p:extLst>
  </p:cSld>
  <p:clrMapOvr>
    <a:masterClrMapping/>
  </p:clrMapOvr>
</p:sld>
</file>

<file path=ppt/theme/theme1.xml><?xml version="1.0" encoding="utf-8"?>
<a:theme xmlns:a="http://schemas.openxmlformats.org/drawingml/2006/main" name="UKPF-cervena-CZ">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UKPF-cervena-CZ</Template>
  <TotalTime>1213</TotalTime>
  <Words>1294</Words>
  <Application>Microsoft Office PowerPoint</Application>
  <PresentationFormat>Předvádění na obrazovce (4:3)</PresentationFormat>
  <Paragraphs>168</Paragraphs>
  <Slides>21</Slides>
  <Notes>1</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UKPF-cervena-CZ</vt:lpstr>
      <vt:lpstr>Trestněprávní postih kyberkriminality odpovědnost za cizí obsah</vt:lpstr>
      <vt:lpstr>Primární a odvozená odpovědnost</vt:lpstr>
      <vt:lpstr>Role zprostředkovatelů - ISP</vt:lpstr>
      <vt:lpstr>Směrnice o elektronickém obchodu</vt:lpstr>
      <vt:lpstr>Koncepce: Safe harbour</vt:lpstr>
      <vt:lpstr>Koncepce: Safe harbour</vt:lpstr>
      <vt:lpstr>Zákon č. 480/2004 Sb., o některých službách informační společnosti </vt:lpstr>
      <vt:lpstr>Zákon č. 480/2004 Sb., o některých službách informační společnosti </vt:lpstr>
      <vt:lpstr>Access provider </vt:lpstr>
      <vt:lpstr>Poskytovatel cachingu</vt:lpstr>
      <vt:lpstr>Host provider</vt:lpstr>
      <vt:lpstr>Povinnost dohlížet na obsah</vt:lpstr>
      <vt:lpstr>Trestněprávní specifika</vt:lpstr>
      <vt:lpstr>Trestněprávní specifika</vt:lpstr>
      <vt:lpstr>Trestněprávní specifika</vt:lpstr>
      <vt:lpstr>Trestněprávní specifika</vt:lpstr>
      <vt:lpstr>Notice and take down</vt:lpstr>
      <vt:lpstr>Příklad</vt:lpstr>
      <vt:lpstr>Odpovědnost za cizí obsah podporovatelem</vt:lpstr>
      <vt:lpstr>Odpovědnost za cizí obsah konzumentem</vt:lpstr>
      <vt:lpstr>Snímek 21</vt:lpstr>
    </vt:vector>
  </TitlesOfParts>
  <Company>MSP ČR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Trestněprávní postih kyberkriminality ochrana duševního vlastnictví</dc:title>
  <dc:creator>Richter Martin</dc:creator>
  <cp:lastModifiedBy>Tomas Grivna</cp:lastModifiedBy>
  <cp:revision>27</cp:revision>
  <cp:lastPrinted>2017-10-30T14:57:19Z</cp:lastPrinted>
  <dcterms:created xsi:type="dcterms:W3CDTF">2017-10-27T08:34:26Z</dcterms:created>
  <dcterms:modified xsi:type="dcterms:W3CDTF">2019-09-13T11:20:33Z</dcterms:modified>
</cp:coreProperties>
</file>