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6" r:id="rId6"/>
    <p:sldId id="287" r:id="rId7"/>
    <p:sldId id="288" r:id="rId8"/>
    <p:sldId id="281" r:id="rId9"/>
    <p:sldId id="270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82" r:id="rId20"/>
    <p:sldId id="283" r:id="rId21"/>
    <p:sldId id="284" r:id="rId22"/>
    <p:sldId id="285" r:id="rId23"/>
    <p:sldId id="25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FE855D91-5788-4E03-8DB3-259251963E29}">
          <p14:sldIdLst>
            <p14:sldId id="256"/>
            <p14:sldId id="286"/>
            <p14:sldId id="287"/>
            <p14:sldId id="288"/>
            <p14:sldId id="281"/>
            <p14:sldId id="27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82"/>
            <p14:sldId id="283"/>
            <p14:sldId id="284"/>
            <p14:sldId id="285"/>
            <p14:sldId id="25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1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35006"/>
    <a:srgbClr val="985F20"/>
    <a:srgbClr val="985520"/>
    <a:srgbClr val="B31E26"/>
    <a:srgbClr val="9219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2964" y="-90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C9E071-9B1F-4E69-AFED-939EC18C390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D7B8B6-F713-42FC-8E6D-174883018747}">
      <dgm:prSet phldrT="[Text]"/>
      <dgm:spPr/>
      <dgm:t>
        <a:bodyPr/>
        <a:lstStyle/>
        <a:p>
          <a:r>
            <a:rPr lang="cs-CZ" dirty="0" smtClean="0"/>
            <a:t>HMOTNÝ NOSIČ</a:t>
          </a:r>
          <a:endParaRPr lang="cs-CZ" dirty="0"/>
        </a:p>
      </dgm:t>
    </dgm:pt>
    <dgm:pt modelId="{22DB653C-2271-48A5-B5E5-2A7EA2629342}" type="parTrans" cxnId="{D012F8AA-0477-4910-8875-11F11463CC04}">
      <dgm:prSet/>
      <dgm:spPr/>
      <dgm:t>
        <a:bodyPr/>
        <a:lstStyle/>
        <a:p>
          <a:endParaRPr lang="cs-CZ"/>
        </a:p>
      </dgm:t>
    </dgm:pt>
    <dgm:pt modelId="{B993E0AE-3EC3-458F-B63B-7EC041CC0222}" type="sibTrans" cxnId="{D012F8AA-0477-4910-8875-11F11463CC04}">
      <dgm:prSet/>
      <dgm:spPr/>
      <dgm:t>
        <a:bodyPr/>
        <a:lstStyle/>
        <a:p>
          <a:endParaRPr lang="cs-CZ"/>
        </a:p>
      </dgm:t>
    </dgm:pt>
    <dgm:pt modelId="{71B26DE9-6271-406E-9EA1-4AD01F313637}">
      <dgm:prSet phldrT="[Text]"/>
      <dgm:spPr/>
      <dgm:t>
        <a:bodyPr/>
        <a:lstStyle/>
        <a:p>
          <a:r>
            <a:rPr lang="cs-CZ" dirty="0" smtClean="0"/>
            <a:t>DATA</a:t>
          </a:r>
          <a:endParaRPr lang="cs-CZ" dirty="0"/>
        </a:p>
      </dgm:t>
    </dgm:pt>
    <dgm:pt modelId="{4E51240D-E5A2-4BB2-AF77-551BB32162D2}" type="parTrans" cxnId="{0456D75F-4D0D-4106-B30E-E49E503BF369}">
      <dgm:prSet/>
      <dgm:spPr/>
      <dgm:t>
        <a:bodyPr/>
        <a:lstStyle/>
        <a:p>
          <a:endParaRPr lang="cs-CZ"/>
        </a:p>
      </dgm:t>
    </dgm:pt>
    <dgm:pt modelId="{6A912F9C-3645-42D7-BEEE-F0AA3B1AA50B}" type="sibTrans" cxnId="{0456D75F-4D0D-4106-B30E-E49E503BF369}">
      <dgm:prSet/>
      <dgm:spPr/>
      <dgm:t>
        <a:bodyPr/>
        <a:lstStyle/>
        <a:p>
          <a:endParaRPr lang="cs-CZ"/>
        </a:p>
      </dgm:t>
    </dgm:pt>
    <dgm:pt modelId="{662C5FB4-666A-4861-8FA3-BDC4D482A562}">
      <dgm:prSet phldrT="[Text]"/>
      <dgm:spPr/>
      <dgm:t>
        <a:bodyPr/>
        <a:lstStyle/>
        <a:p>
          <a:r>
            <a:rPr lang="cs-CZ" dirty="0" smtClean="0"/>
            <a:t>MÉDIUM</a:t>
          </a:r>
          <a:endParaRPr lang="cs-CZ" dirty="0"/>
        </a:p>
      </dgm:t>
    </dgm:pt>
    <dgm:pt modelId="{72CBBB68-3382-422D-898E-F8BE8133AF56}" type="parTrans" cxnId="{153D8AAF-A6E7-4980-82ED-0D24B923E389}">
      <dgm:prSet/>
      <dgm:spPr/>
      <dgm:t>
        <a:bodyPr/>
        <a:lstStyle/>
        <a:p>
          <a:endParaRPr lang="cs-CZ"/>
        </a:p>
      </dgm:t>
    </dgm:pt>
    <dgm:pt modelId="{6134B208-CFEF-45B6-B4C6-083B081F62B8}" type="sibTrans" cxnId="{153D8AAF-A6E7-4980-82ED-0D24B923E389}">
      <dgm:prSet/>
      <dgm:spPr/>
      <dgm:t>
        <a:bodyPr/>
        <a:lstStyle/>
        <a:p>
          <a:endParaRPr lang="cs-CZ"/>
        </a:p>
      </dgm:t>
    </dgm:pt>
    <dgm:pt modelId="{7C9327B3-6BD3-41E8-85EE-2CD76E64F2FA}">
      <dgm:prSet/>
      <dgm:spPr/>
      <dgm:t>
        <a:bodyPr/>
        <a:lstStyle/>
        <a:p>
          <a:r>
            <a:rPr lang="cs-CZ" dirty="0" smtClean="0"/>
            <a:t>INFORMACE</a:t>
          </a:r>
          <a:endParaRPr lang="cs-CZ" dirty="0"/>
        </a:p>
      </dgm:t>
    </dgm:pt>
    <dgm:pt modelId="{9288B93F-E4C2-4747-A652-94E8C0C4B120}" type="parTrans" cxnId="{249D7C12-8A11-4AC2-A3E2-12F80D93268E}">
      <dgm:prSet/>
      <dgm:spPr/>
      <dgm:t>
        <a:bodyPr/>
        <a:lstStyle/>
        <a:p>
          <a:endParaRPr lang="cs-CZ"/>
        </a:p>
      </dgm:t>
    </dgm:pt>
    <dgm:pt modelId="{3AF7FB4B-5FCD-4BF8-9461-65ED81FFC415}" type="sibTrans" cxnId="{249D7C12-8A11-4AC2-A3E2-12F80D93268E}">
      <dgm:prSet/>
      <dgm:spPr/>
      <dgm:t>
        <a:bodyPr/>
        <a:lstStyle/>
        <a:p>
          <a:endParaRPr lang="cs-CZ"/>
        </a:p>
      </dgm:t>
    </dgm:pt>
    <dgm:pt modelId="{0D40FC24-E018-43EE-9051-1233E5B39684}" type="pres">
      <dgm:prSet presAssocID="{8BC9E071-9B1F-4E69-AFED-939EC18C390C}" presName="Name0" presStyleCnt="0">
        <dgm:presLayoutVars>
          <dgm:dir/>
          <dgm:resizeHandles val="exact"/>
        </dgm:presLayoutVars>
      </dgm:prSet>
      <dgm:spPr/>
    </dgm:pt>
    <dgm:pt modelId="{DDBD41B1-DEAB-40A3-9550-97A48D2486ED}" type="pres">
      <dgm:prSet presAssocID="{B6D7B8B6-F713-42FC-8E6D-17488301874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985915-8CFB-4F52-8A07-DAA3618FC878}" type="pres">
      <dgm:prSet presAssocID="{B993E0AE-3EC3-458F-B63B-7EC041CC022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A2BC09AF-8811-4238-AB7E-C5B18F0E3591}" type="pres">
      <dgm:prSet presAssocID="{B993E0AE-3EC3-458F-B63B-7EC041CC022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C3B58D08-D647-4468-A2AB-07A47B61A3B2}" type="pres">
      <dgm:prSet presAssocID="{71B26DE9-6271-406E-9EA1-4AD01F3136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AB423D-9E79-4D1A-A87A-0316ACBBC573}" type="pres">
      <dgm:prSet presAssocID="{6A912F9C-3645-42D7-BEEE-F0AA3B1AA50B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062634D-F8DC-4620-AC4E-F9180C973950}" type="pres">
      <dgm:prSet presAssocID="{6A912F9C-3645-42D7-BEEE-F0AA3B1AA50B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428E187A-7E9E-4985-8320-37AA095AFB5E}" type="pres">
      <dgm:prSet presAssocID="{662C5FB4-666A-4861-8FA3-BDC4D482A5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13084B-51A8-4969-81E0-DBE06ADDA317}" type="pres">
      <dgm:prSet presAssocID="{6134B208-CFEF-45B6-B4C6-083B081F62B8}" presName="sibTrans" presStyleLbl="sibTrans2D1" presStyleIdx="2" presStyleCnt="3"/>
      <dgm:spPr/>
      <dgm:t>
        <a:bodyPr/>
        <a:lstStyle/>
        <a:p>
          <a:endParaRPr lang="cs-CZ"/>
        </a:p>
      </dgm:t>
    </dgm:pt>
    <dgm:pt modelId="{5E9817E7-193A-4416-8BDD-B4B7F63FE300}" type="pres">
      <dgm:prSet presAssocID="{6134B208-CFEF-45B6-B4C6-083B081F62B8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ECE31E4C-24BD-4739-AC6C-D7A71D26BA88}" type="pres">
      <dgm:prSet presAssocID="{7C9327B3-6BD3-41E8-85EE-2CD76E64F2FA}" presName="node" presStyleLbl="node1" presStyleIdx="3" presStyleCnt="4" custLinFactNeighborX="-2366" custLinFactNeighborY="-35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3D8AAF-A6E7-4980-82ED-0D24B923E389}" srcId="{8BC9E071-9B1F-4E69-AFED-939EC18C390C}" destId="{662C5FB4-666A-4861-8FA3-BDC4D482A562}" srcOrd="2" destOrd="0" parTransId="{72CBBB68-3382-422D-898E-F8BE8133AF56}" sibTransId="{6134B208-CFEF-45B6-B4C6-083B081F62B8}"/>
    <dgm:cxn modelId="{1F5EFDFC-A0A8-43D2-8EC3-8A368016DBA1}" type="presOf" srcId="{71B26DE9-6271-406E-9EA1-4AD01F313637}" destId="{C3B58D08-D647-4468-A2AB-07A47B61A3B2}" srcOrd="0" destOrd="0" presId="urn:microsoft.com/office/officeart/2005/8/layout/process1"/>
    <dgm:cxn modelId="{10AA87A7-8F00-4EC5-ABF5-908964815FAB}" type="presOf" srcId="{6134B208-CFEF-45B6-B4C6-083B081F62B8}" destId="{5E9817E7-193A-4416-8BDD-B4B7F63FE300}" srcOrd="1" destOrd="0" presId="urn:microsoft.com/office/officeart/2005/8/layout/process1"/>
    <dgm:cxn modelId="{D0458316-0D31-4859-80EA-7D79FEA05BB4}" type="presOf" srcId="{6A912F9C-3645-42D7-BEEE-F0AA3B1AA50B}" destId="{15AB423D-9E79-4D1A-A87A-0316ACBBC573}" srcOrd="0" destOrd="0" presId="urn:microsoft.com/office/officeart/2005/8/layout/process1"/>
    <dgm:cxn modelId="{11D79B00-FDF7-417B-B29F-CCC1F5BE1B67}" type="presOf" srcId="{6A912F9C-3645-42D7-BEEE-F0AA3B1AA50B}" destId="{1062634D-F8DC-4620-AC4E-F9180C973950}" srcOrd="1" destOrd="0" presId="urn:microsoft.com/office/officeart/2005/8/layout/process1"/>
    <dgm:cxn modelId="{0456D75F-4D0D-4106-B30E-E49E503BF369}" srcId="{8BC9E071-9B1F-4E69-AFED-939EC18C390C}" destId="{71B26DE9-6271-406E-9EA1-4AD01F313637}" srcOrd="1" destOrd="0" parTransId="{4E51240D-E5A2-4BB2-AF77-551BB32162D2}" sibTransId="{6A912F9C-3645-42D7-BEEE-F0AA3B1AA50B}"/>
    <dgm:cxn modelId="{59669DE0-1599-4D2C-BF8A-9A71F0773E54}" type="presOf" srcId="{6134B208-CFEF-45B6-B4C6-083B081F62B8}" destId="{DD13084B-51A8-4969-81E0-DBE06ADDA317}" srcOrd="0" destOrd="0" presId="urn:microsoft.com/office/officeart/2005/8/layout/process1"/>
    <dgm:cxn modelId="{EAFD0A26-A833-42CD-B320-511260425128}" type="presOf" srcId="{7C9327B3-6BD3-41E8-85EE-2CD76E64F2FA}" destId="{ECE31E4C-24BD-4739-AC6C-D7A71D26BA88}" srcOrd="0" destOrd="0" presId="urn:microsoft.com/office/officeart/2005/8/layout/process1"/>
    <dgm:cxn modelId="{249D7C12-8A11-4AC2-A3E2-12F80D93268E}" srcId="{8BC9E071-9B1F-4E69-AFED-939EC18C390C}" destId="{7C9327B3-6BD3-41E8-85EE-2CD76E64F2FA}" srcOrd="3" destOrd="0" parTransId="{9288B93F-E4C2-4747-A652-94E8C0C4B120}" sibTransId="{3AF7FB4B-5FCD-4BF8-9461-65ED81FFC415}"/>
    <dgm:cxn modelId="{216C518F-CE1B-40C1-B590-F3CA1ADB828B}" type="presOf" srcId="{8BC9E071-9B1F-4E69-AFED-939EC18C390C}" destId="{0D40FC24-E018-43EE-9051-1233E5B39684}" srcOrd="0" destOrd="0" presId="urn:microsoft.com/office/officeart/2005/8/layout/process1"/>
    <dgm:cxn modelId="{BCB9E73C-AF0B-4FDE-85D7-FD098C41BB5D}" type="presOf" srcId="{B993E0AE-3EC3-458F-B63B-7EC041CC0222}" destId="{FC985915-8CFB-4F52-8A07-DAA3618FC878}" srcOrd="0" destOrd="0" presId="urn:microsoft.com/office/officeart/2005/8/layout/process1"/>
    <dgm:cxn modelId="{D2FC3D29-3856-4EF6-BD8D-6FB2E83A135D}" type="presOf" srcId="{B993E0AE-3EC3-458F-B63B-7EC041CC0222}" destId="{A2BC09AF-8811-4238-AB7E-C5B18F0E3591}" srcOrd="1" destOrd="0" presId="urn:microsoft.com/office/officeart/2005/8/layout/process1"/>
    <dgm:cxn modelId="{2D1FB843-5CCC-4C4B-B3CE-9A08F927005E}" type="presOf" srcId="{B6D7B8B6-F713-42FC-8E6D-174883018747}" destId="{DDBD41B1-DEAB-40A3-9550-97A48D2486ED}" srcOrd="0" destOrd="0" presId="urn:microsoft.com/office/officeart/2005/8/layout/process1"/>
    <dgm:cxn modelId="{970E4954-47CD-4848-A38A-6B1AB048CE0E}" type="presOf" srcId="{662C5FB4-666A-4861-8FA3-BDC4D482A562}" destId="{428E187A-7E9E-4985-8320-37AA095AFB5E}" srcOrd="0" destOrd="0" presId="urn:microsoft.com/office/officeart/2005/8/layout/process1"/>
    <dgm:cxn modelId="{D012F8AA-0477-4910-8875-11F11463CC04}" srcId="{8BC9E071-9B1F-4E69-AFED-939EC18C390C}" destId="{B6D7B8B6-F713-42FC-8E6D-174883018747}" srcOrd="0" destOrd="0" parTransId="{22DB653C-2271-48A5-B5E5-2A7EA2629342}" sibTransId="{B993E0AE-3EC3-458F-B63B-7EC041CC0222}"/>
    <dgm:cxn modelId="{2288BB32-7535-4C86-B3F4-35F9CD622B64}" type="presParOf" srcId="{0D40FC24-E018-43EE-9051-1233E5B39684}" destId="{DDBD41B1-DEAB-40A3-9550-97A48D2486ED}" srcOrd="0" destOrd="0" presId="urn:microsoft.com/office/officeart/2005/8/layout/process1"/>
    <dgm:cxn modelId="{C98AAB94-0DDA-4C8E-80E4-EA17F7469019}" type="presParOf" srcId="{0D40FC24-E018-43EE-9051-1233E5B39684}" destId="{FC985915-8CFB-4F52-8A07-DAA3618FC878}" srcOrd="1" destOrd="0" presId="urn:microsoft.com/office/officeart/2005/8/layout/process1"/>
    <dgm:cxn modelId="{287FEA46-9B38-4EA6-8FF5-F6EA704F6AAB}" type="presParOf" srcId="{FC985915-8CFB-4F52-8A07-DAA3618FC878}" destId="{A2BC09AF-8811-4238-AB7E-C5B18F0E3591}" srcOrd="0" destOrd="0" presId="urn:microsoft.com/office/officeart/2005/8/layout/process1"/>
    <dgm:cxn modelId="{4E0D5E57-26ED-477A-9794-07CCBBC60D90}" type="presParOf" srcId="{0D40FC24-E018-43EE-9051-1233E5B39684}" destId="{C3B58D08-D647-4468-A2AB-07A47B61A3B2}" srcOrd="2" destOrd="0" presId="urn:microsoft.com/office/officeart/2005/8/layout/process1"/>
    <dgm:cxn modelId="{3546812A-0DEF-494A-9951-627532F483C2}" type="presParOf" srcId="{0D40FC24-E018-43EE-9051-1233E5B39684}" destId="{15AB423D-9E79-4D1A-A87A-0316ACBBC573}" srcOrd="3" destOrd="0" presId="urn:microsoft.com/office/officeart/2005/8/layout/process1"/>
    <dgm:cxn modelId="{F36253F8-3689-4513-981F-49D88FEA8B77}" type="presParOf" srcId="{15AB423D-9E79-4D1A-A87A-0316ACBBC573}" destId="{1062634D-F8DC-4620-AC4E-F9180C973950}" srcOrd="0" destOrd="0" presId="urn:microsoft.com/office/officeart/2005/8/layout/process1"/>
    <dgm:cxn modelId="{67771E4A-F023-4CD4-B820-E71DCD0E18DF}" type="presParOf" srcId="{0D40FC24-E018-43EE-9051-1233E5B39684}" destId="{428E187A-7E9E-4985-8320-37AA095AFB5E}" srcOrd="4" destOrd="0" presId="urn:microsoft.com/office/officeart/2005/8/layout/process1"/>
    <dgm:cxn modelId="{8919A716-BB9F-4011-8472-F001B5C065E1}" type="presParOf" srcId="{0D40FC24-E018-43EE-9051-1233E5B39684}" destId="{DD13084B-51A8-4969-81E0-DBE06ADDA317}" srcOrd="5" destOrd="0" presId="urn:microsoft.com/office/officeart/2005/8/layout/process1"/>
    <dgm:cxn modelId="{ED4F6CF6-EB03-458A-A32C-8576DDC15970}" type="presParOf" srcId="{DD13084B-51A8-4969-81E0-DBE06ADDA317}" destId="{5E9817E7-193A-4416-8BDD-B4B7F63FE300}" srcOrd="0" destOrd="0" presId="urn:microsoft.com/office/officeart/2005/8/layout/process1"/>
    <dgm:cxn modelId="{A4273EA7-E118-4643-9062-A790A88A3768}" type="presParOf" srcId="{0D40FC24-E018-43EE-9051-1233E5B39684}" destId="{ECE31E4C-24BD-4739-AC6C-D7A71D26BA8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BD41B1-DEAB-40A3-9550-97A48D2486ED}">
      <dsp:nvSpPr>
        <dsp:cNvPr id="0" name=""/>
        <dsp:cNvSpPr/>
      </dsp:nvSpPr>
      <dsp:spPr>
        <a:xfrm>
          <a:off x="2678" y="1680616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HMOTNÝ NOSIČ</a:t>
          </a:r>
          <a:endParaRPr lang="cs-CZ" sz="1500" kern="1200" dirty="0"/>
        </a:p>
      </dsp:txBody>
      <dsp:txXfrm>
        <a:off x="2678" y="1680616"/>
        <a:ext cx="1171277" cy="702766"/>
      </dsp:txXfrm>
    </dsp:sp>
    <dsp:sp modelId="{FC985915-8CFB-4F52-8A07-DAA3618FC878}">
      <dsp:nvSpPr>
        <dsp:cNvPr id="0" name=""/>
        <dsp:cNvSpPr/>
      </dsp:nvSpPr>
      <dsp:spPr>
        <a:xfrm>
          <a:off x="1291083" y="1886761"/>
          <a:ext cx="248310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1291083" y="1886761"/>
        <a:ext cx="248310" cy="290476"/>
      </dsp:txXfrm>
    </dsp:sp>
    <dsp:sp modelId="{C3B58D08-D647-4468-A2AB-07A47B61A3B2}">
      <dsp:nvSpPr>
        <dsp:cNvPr id="0" name=""/>
        <dsp:cNvSpPr/>
      </dsp:nvSpPr>
      <dsp:spPr>
        <a:xfrm>
          <a:off x="1642467" y="1680616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DATA</a:t>
          </a:r>
          <a:endParaRPr lang="cs-CZ" sz="1500" kern="1200" dirty="0"/>
        </a:p>
      </dsp:txBody>
      <dsp:txXfrm>
        <a:off x="1642467" y="1680616"/>
        <a:ext cx="1171277" cy="702766"/>
      </dsp:txXfrm>
    </dsp:sp>
    <dsp:sp modelId="{15AB423D-9E79-4D1A-A87A-0316ACBBC573}">
      <dsp:nvSpPr>
        <dsp:cNvPr id="0" name=""/>
        <dsp:cNvSpPr/>
      </dsp:nvSpPr>
      <dsp:spPr>
        <a:xfrm>
          <a:off x="2930872" y="1886761"/>
          <a:ext cx="248310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930872" y="1886761"/>
        <a:ext cx="248310" cy="290476"/>
      </dsp:txXfrm>
    </dsp:sp>
    <dsp:sp modelId="{428E187A-7E9E-4985-8320-37AA095AFB5E}">
      <dsp:nvSpPr>
        <dsp:cNvPr id="0" name=""/>
        <dsp:cNvSpPr/>
      </dsp:nvSpPr>
      <dsp:spPr>
        <a:xfrm>
          <a:off x="3282255" y="1680616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MÉDIUM</a:t>
          </a:r>
          <a:endParaRPr lang="cs-CZ" sz="1500" kern="1200" dirty="0"/>
        </a:p>
      </dsp:txBody>
      <dsp:txXfrm>
        <a:off x="3282255" y="1680616"/>
        <a:ext cx="1171277" cy="702766"/>
      </dsp:txXfrm>
    </dsp:sp>
    <dsp:sp modelId="{DD13084B-51A8-4969-81E0-DBE06ADDA317}">
      <dsp:nvSpPr>
        <dsp:cNvPr id="0" name=""/>
        <dsp:cNvSpPr/>
      </dsp:nvSpPr>
      <dsp:spPr>
        <a:xfrm rot="21547197">
          <a:off x="4567875" y="1874146"/>
          <a:ext cx="242464" cy="2904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1547197">
        <a:off x="4567875" y="1874146"/>
        <a:ext cx="242464" cy="290476"/>
      </dsp:txXfrm>
    </dsp:sp>
    <dsp:sp modelId="{ECE31E4C-24BD-4739-AC6C-D7A71D26BA88}">
      <dsp:nvSpPr>
        <dsp:cNvPr id="0" name=""/>
        <dsp:cNvSpPr/>
      </dsp:nvSpPr>
      <dsp:spPr>
        <a:xfrm>
          <a:off x="4910958" y="1655598"/>
          <a:ext cx="1171277" cy="70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INFORMACE</a:t>
          </a:r>
          <a:endParaRPr lang="cs-CZ" sz="1500" kern="1200" dirty="0"/>
        </a:p>
      </dsp:txBody>
      <dsp:txXfrm>
        <a:off x="4910958" y="1655598"/>
        <a:ext cx="1171277" cy="702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6A2D-D8DC-4FAF-8037-FCC464CD7DED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AE3C-79CA-40B9-9F5C-40C47F04F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033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FC2B-C8F0-49EE-88F2-D83A110DC3CE}" type="datetimeFigureOut">
              <a:rPr lang="cs-CZ" smtClean="0"/>
              <a:pPr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4EEE6-CA46-4709-852B-80D9860B7A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75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4EEE6-CA46-4709-852B-80D9860B7AB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3131840" y="3328114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1556542" y="3429000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 rot="10800000" flipH="1">
            <a:off x="3131840" y="497867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 rot="10800000" flipH="1">
            <a:off x="1556542" y="4878038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29614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/>
              <a:t>Počet stránek</a:t>
            </a:r>
            <a:endParaRPr lang="cs-CZ" dirty="0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Doc. JUDr. Tomáš Gřivna, Ph.D.</a:t>
            </a:r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85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921919"/>
              </a:buClr>
              <a:defRPr/>
            </a:lvl1pPr>
            <a:lvl2pPr>
              <a:buClr>
                <a:srgbClr val="921919"/>
              </a:buClr>
              <a:defRPr/>
            </a:lvl2pPr>
            <a:lvl3pPr>
              <a:buClr>
                <a:srgbClr val="921919"/>
              </a:buClr>
              <a:defRPr/>
            </a:lvl3pPr>
            <a:lvl4pPr>
              <a:buClr>
                <a:srgbClr val="921919"/>
              </a:buClr>
              <a:defRPr/>
            </a:lvl4pPr>
            <a:lvl5pPr>
              <a:buClr>
                <a:srgbClr val="921919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xmlns="" val="394878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68446"/>
            <a:ext cx="5400675" cy="5762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lnSpc>
                <a:spcPct val="11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E-mailová adresa</a:t>
            </a:r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09046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fld id="{0973DA39-B09E-41AA-8019-488BA3FC6C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971600" y="2619660"/>
            <a:ext cx="69847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cs-CZ" sz="6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Děkuji za pozornost</a:t>
            </a:r>
            <a:endParaRPr lang="cs-CZ" sz="6300" b="1" dirty="0"/>
          </a:p>
        </p:txBody>
      </p:sp>
      <p:pic>
        <p:nvPicPr>
          <p:cNvPr id="23" name="Obrázek 2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7770" y="4157706"/>
            <a:ext cx="640811" cy="432048"/>
          </a:xfrm>
          <a:prstGeom prst="rect">
            <a:avLst/>
          </a:prstGeom>
        </p:spPr>
      </p:pic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Doc. JUDr. Tomáš Gřivna, Ph.D.</a:t>
            </a:r>
            <a:endParaRPr lang="cs-CZ" dirty="0"/>
          </a:p>
        </p:txBody>
      </p:sp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380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7128792" cy="57606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23528" y="1052513"/>
            <a:ext cx="8496943" cy="511279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377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11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2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720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1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13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4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418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xmlns="" val="56596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</p:spTree>
    <p:extLst>
      <p:ext uri="{BB962C8B-B14F-4D97-AF65-F5344CB8AC3E}">
        <p14:creationId xmlns:p14="http://schemas.microsoft.com/office/powerpoint/2010/main" xmlns="" val="291706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339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3200"/>
            </a:lvl1pPr>
            <a:lvl2pPr>
              <a:buClr>
                <a:srgbClr val="92191C"/>
              </a:buClr>
              <a:defRPr sz="2800"/>
            </a:lvl2pPr>
            <a:lvl3pPr>
              <a:buClr>
                <a:srgbClr val="92191C"/>
              </a:buClr>
              <a:defRPr sz="2400"/>
            </a:lvl3pPr>
            <a:lvl4pPr>
              <a:buClr>
                <a:srgbClr val="92191C"/>
              </a:buClr>
              <a:defRPr sz="2000"/>
            </a:lvl4pPr>
            <a:lvl5pPr>
              <a:buClr>
                <a:srgbClr val="92191C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548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200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B31E26"/>
            </a:gs>
            <a:gs pos="100000">
              <a:srgbClr val="92191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908720"/>
            <a:ext cx="9144000" cy="54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0014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9764" y="188640"/>
            <a:ext cx="525297" cy="556458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Doc. JUDr. Tomáš Gřivna, Ph.D.</a:t>
            </a: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97392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7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717032"/>
            <a:ext cx="8712968" cy="100811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Trestněprocesní</a:t>
            </a:r>
            <a:r>
              <a:rPr lang="cs-CZ" dirty="0"/>
              <a:t> aspekty </a:t>
            </a:r>
            <a:r>
              <a:rPr lang="cs-CZ" dirty="0" err="1"/>
              <a:t>kyberkriminality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37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150224-16F2-4EC7-9493-5866BA78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88640"/>
            <a:ext cx="8784976" cy="576064"/>
          </a:xfrm>
        </p:spPr>
        <p:txBody>
          <a:bodyPr>
            <a:normAutofit fontScale="90000"/>
          </a:bodyPr>
          <a:lstStyle/>
          <a:p>
            <a:r>
              <a:rPr lang="cs-CZ" dirty="0"/>
              <a:t>Odposlech a záznam </a:t>
            </a:r>
            <a:r>
              <a:rPr lang="cs-CZ" dirty="0" err="1"/>
              <a:t>telekom</a:t>
            </a:r>
            <a:r>
              <a:rPr lang="cs-CZ" dirty="0"/>
              <a:t>. provozu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472526E-A355-44FD-A245-F80B9B3BFB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Provádí PČR</a:t>
            </a:r>
          </a:p>
          <a:p>
            <a:r>
              <a:rPr lang="cs-CZ" dirty="0"/>
              <a:t>Časově omezeno na 4 měsíce s možností prodloužení</a:t>
            </a:r>
          </a:p>
          <a:p>
            <a:r>
              <a:rPr lang="cs-CZ" dirty="0"/>
              <a:t>Bez souhlasu soudu lze provádět se souhlasem účastníka odposlouchávané stanice</a:t>
            </a:r>
          </a:p>
          <a:p>
            <a:r>
              <a:rPr lang="cs-CZ" dirty="0"/>
              <a:t>Musí být připojen protokol s uvedením údajů o místě, čase, způsobu a obsahu provedeného záznamu, jakož i o orgánu, který pořídil tento záznam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B7642FD-66C9-4CE4-939E-DC6A96358B6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C99877-5326-4A61-83CF-4848EB8902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4AA73DD-291F-4270-AB5F-A6A690EDB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9628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DDC9E9-17D4-4A74-A878-5EF52B45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Ohledání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A9C536C-C5B7-4015-940A-F775458205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Mají-li být přímým smyslovým pozorováním objasněny skutečnosti důležité pro trestní řízení</a:t>
            </a:r>
          </a:p>
          <a:p>
            <a:r>
              <a:rPr lang="cs-CZ" dirty="0"/>
              <a:t>K ohledání se zpravidla přibere znalec a mohou být přibrány i jiné osoby, např. obviněný, poškozený nebo další svědci, zejména je-li třeba ověřit jejich údaje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47C566E-CD2E-421D-8917-F3CB350582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84E1225-580B-48C4-886B-5354119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305DE1C-72EF-45B3-8DE5-BA58E16F7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4313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2F7699-BACF-423A-A2B1-EA3D54EF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Znalec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3FAB0CBD-F81B-4688-88C6-29CFDFCBC7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Osoba rozdílná od procesních stran i od orgánů </a:t>
            </a:r>
            <a:r>
              <a:rPr lang="cs-CZ" dirty="0"/>
              <a:t>činných v trestním řízení, která má v trestním řízení v procesu dokazování na podkladě svých odborných znalostí</a:t>
            </a:r>
          </a:p>
          <a:p>
            <a:r>
              <a:rPr lang="cs-CZ" dirty="0"/>
              <a:t>Podává posudek jen o otázkách skutkových a ve své odbornosti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DF71441-65D3-4840-B2E6-45025100860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2557C4C-51E8-4101-BA26-D6F7C9D57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E3D90BA-D8CF-4040-BD3B-3DAFDBB51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661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E864D4-33B6-4DC4-9860-6DDABED55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183663A-CF3D-44D2-B961-1835583A2A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124744"/>
            <a:ext cx="8496943" cy="5112791"/>
          </a:xfrm>
        </p:spPr>
        <p:txBody>
          <a:bodyPr/>
          <a:lstStyle/>
          <a:p>
            <a:r>
              <a:rPr lang="cs-CZ" dirty="0"/>
              <a:t>Je třeba získat elektronické důkazy </a:t>
            </a:r>
            <a:r>
              <a:rPr lang="cs-CZ" dirty="0" smtClean="0"/>
              <a:t>z </a:t>
            </a:r>
            <a:r>
              <a:rPr lang="cs-CZ" dirty="0"/>
              <a:t>mobilního telefonu.</a:t>
            </a:r>
          </a:p>
          <a:p>
            <a:r>
              <a:rPr lang="cs-CZ" dirty="0"/>
              <a:t>Jak postupovat?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99B1F08-5B30-4B52-A7AD-01C97E17138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57FB8ED-C1D3-418A-89E8-EF4B23C90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6969708-54FC-42DB-A344-FAA7434CF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820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18A5AC-AC86-4A9C-8091-B97A0B47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 jako důkaz v trestním řízení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0700700-93B2-4C36-9520-CEC08D422C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Data jako elektronické důkazní prostředky lze chápat jako nezpracovaná fakta a údaje bez přidané interpretace či analýzy</a:t>
            </a:r>
          </a:p>
          <a:p>
            <a:r>
              <a:rPr lang="cs-CZ" dirty="0"/>
              <a:t>Důkazní prostředky, k jejichž převodu do podoby srozumitelné pro člověka je třeba použít nějaké elektronické zařízení</a:t>
            </a:r>
          </a:p>
          <a:p>
            <a:r>
              <a:rPr lang="cs-CZ" dirty="0"/>
              <a:t>Kategorie dat: obsahující nějakou informaci a data, která mají v počítačových systémech určitou dynamiku, která určují co a jak má systém dělat (aplikace)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EE2E41B-9E9F-4D6D-87AB-7961638CF74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CF1A7FD-7F6C-46A6-9A71-3CE9AA79C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66FD525-3852-43A9-B4FC-629E8BB80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3661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4F5C37-5E2A-4F14-A963-B32EBA27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 obsahující informaci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126649F-8F46-4AF0-8D77-34EB7FCD35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Elektronické dokumenty</a:t>
            </a:r>
          </a:p>
          <a:p>
            <a:pPr lvl="1"/>
            <a:r>
              <a:rPr lang="cs-CZ" dirty="0"/>
              <a:t>obsahují informaci, kterou aktivně zachytil člověk</a:t>
            </a:r>
          </a:p>
          <a:p>
            <a:r>
              <a:rPr lang="cs-CZ" dirty="0"/>
              <a:t>Metadata</a:t>
            </a:r>
          </a:p>
          <a:p>
            <a:pPr lvl="1"/>
            <a:r>
              <a:rPr lang="cs-CZ" dirty="0"/>
              <a:t>k elektronickým dokumentům aplikace obvykle přidávají doplňující informace o dokumentu</a:t>
            </a:r>
          </a:p>
          <a:p>
            <a:r>
              <a:rPr lang="cs-CZ" dirty="0"/>
              <a:t>Provozní data</a:t>
            </a:r>
          </a:p>
          <a:p>
            <a:pPr lvl="1"/>
            <a:r>
              <a:rPr lang="cs-CZ" dirty="0"/>
              <a:t>kromě metadat aplikace vytvářejí další data, která přímo nesouvisí s aktivitou uživatele</a:t>
            </a:r>
          </a:p>
          <a:p>
            <a:pPr lvl="1"/>
            <a:r>
              <a:rPr lang="cs-CZ" dirty="0"/>
              <a:t>produkt funkcionality aplikace</a:t>
            </a:r>
          </a:p>
          <a:p>
            <a:pPr lvl="1"/>
            <a:r>
              <a:rPr lang="cs-CZ" dirty="0"/>
              <a:t>logy, automaticky pořizované záznamy, dočasné soubory a </a:t>
            </a:r>
            <a:r>
              <a:rPr lang="cs-CZ" dirty="0" err="1"/>
              <a:t>cache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7BCDCE6-77E2-49DE-B675-A0C8343F3DD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87D042-7EBE-450F-AD82-4E8A8BD71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607EA5-8F9C-4510-9EDD-8DF6E00C0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0849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7603" y="217303"/>
            <a:ext cx="7128792" cy="576064"/>
          </a:xfrm>
        </p:spPr>
        <p:txBody>
          <a:bodyPr>
            <a:noAutofit/>
          </a:bodyPr>
          <a:lstStyle/>
          <a:p>
            <a:r>
              <a:rPr lang="cs-CZ" sz="3200" dirty="0"/>
              <a:t>Dělení dat z hlediska zásahu do soukromí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Data provozní a o odběratelích </a:t>
            </a:r>
            <a:r>
              <a:rPr lang="cs-CZ" dirty="0"/>
              <a:t>– data související s přenosem či vytvářením dat vzniknuvší automaticky</a:t>
            </a:r>
          </a:p>
          <a:p>
            <a:pPr>
              <a:lnSpc>
                <a:spcPct val="120000"/>
              </a:lnSpc>
            </a:pPr>
            <a:r>
              <a:rPr lang="cs-CZ" b="1" dirty="0"/>
              <a:t>Obsahová data </a:t>
            </a:r>
            <a:r>
              <a:rPr lang="cs-CZ" dirty="0"/>
              <a:t>– data záměrně vytvářená </a:t>
            </a:r>
            <a:r>
              <a:rPr lang="cs-CZ" dirty="0" smtClean="0"/>
              <a:t>uživatelem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b="1" dirty="0"/>
              <a:t>Data volně přístupná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– jsou přístupná neomezenému okruhu osob</a:t>
            </a:r>
          </a:p>
          <a:p>
            <a:pPr>
              <a:lnSpc>
                <a:spcPct val="120000"/>
              </a:lnSpc>
            </a:pPr>
            <a:r>
              <a:rPr lang="cs-CZ" b="1" dirty="0"/>
              <a:t>Data uchovávaná v soukromí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– přístupná uzavřenému okruhu osob, tedy za tímto účelem chráněná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7107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7603" y="103253"/>
            <a:ext cx="7128792" cy="576064"/>
          </a:xfrm>
        </p:spPr>
        <p:txBody>
          <a:bodyPr>
            <a:noAutofit/>
          </a:bodyPr>
          <a:lstStyle/>
          <a:p>
            <a:r>
              <a:rPr lang="cs-CZ" sz="3200" dirty="0"/>
              <a:t>Zajištění dat uchovávaných v soukromí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cs-CZ" dirty="0"/>
              <a:t>Nikdo nesmí bez zákonného důvodu zasáhnout do soukromí jiného (čl. 7 odst. 1 Listiny)</a:t>
            </a:r>
          </a:p>
          <a:p>
            <a:pPr>
              <a:lnSpc>
                <a:spcPct val="140000"/>
              </a:lnSpc>
            </a:pPr>
            <a:r>
              <a:rPr lang="cs-CZ" dirty="0"/>
              <a:t>Záznamy uchovávané v soukromí (§ 158d odst. 3 TŘ)</a:t>
            </a:r>
          </a:p>
          <a:p>
            <a:pPr>
              <a:lnSpc>
                <a:spcPct val="140000"/>
              </a:lnSpc>
            </a:pPr>
            <a:r>
              <a:rPr lang="cs-CZ" dirty="0"/>
              <a:t>Obdobně lze uvažovat v případě domovní prohlídky, nachází-li se nosič dat v prostorách prohlídky (§ 82 - § 83a TŘ)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6735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7603" y="217303"/>
            <a:ext cx="7128792" cy="576064"/>
          </a:xfrm>
        </p:spPr>
        <p:txBody>
          <a:bodyPr>
            <a:normAutofit/>
          </a:bodyPr>
          <a:lstStyle/>
          <a:p>
            <a:r>
              <a:rPr lang="cs-CZ" sz="2800" dirty="0"/>
              <a:t>Zajištění dat týkající se probíhající komunikace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cs-CZ" dirty="0"/>
              <a:t>Prolomení tajemství dopravovaných zpráv (čl. 13 Listiny)</a:t>
            </a:r>
          </a:p>
          <a:p>
            <a:pPr>
              <a:lnSpc>
                <a:spcPct val="140000"/>
              </a:lnSpc>
            </a:pPr>
            <a:r>
              <a:rPr lang="cs-CZ" dirty="0"/>
              <a:t>Odpovídající právní úpravou je úprava odposlechu a záznamu telekomunikačního provozu (§ 88 TŘ)</a:t>
            </a:r>
          </a:p>
          <a:p>
            <a:pPr>
              <a:lnSpc>
                <a:spcPct val="140000"/>
              </a:lnSpc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462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9273"/>
            <a:ext cx="7560840" cy="576064"/>
          </a:xfrm>
        </p:spPr>
        <p:txBody>
          <a:bodyPr>
            <a:noAutofit/>
          </a:bodyPr>
          <a:lstStyle/>
          <a:p>
            <a:r>
              <a:rPr lang="cs-CZ" sz="3200" dirty="0"/>
              <a:t>Zajištění dat provozních a dat o odběrateli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sz="3500" dirty="0"/>
              <a:t>Jsou generována automaticky nezávisle na vůli uživatele</a:t>
            </a:r>
          </a:p>
          <a:p>
            <a:pPr>
              <a:lnSpc>
                <a:spcPct val="120000"/>
              </a:lnSpc>
            </a:pPr>
            <a:r>
              <a:rPr lang="cs-CZ" sz="3600" dirty="0"/>
              <a:t>Nejbližší právní úpravou je úprava zajištění údajů o telekomunikačním provozu (§ 88a TŘ)</a:t>
            </a:r>
          </a:p>
          <a:p>
            <a:pPr>
              <a:lnSpc>
                <a:spcPct val="120000"/>
              </a:lnSpc>
            </a:pPr>
            <a:r>
              <a:rPr lang="cs-CZ" sz="3600" dirty="0"/>
              <a:t>Obnova a následné zajištění smazaných dat?</a:t>
            </a:r>
          </a:p>
          <a:p>
            <a:pPr>
              <a:lnSpc>
                <a:spcPct val="120000"/>
              </a:lnSpc>
            </a:pPr>
            <a:endParaRPr lang="cs-CZ" sz="3500" dirty="0"/>
          </a:p>
          <a:p>
            <a:pPr>
              <a:lnSpc>
                <a:spcPct val="120000"/>
              </a:lnSpc>
            </a:pPr>
            <a:endParaRPr lang="cs-CZ" sz="35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136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pojmy dokazování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předmět důkazu</a:t>
            </a:r>
          </a:p>
          <a:p>
            <a:r>
              <a:rPr lang="cs-CZ" dirty="0"/>
              <a:t>d</a:t>
            </a:r>
            <a:r>
              <a:rPr lang="cs-CZ" dirty="0" smtClean="0"/>
              <a:t>ůkazní prostředek</a:t>
            </a:r>
          </a:p>
          <a:p>
            <a:r>
              <a:rPr lang="cs-CZ" dirty="0"/>
              <a:t>d</a:t>
            </a:r>
            <a:r>
              <a:rPr lang="cs-CZ" dirty="0" smtClean="0"/>
              <a:t>ůkaz</a:t>
            </a:r>
          </a:p>
          <a:p>
            <a:r>
              <a:rPr lang="cs-CZ" dirty="0"/>
              <a:t>p</a:t>
            </a:r>
            <a:r>
              <a:rPr lang="cs-CZ" dirty="0" smtClean="0"/>
              <a:t>ramen důkazu (nositel důkazu)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 smtClean="0"/>
              <a:t>Doc. JUDr</a:t>
            </a:r>
            <a:r>
              <a:rPr lang="cs-CZ" dirty="0" smtClean="0"/>
              <a:t>. </a:t>
            </a:r>
            <a:r>
              <a:rPr lang="cs-CZ" dirty="0" smtClean="0"/>
              <a:t>Tomáš </a:t>
            </a:r>
            <a:r>
              <a:rPr lang="cs-CZ" dirty="0" err="1" smtClean="0"/>
              <a:t>Gřivna</a:t>
            </a:r>
            <a:r>
              <a:rPr lang="cs-CZ" dirty="0" smtClean="0"/>
              <a:t>, </a:t>
            </a:r>
            <a:r>
              <a:rPr lang="cs-CZ" dirty="0" smtClean="0"/>
              <a:t>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2943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richter.m@hotmail.cz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963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Elektronické důkazy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529" y="1124744"/>
            <a:ext cx="8496943" cy="51127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to je elektronický důkaz?</a:t>
            </a:r>
          </a:p>
          <a:p>
            <a:pPr marL="971550" lvl="1" indent="-514350">
              <a:buFont typeface="+mj-lt"/>
              <a:buAutoNum type="alphaLcPeriod"/>
            </a:pPr>
            <a:r>
              <a:rPr lang="cs-CZ" dirty="0" smtClean="0"/>
              <a:t>Poznatek získávaný z elektronické podoby?</a:t>
            </a:r>
          </a:p>
          <a:p>
            <a:pPr marL="971550" lvl="1" indent="-514350">
              <a:buFont typeface="+mj-lt"/>
              <a:buAutoNum type="alphaLcPeriod"/>
            </a:pPr>
            <a:r>
              <a:rPr lang="cs-CZ" dirty="0" smtClean="0"/>
              <a:t>Poznatek získávaný z elektronickéh</a:t>
            </a:r>
            <a:r>
              <a:rPr lang="cs-CZ" dirty="0"/>
              <a:t>o</a:t>
            </a:r>
            <a:r>
              <a:rPr lang="cs-CZ" dirty="0" smtClean="0"/>
              <a:t> pramene?</a:t>
            </a:r>
          </a:p>
          <a:p>
            <a:pPr marL="571500" indent="-514350"/>
            <a:endParaRPr lang="cs-CZ" dirty="0" smtClean="0"/>
          </a:p>
          <a:p>
            <a:pPr marL="571500" indent="-514350"/>
            <a:endParaRPr lang="cs-CZ" dirty="0"/>
          </a:p>
          <a:p>
            <a:pPr marL="571500" indent="-514350"/>
            <a:endParaRPr lang="cs-CZ" dirty="0" smtClean="0"/>
          </a:p>
          <a:p>
            <a:pPr marL="571500" indent="-514350"/>
            <a:endParaRPr lang="cs-CZ" dirty="0"/>
          </a:p>
          <a:p>
            <a:pPr marL="571500" indent="-514350"/>
            <a:r>
              <a:rPr lang="cs-CZ" dirty="0" smtClean="0"/>
              <a:t>Prvotní problém : směšování dat a informací</a:t>
            </a:r>
          </a:p>
          <a:p>
            <a:pPr marL="571500" indent="-514350"/>
            <a:r>
              <a:rPr lang="cs-CZ" dirty="0" smtClean="0"/>
              <a:t>data = elektronický projev informace</a:t>
            </a:r>
          </a:p>
          <a:p>
            <a:pPr marL="571500" indent="-51435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007662222"/>
              </p:ext>
            </p:extLst>
          </p:nvPr>
        </p:nvGraphicFramePr>
        <p:xfrm>
          <a:off x="133164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6461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Elektronické důkazy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cs-CZ" dirty="0" smtClean="0"/>
              <a:t>Jak se k elektronickým datům chovat určuje odpověď na otázku, co jsou z právního pohledu data.</a:t>
            </a:r>
          </a:p>
          <a:p>
            <a:r>
              <a:rPr lang="cs-CZ" dirty="0" smtClean="0"/>
              <a:t>Jsou data věc?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917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 jako věc?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Lze oddělit data od jejich nosiče ve smyslu samostatného na fyzickém nosiči nezávislého pramene důkazu?</a:t>
            </a:r>
          </a:p>
          <a:p>
            <a:r>
              <a:rPr lang="cs-CZ" dirty="0"/>
              <a:t>§ 489 občanského zákoníku</a:t>
            </a:r>
          </a:p>
          <a:p>
            <a:r>
              <a:rPr lang="cs-CZ" dirty="0"/>
              <a:t>§ 505 občanského zákoníku</a:t>
            </a:r>
          </a:p>
          <a:p>
            <a:r>
              <a:rPr lang="cs-CZ" dirty="0"/>
              <a:t>V případě zajištění samotných dat nejde technicky o zajištění originálních dat, ale o vytvoření jejich autentické kopie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8950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170F6B8-9B8E-4C9C-9C84-6ADCC6D9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Zajišťování elektronických dat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874A5C0-A04A-4354-BC29-AEEB8F8B9E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Trestní řád neobsahuje výslovnou </a:t>
            </a:r>
            <a:r>
              <a:rPr lang="cs-CZ" dirty="0" smtClean="0"/>
              <a:t>úpravu s výjimkou § 7b, </a:t>
            </a:r>
            <a:r>
              <a:rPr lang="cs-CZ" dirty="0"/>
              <a:t>a je tedy třeba k zajišťování elektronických důkazních prostředků často využívat nepříliš vhodné procesní nástroje</a:t>
            </a:r>
          </a:p>
          <a:p>
            <a:r>
              <a:rPr lang="cs-CZ" dirty="0"/>
              <a:t>K počítačovým datům se lze dostat v zásadě třemi základními způsoby:</a:t>
            </a:r>
          </a:p>
          <a:p>
            <a:pPr lvl="1"/>
            <a:r>
              <a:rPr lang="cs-CZ" dirty="0"/>
              <a:t>zajištěním zařízení nebo datových nosičů, na kterých jsou počítačová data uchovávána (počítače, datové nosiče, mobilní telefony apod.)</a:t>
            </a:r>
          </a:p>
          <a:p>
            <a:pPr lvl="1"/>
            <a:r>
              <a:rPr lang="cs-CZ" dirty="0"/>
              <a:t>získáním přímého přístupu k počítačovým datům uchovaným v počítačových systémech (volně dostupných, pomocí poskytnutých přístupů, pomocí přihlášeného zařízení, prostřednictvím překonání bezpečnostního opatření apod.)</a:t>
            </a:r>
          </a:p>
          <a:p>
            <a:pPr lvl="1"/>
            <a:r>
              <a:rPr lang="cs-CZ" dirty="0"/>
              <a:t>získáním počítačových dat od poskytovatelů služeb (např. uživatelských dat uchovaných u poskytovatele či provozních a lokalizačních údajů).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6F03367-B9C6-49D8-9F4A-FDE2FC186B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B163F18-FDED-450B-B7E6-AF4B151AA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6AAB0D9-CF78-4B67-87B2-80E82F2F5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209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560BC4-83D5-40B0-938B-032D87C40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Opatření elektronických důkazů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5C568AA8-E6E1-44E3-84A1-8C59381C4F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Trestní řád nezná pojem elektronický důkaz</a:t>
            </a:r>
          </a:p>
          <a:p>
            <a:r>
              <a:rPr lang="cs-CZ" dirty="0"/>
              <a:t>Elektronické důkazy (důkazní prostředky) lze opatřit procesními postupy či instituty</a:t>
            </a:r>
          </a:p>
          <a:p>
            <a:pPr lvl="1"/>
            <a:r>
              <a:rPr lang="cs-CZ" dirty="0"/>
              <a:t>vydání a odnětí věci (§ 78, § 79 TŘ)</a:t>
            </a:r>
          </a:p>
          <a:p>
            <a:pPr lvl="1"/>
            <a:r>
              <a:rPr lang="cs-CZ" dirty="0"/>
              <a:t>domovní prohlídka, prohlídka prostor nesloužících k bydlení a pozemků a osobní prohlídka(§ 82 až 85b TŘ)</a:t>
            </a:r>
          </a:p>
          <a:p>
            <a:pPr lvl="1"/>
            <a:r>
              <a:rPr lang="cs-CZ" dirty="0"/>
              <a:t>odposlech a záznam telekomunikačního provozu    (§ 88 TŘ)</a:t>
            </a:r>
          </a:p>
          <a:p>
            <a:pPr lvl="1"/>
            <a:r>
              <a:rPr lang="cs-CZ" dirty="0"/>
              <a:t>vyžádání údajů o uskutečněném telekomunikačním provozu (§ 88a TŘ)</a:t>
            </a:r>
          </a:p>
          <a:p>
            <a:pPr lvl="1"/>
            <a:r>
              <a:rPr lang="cs-CZ" dirty="0"/>
              <a:t>ohledání (§ 113 TŘ)</a:t>
            </a:r>
          </a:p>
          <a:p>
            <a:pPr lvl="1"/>
            <a:r>
              <a:rPr lang="cs-CZ" dirty="0"/>
              <a:t>využití posudku znalce či odborné vyjádření (§ 105 až     § 111 TŘ)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7FE3308-4E34-4007-AE1A-32D6E34BBF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FFE4137-3137-44EB-B7AD-BFB4A567D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D8FDF76-5BCF-4A33-9E3A-8BEA7D44C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830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627BD4-6363-48B3-9030-D9865B50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Vydání a odnětí věci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C45280C-621C-4C65-AC4F-3BC08C1917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Vydání nebo odnětí hmotné věci důležité pro trestní řízení (§ 112 TŘ)</a:t>
            </a:r>
          </a:p>
          <a:p>
            <a:r>
              <a:rPr lang="cs-CZ" dirty="0"/>
              <a:t>Povinnost doličnou věc na vyzvání předložit</a:t>
            </a:r>
          </a:p>
          <a:p>
            <a:r>
              <a:rPr lang="cs-CZ" dirty="0"/>
              <a:t>Dokazování za použití doličné věci se provádí předložením listin a jiných věcných důkazů stranám, svědkům a znalcům, přičemž k návrhu strany soud přečte listiny (§ 213 TŘ), nebo se důkaz provádí též ohledáním věci, k němuž se zpravidla přibere znalec (§ 113 TŘ)</a:t>
            </a:r>
          </a:p>
          <a:p>
            <a:r>
              <a:rPr lang="cs-CZ" dirty="0"/>
              <a:t>Týká se zejména nositelů různých elektronických informací </a:t>
            </a:r>
          </a:p>
          <a:p>
            <a:r>
              <a:rPr lang="cs-CZ" dirty="0"/>
              <a:t>Zajištění nehmotné věci § 79e TŘ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85FE043-A0FF-46F1-A91C-B85F998894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5EC28E6-2A80-438A-9BE1-7A4E57051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594CC7F-CDF6-467C-889A-9054B31CC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192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D713D-62DD-4503-B635-37816E23B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8784976" cy="576064"/>
          </a:xfrm>
        </p:spPr>
        <p:txBody>
          <a:bodyPr>
            <a:normAutofit fontScale="90000"/>
          </a:bodyPr>
          <a:lstStyle/>
          <a:p>
            <a:r>
              <a:rPr lang="cs-CZ" dirty="0"/>
              <a:t>Prohlídka prostor a osobní prohlídka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22AF3CB3-0764-4BF2-AB25-F6FD19BA9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Mnohdy nezbytné k zajištění elektronických důkazů</a:t>
            </a:r>
          </a:p>
          <a:p>
            <a:r>
              <a:rPr lang="cs-CZ" dirty="0"/>
              <a:t>Lze provést, je-li důvodné podezření, že se v prostoru nachází věc nebo osoba důležitá pro trestní řízení</a:t>
            </a:r>
          </a:p>
          <a:p>
            <a:r>
              <a:rPr lang="cs-CZ" dirty="0"/>
              <a:t>Prohlídku prostor musí vždy nařídit soud</a:t>
            </a:r>
          </a:p>
          <a:p>
            <a:r>
              <a:rPr lang="cs-CZ" dirty="0"/>
              <a:t>Osobní prohlídku může v přípravném řízení nařídit i státní zástupce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B20A352-BCD3-4540-BDA3-483F17CD1F1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9.11.2020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40DDEF7-8243-4808-8A24-B58FDDF0D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Doc. JUDr. Tomáš Gřivna, Ph.D.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0950C5-6973-440E-B8D1-227905957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8935389"/>
      </p:ext>
    </p:extLst>
  </p:cSld>
  <p:clrMapOvr>
    <a:masterClrMapping/>
  </p:clrMapOvr>
</p:sld>
</file>

<file path=ppt/theme/theme1.xml><?xml version="1.0" encoding="utf-8"?>
<a:theme xmlns:a="http://schemas.openxmlformats.org/drawingml/2006/main" name="UKPF-cervena-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F438E6B1907340A7340C75C36E766B" ma:contentTypeVersion="3" ma:contentTypeDescription="Vytvoří nový dokument" ma:contentTypeScope="" ma:versionID="a0ef4372a1862b1c358876b68b32bb76">
  <xsd:schema xmlns:xsd="http://www.w3.org/2001/XMLSchema" xmlns:xs="http://www.w3.org/2001/XMLSchema" xmlns:p="http://schemas.microsoft.com/office/2006/metadata/properties" xmlns:ns2="62d1db8d-d1f5-4ac4-838c-0fae763bdb6c" targetNamespace="http://schemas.microsoft.com/office/2006/metadata/properties" ma:root="true" ma:fieldsID="3e38e364c09d2436575de5f0ff0c596b" ns2:_="">
    <xsd:import namespace="62d1db8d-d1f5-4ac4-838c-0fae763bdb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1db8d-d1f5-4ac4-838c-0fae763bd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B1CF6F-C42E-47F3-A00F-A12CCB259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BF2DBE-3D77-4B3D-BCD6-7773ABFF1A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d1db8d-d1f5-4ac4-838c-0fae763bdb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3CB4C2-0059-4A76-B99B-72F845E82AB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UKPF-cervena-CZ</Template>
  <TotalTime>361</TotalTime>
  <Words>1112</Words>
  <Application>Microsoft Office PowerPoint</Application>
  <PresentationFormat>Předvádění na obrazovce (4:3)</PresentationFormat>
  <Paragraphs>162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UKPF-cervena-CZ</vt:lpstr>
      <vt:lpstr>Trestněprocesní aspekty kyberkriminality</vt:lpstr>
      <vt:lpstr>Základní pojmy dokazování</vt:lpstr>
      <vt:lpstr>Elektronické důkazy</vt:lpstr>
      <vt:lpstr>Elektronické důkazy</vt:lpstr>
      <vt:lpstr>Data jako věc?</vt:lpstr>
      <vt:lpstr>Zajišťování elektronických dat</vt:lpstr>
      <vt:lpstr>Opatření elektronických důkazů</vt:lpstr>
      <vt:lpstr>Vydání a odnětí věci</vt:lpstr>
      <vt:lpstr>Prohlídka prostor a osobní prohlídka</vt:lpstr>
      <vt:lpstr>Odposlech a záznam telekom. provozu</vt:lpstr>
      <vt:lpstr>Ohledání</vt:lpstr>
      <vt:lpstr>Znalec</vt:lpstr>
      <vt:lpstr>Příklad</vt:lpstr>
      <vt:lpstr>Data jako důkaz v trestním řízení</vt:lpstr>
      <vt:lpstr>Data obsahující informaci</vt:lpstr>
      <vt:lpstr>Dělení dat z hlediska zásahu do soukromí</vt:lpstr>
      <vt:lpstr>Zajištění dat uchovávaných v soukromí</vt:lpstr>
      <vt:lpstr>Zajištění dat týkající se probíhající komunikace</vt:lpstr>
      <vt:lpstr>Zajištění dat provozních a dat o odběrateli</vt:lpstr>
      <vt:lpstr>Snímek 20</vt:lpstr>
    </vt:vector>
  </TitlesOfParts>
  <Company>MSP ČR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Trestněprávní postih kyberkriminality ochrana duševního vlastnictví</dc:title>
  <dc:creator>Richter Martin</dc:creator>
  <cp:lastModifiedBy>Tomas Grivna</cp:lastModifiedBy>
  <cp:revision>23</cp:revision>
  <dcterms:created xsi:type="dcterms:W3CDTF">2017-10-27T08:34:26Z</dcterms:created>
  <dcterms:modified xsi:type="dcterms:W3CDTF">2021-02-05T17:18:11Z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0x01010022F438E6B1907340A7340C75C36E766B</vt:lpwstr>
  </property>
</Properties>
</file>