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44"/>
  </p:notesMasterIdLst>
  <p:handoutMasterIdLst>
    <p:handoutMasterId r:id="rId45"/>
  </p:handoutMasterIdLst>
  <p:sldIdLst>
    <p:sldId id="309" r:id="rId4"/>
    <p:sldId id="333" r:id="rId5"/>
    <p:sldId id="362" r:id="rId6"/>
    <p:sldId id="330" r:id="rId7"/>
    <p:sldId id="376" r:id="rId8"/>
    <p:sldId id="367" r:id="rId9"/>
    <p:sldId id="331" r:id="rId10"/>
    <p:sldId id="332" r:id="rId11"/>
    <p:sldId id="322" r:id="rId12"/>
    <p:sldId id="377" r:id="rId13"/>
    <p:sldId id="361" r:id="rId14"/>
    <p:sldId id="305" r:id="rId15"/>
    <p:sldId id="363" r:id="rId16"/>
    <p:sldId id="323" r:id="rId17"/>
    <p:sldId id="324" r:id="rId18"/>
    <p:sldId id="378" r:id="rId19"/>
    <p:sldId id="327" r:id="rId20"/>
    <p:sldId id="337" r:id="rId21"/>
    <p:sldId id="370" r:id="rId22"/>
    <p:sldId id="371" r:id="rId23"/>
    <p:sldId id="338" r:id="rId24"/>
    <p:sldId id="373" r:id="rId25"/>
    <p:sldId id="374" r:id="rId26"/>
    <p:sldId id="375" r:id="rId27"/>
    <p:sldId id="372" r:id="rId28"/>
    <p:sldId id="320" r:id="rId29"/>
    <p:sldId id="364" r:id="rId30"/>
    <p:sldId id="336" r:id="rId31"/>
    <p:sldId id="326" r:id="rId32"/>
    <p:sldId id="365" r:id="rId33"/>
    <p:sldId id="328" r:id="rId34"/>
    <p:sldId id="341" r:id="rId35"/>
    <p:sldId id="342" r:id="rId36"/>
    <p:sldId id="380" r:id="rId37"/>
    <p:sldId id="348" r:id="rId38"/>
    <p:sldId id="352" r:id="rId39"/>
    <p:sldId id="353" r:id="rId40"/>
    <p:sldId id="379" r:id="rId41"/>
    <p:sldId id="356" r:id="rId42"/>
    <p:sldId id="359" r:id="rId43"/>
  </p:sldIdLst>
  <p:sldSz cx="9144000" cy="6858000" type="screen4x3"/>
  <p:notesSz cx="6791325" cy="99218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65" autoAdjust="0"/>
  </p:normalViewPr>
  <p:slideViewPr>
    <p:cSldViewPr>
      <p:cViewPr varScale="1">
        <p:scale>
          <a:sx n="99" d="100"/>
          <a:sy n="99" d="100"/>
        </p:scale>
        <p:origin x="15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847" y="0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4059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847" y="9424059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350B70-614F-4878-9E8B-5AAE98B4C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604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847" y="0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3" y="4712891"/>
            <a:ext cx="5433060" cy="44648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4059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847" y="9424059"/>
            <a:ext cx="2942907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826043-C603-48C8-B8EA-BCD115573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669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826043-C603-48C8-B8EA-BCD1155735F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526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/>
              <a:t>Kliknutím lze upravit styl předlohy.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2AA9B-C684-4E18-B414-418061CE63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7B35A-3DD6-40F0-BDE2-04AD95CB65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38470-BAD2-41EC-B98F-4C69E29551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90E1E-8E8E-42E2-A3F8-C371BB7125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13C75A64-15BB-4EBC-8EB6-61341B1AB6B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754640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4472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2EAEA-C711-43B6-885A-CE33BA02FB9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6077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BFEDA-C035-465C-87E7-63C537ECF8F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6183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3A115-C1A4-4A22-A988-D69C74AE7B1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6673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75A64-15BB-4EBC-8EB6-61341B1AB6B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77278628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56F7-56D3-493A-B06F-3DE27AD3C3F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73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2EAEA-C711-43B6-885A-CE33BA02FB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417C2-BE73-4B2A-965F-EAE5A0904D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5299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03C0B-FBCF-4DB7-85BF-683B57E4D15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6078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7B35A-3DD6-40F0-BDE2-04AD95CB65C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2393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38470-BAD2-41EC-B98F-4C69E29551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5032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21EE4-0D17-4196-ACA5-7977F767F2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41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BFEDA-C035-465C-87E7-63C537ECF8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A115-C1A4-4A22-A988-D69C74AE7B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21EE4-0D17-4196-ACA5-7977F767F2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156F7-56D3-493A-B06F-3DE27AD3C3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417C2-BE73-4B2A-965F-EAE5A0904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03C0B-FBCF-4DB7-85BF-683B57E4D1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pPr>
              <a:defRPr/>
            </a:pPr>
            <a:fld id="{13C75A64-15BB-4EBC-8EB6-61341B1AB6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331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13318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13C75A64-15BB-4EBC-8EB6-61341B1AB6B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94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1547664" y="2636912"/>
            <a:ext cx="5969000" cy="3311525"/>
          </a:xfrm>
        </p:spPr>
        <p:txBody>
          <a:bodyPr/>
          <a:lstStyle/>
          <a:p>
            <a:pPr algn="ctr" eaLnBrk="1" hangingPunct="1"/>
            <a:r>
              <a:rPr lang="cs-CZ" sz="4800" dirty="0"/>
              <a:t>Právnické osoby</a:t>
            </a:r>
            <a:br>
              <a:rPr lang="cs-CZ" sz="4800" dirty="0"/>
            </a:br>
            <a:r>
              <a:rPr lang="cs-CZ" sz="4800" dirty="0"/>
              <a:t> </a:t>
            </a:r>
            <a:br>
              <a:rPr lang="cs-CZ" dirty="0"/>
            </a:br>
            <a:r>
              <a:rPr lang="cs-CZ" sz="1800" dirty="0"/>
              <a:t>Doc. JUDr. Kateřina Ronovská, Ph.D.</a:t>
            </a:r>
            <a:br>
              <a:rPr lang="cs-CZ" dirty="0"/>
            </a:b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35A57-CAC2-4694-8350-429321D43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Právnické osoby  - základní kategorizace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8CEA72-9A7B-4C58-8386-706C7CF7B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</a:t>
            </a:r>
            <a:r>
              <a:rPr lang="cs-CZ" u="sng" dirty="0"/>
              <a:t>faktického základu</a:t>
            </a:r>
            <a:r>
              <a:rPr lang="cs-CZ" dirty="0"/>
              <a:t>: korporace x fundace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Dle </a:t>
            </a:r>
            <a:r>
              <a:rPr lang="cs-CZ" u="sng" dirty="0"/>
              <a:t>účelu</a:t>
            </a:r>
            <a:r>
              <a:rPr lang="cs-CZ" dirty="0"/>
              <a:t>: výdělečné x nevýdělečné</a:t>
            </a:r>
          </a:p>
          <a:p>
            <a:endParaRPr lang="cs-CZ" dirty="0"/>
          </a:p>
          <a:p>
            <a:r>
              <a:rPr lang="cs-CZ" dirty="0"/>
              <a:t>Dle </a:t>
            </a:r>
            <a:r>
              <a:rPr lang="cs-CZ" u="sng" dirty="0"/>
              <a:t>právního důvodu vzniku</a:t>
            </a:r>
            <a:r>
              <a:rPr lang="cs-CZ" dirty="0"/>
              <a:t>: soukromého x veřejného práva</a:t>
            </a:r>
          </a:p>
          <a:p>
            <a:endParaRPr lang="cs-CZ" dirty="0"/>
          </a:p>
          <a:p>
            <a:r>
              <a:rPr lang="cs-CZ" dirty="0"/>
              <a:t>Další kritéria členění?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1E1789F-3939-4B24-B989-147AE8F2F8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B0ABCA-F654-4305-8C9A-6278A1D143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5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Zakladatelské právní jednání právnické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Autonomie vůle – </a:t>
            </a:r>
            <a:r>
              <a:rPr lang="cs-CZ" u="sng" dirty="0"/>
              <a:t>svoboda ustavování  (právnické osoby soukromého práva)</a:t>
            </a:r>
          </a:p>
          <a:p>
            <a:r>
              <a:rPr lang="cs-CZ" dirty="0"/>
              <a:t>Projev vůle zakladatele/zakladatelů  (právní jednání) k ustavení právnické osoby k realizaci zákonem nezakázaného účelu</a:t>
            </a:r>
          </a:p>
          <a:p>
            <a:r>
              <a:rPr lang="cs-CZ" dirty="0"/>
              <a:t>Nutné, </a:t>
            </a:r>
            <a:r>
              <a:rPr lang="cs-CZ" u="sng" dirty="0"/>
              <a:t>nejdůležitější, nezastupitelné, jedinečné, podmínka existence, předpoklad pro nabytí právní osobnosti</a:t>
            </a:r>
          </a:p>
          <a:p>
            <a:r>
              <a:rPr lang="cs-CZ" dirty="0"/>
              <a:t>zákonem stanovený minimální forma a obsah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194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/>
              <a:t>Typologie právnických osob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cs-CZ" dirty="0"/>
              <a:t>Obecná charakteristika PO (§ 118-209)</a:t>
            </a:r>
          </a:p>
          <a:p>
            <a:pPr eaLnBrk="1" hangingPunct="1"/>
            <a:r>
              <a:rPr lang="cs-CZ" dirty="0"/>
              <a:t>Korporace (§ 210-302)</a:t>
            </a:r>
          </a:p>
          <a:p>
            <a:pPr eaLnBrk="1" hangingPunct="1">
              <a:buNone/>
            </a:pPr>
            <a:r>
              <a:rPr lang="cs-CZ" dirty="0"/>
              <a:t>	- Spolky </a:t>
            </a:r>
          </a:p>
          <a:p>
            <a:pPr eaLnBrk="1" hangingPunct="1">
              <a:buNone/>
            </a:pPr>
            <a:r>
              <a:rPr lang="cs-CZ" dirty="0"/>
              <a:t>	- SVJ  (§1200 a násl.)</a:t>
            </a:r>
          </a:p>
          <a:p>
            <a:pPr eaLnBrk="1" hangingPunct="1">
              <a:buNone/>
            </a:pPr>
            <a:r>
              <a:rPr lang="cs-CZ" dirty="0"/>
              <a:t>	- OO, OZ  (§3025)</a:t>
            </a:r>
          </a:p>
          <a:p>
            <a:pPr eaLnBrk="1" hangingPunct="1">
              <a:buNone/>
            </a:pPr>
            <a:r>
              <a:rPr lang="cs-CZ" dirty="0"/>
              <a:t>	- obchodní korporace (ZOK) – v.o.s., k.s., s.r.o. a.s., družstvo, bytové družstvo, </a:t>
            </a:r>
            <a:r>
              <a:rPr lang="cs-CZ"/>
              <a:t>sociální družstvo</a:t>
            </a:r>
            <a:endParaRPr lang="cs-CZ" dirty="0"/>
          </a:p>
          <a:p>
            <a:pPr eaLnBrk="1" hangingPunct="1"/>
            <a:r>
              <a:rPr lang="cs-CZ" dirty="0"/>
              <a:t>Fundace (§ 303 – 401)</a:t>
            </a:r>
          </a:p>
          <a:p>
            <a:pPr eaLnBrk="1" hangingPunct="1">
              <a:buNone/>
            </a:pPr>
            <a:r>
              <a:rPr lang="cs-CZ" dirty="0"/>
              <a:t>	- Nadace (§ 306-393) </a:t>
            </a:r>
          </a:p>
          <a:p>
            <a:pPr eaLnBrk="1" hangingPunct="1">
              <a:buNone/>
            </a:pPr>
            <a:r>
              <a:rPr lang="cs-CZ" dirty="0"/>
              <a:t>	- Nadační fondy (§ 394-401)</a:t>
            </a:r>
          </a:p>
          <a:p>
            <a:pPr eaLnBrk="1" hangingPunct="1"/>
            <a:r>
              <a:rPr lang="cs-CZ" dirty="0"/>
              <a:t>Ústavy (§ 402-418)</a:t>
            </a:r>
          </a:p>
          <a:p>
            <a:pPr eaLnBrk="1" hangingPunct="1"/>
            <a:r>
              <a:rPr lang="cs-CZ" dirty="0"/>
              <a:t>Důležitá přechodná ustanovení - §3041 a násl.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r>
              <a:rPr lang="cs-CZ" dirty="0"/>
              <a:t>(historické právnické osoby – OPS, ZSPO, atd.)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E4B4677-F19E-4E87-BD9F-4FAE0EC9DE66}" type="slidenum">
              <a:rPr lang="cs-CZ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556791"/>
            <a:ext cx="8086635" cy="864097"/>
          </a:xfrm>
        </p:spPr>
        <p:txBody>
          <a:bodyPr>
            <a:noAutofit/>
          </a:bodyPr>
          <a:lstStyle/>
          <a:p>
            <a:r>
              <a:rPr lang="cs-CZ" dirty="0"/>
              <a:t>Jednání mezi založením a vznikem právnické osoby</a:t>
            </a:r>
            <a:br>
              <a:rPr lang="cs-CZ" dirty="0"/>
            </a:br>
            <a:r>
              <a:rPr lang="cs-CZ" dirty="0"/>
              <a:t>§ 127 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endParaRPr lang="cs-CZ" dirty="0"/>
          </a:p>
          <a:p>
            <a:pPr marL="0" indent="0" eaLnBrk="1" hangingPunct="1">
              <a:buNone/>
            </a:pPr>
            <a:endParaRPr lang="cs-CZ" dirty="0"/>
          </a:p>
          <a:p>
            <a:pPr eaLnBrk="1" hangingPunct="1">
              <a:buFontTx/>
              <a:buChar char="-"/>
            </a:pPr>
            <a:r>
              <a:rPr lang="cs-CZ" dirty="0"/>
              <a:t>Lze jednat „jménem“ (lépe „za“) PO</a:t>
            </a:r>
            <a:r>
              <a:rPr lang="cs-CZ" dirty="0">
                <a:latin typeface="Arial" charset="0"/>
              </a:rPr>
              <a:t>;</a:t>
            </a:r>
            <a:r>
              <a:rPr lang="cs-CZ" dirty="0"/>
              <a:t> kdo jedná, je zavázán sám, více osob  zavázáno solidárně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r>
              <a:rPr lang="cs-CZ" dirty="0"/>
              <a:t>- Možnost PO převzít účinky jednání do 3 měsíců po vzniku a dát to najevo zúčastněným (nutný projev vůle PO)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B35F6E-A572-4FFF-9C1A-8067369352A2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081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9239" y="980728"/>
            <a:ext cx="7772400" cy="648047"/>
          </a:xfrm>
        </p:spPr>
        <p:txBody>
          <a:bodyPr>
            <a:normAutofit/>
          </a:bodyPr>
          <a:lstStyle/>
          <a:p>
            <a:r>
              <a:rPr lang="cs-CZ" dirty="0"/>
              <a:t>VZNIK PRÁVNICKÉ OSOBY § 126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772816"/>
            <a:ext cx="8318824" cy="567225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Pravidlem </a:t>
            </a:r>
            <a:r>
              <a:rPr lang="cs-CZ" u="sng" dirty="0"/>
              <a:t>registrační princip; vznik dnem zápisu do veřejného rejstříku </a:t>
            </a:r>
          </a:p>
          <a:p>
            <a:pPr>
              <a:buFontTx/>
              <a:buChar char="-"/>
            </a:pPr>
            <a:r>
              <a:rPr lang="cs-CZ" dirty="0"/>
              <a:t>výjimky:</a:t>
            </a:r>
          </a:p>
          <a:p>
            <a:pPr lvl="1">
              <a:buFontTx/>
              <a:buChar char="-"/>
            </a:pPr>
            <a:r>
              <a:rPr lang="cs-CZ" dirty="0"/>
              <a:t>vznik zákonem (účinností stanovením dne pozdějšího)</a:t>
            </a:r>
          </a:p>
          <a:p>
            <a:pPr lvl="1">
              <a:buFontTx/>
              <a:buChar char="-"/>
            </a:pPr>
            <a:r>
              <a:rPr lang="cs-CZ" dirty="0"/>
              <a:t>zákonné výjimky (odborové organizace § 3025/2 – </a:t>
            </a:r>
            <a:r>
              <a:rPr lang="cs-CZ" u="sng" dirty="0"/>
              <a:t>princip evidenční</a:t>
            </a:r>
            <a:r>
              <a:rPr lang="cs-CZ" dirty="0"/>
              <a:t>)</a:t>
            </a:r>
          </a:p>
          <a:p>
            <a:pPr lvl="1">
              <a:buNone/>
            </a:pPr>
            <a:r>
              <a:rPr lang="cs-CZ" dirty="0"/>
              <a:t>- v zákonem stanovených případech </a:t>
            </a:r>
            <a:r>
              <a:rPr lang="cs-CZ" u="sng" dirty="0"/>
              <a:t>i princip koncesní </a:t>
            </a:r>
          </a:p>
          <a:p>
            <a:pPr marL="0" indent="0">
              <a:buNone/>
            </a:pPr>
            <a:r>
              <a:rPr lang="cs-CZ" dirty="0"/>
              <a:t>Po vzniku PO:</a:t>
            </a:r>
          </a:p>
          <a:p>
            <a:pPr lvl="1">
              <a:buFontTx/>
              <a:buChar char="-"/>
            </a:pPr>
            <a:r>
              <a:rPr lang="cs-CZ" dirty="0"/>
              <a:t> se </a:t>
            </a:r>
            <a:r>
              <a:rPr lang="cs-CZ" u="sng" dirty="0"/>
              <a:t>nelze domáhat určení, že nevznikla </a:t>
            </a:r>
            <a:r>
              <a:rPr lang="cs-CZ" dirty="0"/>
              <a:t>(ochrana práv 3 osob- § 128)</a:t>
            </a:r>
          </a:p>
          <a:p>
            <a:pPr lvl="1">
              <a:buFontTx/>
              <a:buChar char="-"/>
            </a:pPr>
            <a:r>
              <a:rPr lang="cs-CZ" dirty="0"/>
              <a:t>lze prohlásit PO za neplatnou = vstup do likvidace (důvody v § 129)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501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VEŘEJNÉ REJSTŘÍKY – OZ, </a:t>
            </a:r>
            <a:r>
              <a:rPr lang="cs-CZ" dirty="0" err="1"/>
              <a:t>VeřRej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73238"/>
            <a:ext cx="8082321" cy="489612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cs-CZ" u="sng" dirty="0"/>
          </a:p>
          <a:p>
            <a:pPr marL="342900" lvl="1" indent="-342900"/>
            <a:r>
              <a:rPr lang="cs-CZ" u="sng" dirty="0"/>
              <a:t>Veřejný zájem na transparentnosti PO význam konstitutivní a publikační</a:t>
            </a:r>
          </a:p>
          <a:p>
            <a:pPr marL="342900" lvl="1" indent="-342900"/>
            <a:r>
              <a:rPr lang="cs-CZ" u="sng" dirty="0"/>
              <a:t>Co se zapisuje: min. standard § 120 </a:t>
            </a:r>
          </a:p>
          <a:p>
            <a:pPr marL="342900" lvl="1" indent="-342900"/>
            <a:r>
              <a:rPr lang="cs-CZ" u="sng" dirty="0"/>
              <a:t>Princip materiální i formální publicity</a:t>
            </a:r>
            <a:r>
              <a:rPr lang="cs-CZ" b="1" dirty="0"/>
              <a:t> </a:t>
            </a:r>
            <a:r>
              <a:rPr lang="cs-CZ" dirty="0"/>
              <a:t>(§ 121) </a:t>
            </a:r>
          </a:p>
          <a:p>
            <a:pPr marL="342900" lvl="1" indent="-342900"/>
            <a:r>
              <a:rPr lang="cs-CZ" dirty="0"/>
              <a:t>ZÁKON  č. 304/2013 Sb., O VEŘEJNÝCH REJSTŘÍCÍCH PRÁVNICKÝCH A FYZICKÝCH OSOB a EVIDENCI SVĚŘENSKÝCH FONDŮ (co dříve v </a:t>
            </a:r>
            <a:r>
              <a:rPr lang="cs-CZ" dirty="0" err="1"/>
              <a:t>ObchZ</a:t>
            </a:r>
            <a:r>
              <a:rPr lang="cs-CZ" dirty="0"/>
              <a:t> a OSŘ)</a:t>
            </a:r>
          </a:p>
          <a:p>
            <a:pPr marL="342900" lvl="1" indent="-342900"/>
            <a:r>
              <a:rPr lang="cs-CZ" dirty="0"/>
              <a:t>Evidence? - odlišný režim než veřejný rejstřík</a:t>
            </a:r>
          </a:p>
          <a:p>
            <a:pPr marL="342900" lvl="1" indent="-342900"/>
            <a:r>
              <a:rPr lang="cs-CZ" dirty="0"/>
              <a:t>Nový zákon č. 37/2021 Sb., o evidenci skutečných majitelů (od 1.6.2021)</a:t>
            </a:r>
          </a:p>
          <a:p>
            <a:pPr marL="0" lvl="1" indent="0">
              <a:buNone/>
            </a:pPr>
            <a:endParaRPr lang="cs-CZ" dirty="0"/>
          </a:p>
          <a:p>
            <a:pPr marL="0" lvl="1" indent="0">
              <a:buNone/>
            </a:pPr>
            <a:endParaRPr lang="cs-CZ" dirty="0"/>
          </a:p>
          <a:p>
            <a:pPr marL="342900" lvl="1" indent="-342900">
              <a:buFontTx/>
              <a:buChar char="-"/>
            </a:pPr>
            <a:endParaRPr lang="cs-CZ" dirty="0"/>
          </a:p>
          <a:p>
            <a:pPr marL="342900" lvl="1" indent="-342900"/>
            <a:endParaRPr lang="cs-CZ" dirty="0"/>
          </a:p>
          <a:p>
            <a:pPr marL="342900" lvl="1" indent="-342900"/>
            <a:endParaRPr lang="cs-CZ" dirty="0"/>
          </a:p>
          <a:p>
            <a:pPr marL="342900" lvl="1" indent="-342900"/>
            <a:endParaRPr lang="cs-CZ" dirty="0"/>
          </a:p>
          <a:p>
            <a:pPr marL="342900" lvl="1" indent="-342900"/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534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04158-B7FD-4FAD-9403-E45AC4487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rejstříky a (</a:t>
            </a:r>
            <a:r>
              <a:rPr lang="cs-CZ" dirty="0" err="1"/>
              <a:t>semi</a:t>
            </a:r>
            <a:r>
              <a:rPr lang="cs-CZ" dirty="0"/>
              <a:t>)veřejné evidence: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B920C4-C601-473E-99A3-FF6A3780E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cs-CZ" dirty="0"/>
              <a:t>VEŘEJNÉ REJSTŘÍKY (v režimu </a:t>
            </a:r>
            <a:r>
              <a:rPr lang="cs-CZ" dirty="0" err="1"/>
              <a:t>ZoVR</a:t>
            </a:r>
            <a:r>
              <a:rPr lang="cs-CZ" dirty="0"/>
              <a:t>):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Obchodní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Spolkový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Nadační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Obecně prospěšných společností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Ústavů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Společenství vlastníků jednotek</a:t>
            </a:r>
          </a:p>
          <a:p>
            <a:r>
              <a:rPr lang="cs-CZ" dirty="0"/>
              <a:t>EVIDENCE </a:t>
            </a:r>
          </a:p>
          <a:p>
            <a:pPr>
              <a:buFontTx/>
              <a:buChar char="-"/>
            </a:pPr>
            <a:r>
              <a:rPr lang="cs-CZ" dirty="0"/>
              <a:t>Evidence </a:t>
            </a:r>
            <a:r>
              <a:rPr lang="cs-CZ" dirty="0" err="1"/>
              <a:t>svěřenských</a:t>
            </a:r>
            <a:r>
              <a:rPr lang="cs-CZ" dirty="0"/>
              <a:t> fondů (</a:t>
            </a:r>
            <a:r>
              <a:rPr lang="cs-CZ" dirty="0" err="1"/>
              <a:t>ZoVR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- Evidence skutečných majitelů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5B2ED3F-95F1-41C4-A0DF-E771B66ABA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B536FFC-9539-476E-A85E-3ED20DE086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762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ÚČEL PRÁVNICKÉ OSOBY § 144 a násl.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998663"/>
            <a:ext cx="7772400" cy="4357687"/>
          </a:xfrm>
        </p:spPr>
        <p:txBody>
          <a:bodyPr>
            <a:normAutofit/>
          </a:bodyPr>
          <a:lstStyle/>
          <a:p>
            <a:r>
              <a:rPr lang="cs-CZ" dirty="0"/>
              <a:t>PO lze ustavit ve veřejném i soukromém zájmu (dle hlavní činnosti)</a:t>
            </a:r>
          </a:p>
          <a:p>
            <a:r>
              <a:rPr lang="cs-CZ" dirty="0"/>
              <a:t>Význam pro volbu právní formy</a:t>
            </a:r>
          </a:p>
          <a:p>
            <a:r>
              <a:rPr lang="cs-CZ" dirty="0"/>
              <a:t>u některých PO limity – podnikání atd. </a:t>
            </a:r>
          </a:p>
          <a:p>
            <a:r>
              <a:rPr lang="cs-CZ" dirty="0"/>
              <a:t>§ 145 – zakázané účely</a:t>
            </a:r>
          </a:p>
          <a:p>
            <a:r>
              <a:rPr lang="cs-CZ" dirty="0"/>
              <a:t>Nutno rozlišovat mezi účelem a činností (vztah cíle a prostředku)</a:t>
            </a:r>
          </a:p>
          <a:p>
            <a:r>
              <a:rPr lang="cs-CZ" dirty="0"/>
              <a:t>Podnikání „nepodnikatelů“ (§ 420 OZ –materiální znaky)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619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36713"/>
            <a:ext cx="8086635" cy="764380"/>
          </a:xfrm>
        </p:spPr>
        <p:txBody>
          <a:bodyPr>
            <a:normAutofit/>
          </a:bodyPr>
          <a:lstStyle/>
          <a:p>
            <a:r>
              <a:rPr lang="cs-CZ" dirty="0"/>
              <a:t>ORGÁNY PRÁVNICKÉ OSOBY § 151</a:t>
            </a:r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3238"/>
            <a:ext cx="7772400" cy="4796729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Font typeface="Wingdings" pitchFamily="2" charset="2"/>
              <a:buNone/>
            </a:pPr>
            <a:endParaRPr lang="cs-CZ" dirty="0"/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cs-CZ" dirty="0"/>
              <a:t>§ 151 odst. 1: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cs-CZ" dirty="0"/>
              <a:t> </a:t>
            </a:r>
            <a:r>
              <a:rPr lang="cs-CZ" i="1" dirty="0"/>
              <a:t>„Zákon stanoví, popř. zakladatelské právní jednání určí, jakým způsobem a v jakém rozsahu  členové orgánů právnické osoby </a:t>
            </a:r>
            <a:r>
              <a:rPr lang="cs-CZ" i="1" u="sng" dirty="0"/>
              <a:t>za ni rozhodují a nahrazují její vůli.“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r>
              <a:rPr lang="cs-CZ" dirty="0"/>
              <a:t>Orgány:</a:t>
            </a:r>
          </a:p>
          <a:p>
            <a:pPr marL="0" indent="0" eaLnBrk="1" hangingPunct="1">
              <a:buNone/>
            </a:pPr>
            <a:r>
              <a:rPr lang="cs-CZ" dirty="0"/>
              <a:t> - statutární a jiné (nejvyšší, kontrolní…)</a:t>
            </a:r>
          </a:p>
          <a:p>
            <a:pPr marL="0" indent="0" eaLnBrk="1" hangingPunct="1">
              <a:buNone/>
            </a:pPr>
            <a:r>
              <a:rPr lang="cs-CZ" dirty="0"/>
              <a:t>- jednočlenné  a kolektivní (§ 152 odst. 1)</a:t>
            </a:r>
          </a:p>
          <a:p>
            <a:pPr eaLnBrk="1" hangingPunct="1">
              <a:buFontTx/>
              <a:buChar char="-"/>
            </a:pPr>
            <a:r>
              <a:rPr lang="cs-CZ" dirty="0"/>
              <a:t>Volené, jmenované, jinak sestavované</a:t>
            </a:r>
          </a:p>
          <a:p>
            <a:pPr marL="0" indent="0" eaLnBrk="1" hangingPunct="1">
              <a:buNone/>
            </a:pPr>
            <a:r>
              <a:rPr lang="cs-CZ" dirty="0"/>
              <a:t>- </a:t>
            </a:r>
            <a:r>
              <a:rPr lang="cs-CZ" u="sng" dirty="0"/>
              <a:t>„Člen orgánu“ x „člen voleného orgánu“</a:t>
            </a:r>
          </a:p>
          <a:p>
            <a:pPr marL="0" indent="0" eaLnBrk="1" hangingPunct="1">
              <a:buNone/>
            </a:pPr>
            <a:r>
              <a:rPr lang="cs-CZ" dirty="0"/>
              <a:t>- i individuální orgán (předseda) – „člen voleného orgánu“</a:t>
            </a:r>
          </a:p>
          <a:p>
            <a:pPr eaLnBrk="1" hangingPunct="1">
              <a:buFontTx/>
              <a:buChar char="-"/>
            </a:pPr>
            <a:r>
              <a:rPr lang="cs-CZ" u="sng" dirty="0"/>
              <a:t>členem orgánu může být i právnická osoba § 154 </a:t>
            </a:r>
          </a:p>
          <a:p>
            <a:pPr eaLnBrk="1" hangingPunct="1">
              <a:buFontTx/>
              <a:buChar char="-"/>
            </a:pPr>
            <a:r>
              <a:rPr lang="cs-CZ" u="sng" dirty="0"/>
              <a:t>Dobrá víra členů orgánů se přičítá PO </a:t>
            </a:r>
            <a:r>
              <a:rPr lang="cs-CZ" dirty="0"/>
              <a:t>(§ 151 odst. 2)</a:t>
            </a:r>
          </a:p>
          <a:p>
            <a:pPr marL="0" indent="0" eaLnBrk="1" hangingPunct="1">
              <a:buFontTx/>
              <a:buChar char="-"/>
            </a:pPr>
            <a:endParaRPr lang="cs-CZ" dirty="0"/>
          </a:p>
          <a:p>
            <a:pPr marL="0" indent="0" eaLnBrk="1" hangingPunct="1">
              <a:buNone/>
            </a:pPr>
            <a:r>
              <a:rPr lang="cs-CZ" dirty="0"/>
              <a:t>Příkazní smlouva x smlouva o výkonu funkce 59 ZOK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478588"/>
            <a:ext cx="6837363" cy="2635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BFA1FF2-882E-41FB-A522-7176B9F1B881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Statutární orgán právnické osoby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Nezbytný  </a:t>
            </a:r>
            <a:r>
              <a:rPr lang="cs-CZ" dirty="0"/>
              <a:t>pro každou právnickou osobu</a:t>
            </a:r>
          </a:p>
          <a:p>
            <a:r>
              <a:rPr lang="cs-CZ" dirty="0"/>
              <a:t>Kolektivní vs. individuální orgány</a:t>
            </a:r>
          </a:p>
          <a:p>
            <a:r>
              <a:rPr lang="cs-CZ" dirty="0"/>
              <a:t>Tzv. </a:t>
            </a:r>
            <a:r>
              <a:rPr lang="cs-CZ" u="sng" dirty="0"/>
              <a:t>zbytková působnost </a:t>
            </a:r>
            <a:r>
              <a:rPr lang="cs-CZ" dirty="0"/>
              <a:t>(§ 163 OZ)</a:t>
            </a:r>
          </a:p>
          <a:p>
            <a:r>
              <a:rPr lang="cs-CZ" dirty="0"/>
              <a:t>Neomezené a neomezitelné </a:t>
            </a:r>
            <a:r>
              <a:rPr lang="cs-CZ" dirty="0" err="1"/>
              <a:t>zástupčí</a:t>
            </a:r>
            <a:r>
              <a:rPr lang="cs-CZ" dirty="0"/>
              <a:t> oprávnění (§ 164/1 OZ)</a:t>
            </a:r>
          </a:p>
          <a:p>
            <a:r>
              <a:rPr lang="cs-CZ" u="sng" dirty="0"/>
              <a:t>Zastupování právnické osoby vůči 3 osobám</a:t>
            </a:r>
            <a:r>
              <a:rPr lang="cs-CZ" dirty="0"/>
              <a:t> (§ 161 OZ)</a:t>
            </a:r>
          </a:p>
          <a:p>
            <a:r>
              <a:rPr lang="cs-CZ" dirty="0"/>
              <a:t>Zápis do veřejného rejstříku, </a:t>
            </a:r>
            <a:r>
              <a:rPr lang="cs-CZ" u="sng" dirty="0"/>
              <a:t>princip materiální publicity</a:t>
            </a:r>
            <a:r>
              <a:rPr lang="cs-CZ" dirty="0"/>
              <a:t>, neúčinnost vnitřních omezení (§ 162 OZ)</a:t>
            </a:r>
          </a:p>
          <a:p>
            <a:r>
              <a:rPr lang="cs-CZ" dirty="0"/>
              <a:t>Zastupování </a:t>
            </a:r>
            <a:r>
              <a:rPr lang="cs-CZ" u="sng" dirty="0"/>
              <a:t>„ve všech záležitostech</a:t>
            </a:r>
            <a:r>
              <a:rPr lang="cs-CZ" dirty="0"/>
              <a:t>“ (§ 164 OZ)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908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780928"/>
            <a:ext cx="7772400" cy="334999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Základní koncepce, prameny, systematika</a:t>
            </a:r>
          </a:p>
          <a:p>
            <a:pPr>
              <a:buFontTx/>
              <a:buChar char="-"/>
            </a:pPr>
            <a:r>
              <a:rPr lang="cs-CZ" dirty="0"/>
              <a:t>Právnické osoby soukromého a veřejného práva</a:t>
            </a:r>
          </a:p>
          <a:p>
            <a:pPr>
              <a:buFontTx/>
              <a:buChar char="-"/>
            </a:pPr>
            <a:r>
              <a:rPr lang="cs-CZ" dirty="0"/>
              <a:t>Ustavení, vznik, účel, zrušení, likvidace, zánik</a:t>
            </a:r>
          </a:p>
          <a:p>
            <a:pPr>
              <a:buFontTx/>
              <a:buChar char="-"/>
            </a:pPr>
            <a:r>
              <a:rPr lang="cs-CZ" dirty="0"/>
              <a:t>Vnitřní poměry </a:t>
            </a:r>
          </a:p>
          <a:p>
            <a:pPr>
              <a:buFontTx/>
              <a:buChar char="-"/>
            </a:pPr>
            <a:r>
              <a:rPr lang="cs-CZ" dirty="0"/>
              <a:t>Korporace</a:t>
            </a:r>
          </a:p>
          <a:p>
            <a:pPr>
              <a:buFontTx/>
              <a:buChar char="-"/>
            </a:pPr>
            <a:r>
              <a:rPr lang="cs-CZ" dirty="0"/>
              <a:t>Fundace (nadace a nadační fondy) a ústav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2BD614-7AD2-4B77-AB7D-692315492B9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Péče řádného hospodáře (§159 OZ)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/>
              <a:t>Cílem je motivace </a:t>
            </a:r>
            <a:r>
              <a:rPr lang="cs-CZ" sz="2000" b="1" u="sng" dirty="0"/>
              <a:t>k zajištění řádného, tj. odpovědného a efektivního řízení/výkonu funkcí členů volených orgánů směřujícího ke sledování zvoleného účelu, za současného respektu práv třetích osob. </a:t>
            </a:r>
            <a:endParaRPr lang="cs-CZ" sz="2000" u="sng" dirty="0"/>
          </a:p>
          <a:p>
            <a:pPr algn="just"/>
            <a:r>
              <a:rPr lang="cs-CZ" sz="2000" dirty="0"/>
              <a:t>V občanském zákoníku byl v § 159 </a:t>
            </a:r>
            <a:r>
              <a:rPr lang="cs-CZ" sz="2000" dirty="0" err="1"/>
              <a:t>ObčZ</a:t>
            </a:r>
            <a:r>
              <a:rPr lang="cs-CZ" sz="2000" dirty="0"/>
              <a:t> nastaven základní - </a:t>
            </a:r>
            <a:r>
              <a:rPr lang="cs-CZ" sz="2000" b="1" dirty="0"/>
              <a:t>a pro všechny právnické osoby společný - </a:t>
            </a:r>
            <a:r>
              <a:rPr lang="cs-CZ" sz="2000" b="1" u="sng" dirty="0"/>
              <a:t>objektivizující standard </a:t>
            </a:r>
            <a:r>
              <a:rPr lang="cs-CZ" sz="2000" b="1" i="1" u="sng" dirty="0"/>
              <a:t>péče řádného hospodáře</a:t>
            </a:r>
            <a:r>
              <a:rPr lang="cs-CZ" sz="2000" b="1" u="sng" dirty="0"/>
              <a:t>, který klade důraz na plnění povinností členů (statutárních) orgánů právnických osob.</a:t>
            </a:r>
            <a:endParaRPr lang="cs-CZ" sz="2000" u="sng" dirty="0"/>
          </a:p>
          <a:p>
            <a:pPr algn="just"/>
            <a:r>
              <a:rPr lang="cs-CZ" sz="2000" dirty="0"/>
              <a:t>Zároveň je ale vytvořen prostor pro zohledňování rozdílů u jednotlivých typů právnických osob, a  to zejména s ohledem na účel, který ve společnosti sehrávají.</a:t>
            </a:r>
            <a:r>
              <a:rPr lang="cs-CZ" sz="2000" b="1" dirty="0"/>
              <a:t> </a:t>
            </a:r>
          </a:p>
          <a:p>
            <a:pPr algn="just"/>
            <a:r>
              <a:rPr lang="cs-CZ" sz="2000" b="1" u="sng" dirty="0"/>
              <a:t>Nelze však v žádném případě paušalizovat, neboť vždy bude třeba zkoumat konkrétní situaci v daném místě a čase. </a:t>
            </a:r>
            <a:endParaRPr lang="cs-CZ" sz="2000" u="sng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882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764704"/>
            <a:ext cx="7772400" cy="864071"/>
          </a:xfrm>
        </p:spPr>
        <p:txBody>
          <a:bodyPr>
            <a:normAutofit/>
          </a:bodyPr>
          <a:lstStyle/>
          <a:p>
            <a:r>
              <a:rPr lang="cs-CZ" dirty="0"/>
              <a:t>PÉČE ŘÁDNÉHO HOSPODÁŘE § 159</a:t>
            </a:r>
            <a:br>
              <a:rPr lang="cs-CZ" dirty="0"/>
            </a:br>
            <a:r>
              <a:rPr lang="cs-CZ" dirty="0"/>
              <a:t>(loajalita, pečlivost, znalost)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000" dirty="0"/>
              <a:t>(1) Kdo přijme funkci </a:t>
            </a:r>
            <a:r>
              <a:rPr lang="cs-CZ" sz="2000" u="sng" dirty="0"/>
              <a:t>člena voleného orgánu</a:t>
            </a:r>
            <a:r>
              <a:rPr lang="cs-CZ" sz="2000" dirty="0"/>
              <a:t>, zavazuje se, že ji bude vykonávat s </a:t>
            </a:r>
            <a:r>
              <a:rPr lang="cs-CZ" sz="2000" u="sng" dirty="0"/>
              <a:t>nezbytnou loajalitou i s potřebnými znalostmi a pečlivostí</a:t>
            </a:r>
            <a:r>
              <a:rPr lang="cs-CZ" sz="2000" dirty="0"/>
              <a:t>. Má se za to, že jedná </a:t>
            </a:r>
            <a:r>
              <a:rPr lang="cs-CZ" sz="2000" u="sng" dirty="0"/>
              <a:t>nedbale</a:t>
            </a:r>
            <a:r>
              <a:rPr lang="cs-CZ" sz="2000" dirty="0"/>
              <a:t>, kdo není této </a:t>
            </a:r>
            <a:r>
              <a:rPr lang="cs-CZ" sz="2000" u="sng" dirty="0"/>
              <a:t>péče řádného hospodáře schopen</a:t>
            </a:r>
            <a:r>
              <a:rPr lang="cs-CZ" sz="2000" dirty="0"/>
              <a:t>, ač to musel zjistit při přijetí funkce nebo při jejím výkonu, a </a:t>
            </a:r>
            <a:r>
              <a:rPr lang="cs-CZ" sz="2000" u="sng" dirty="0"/>
              <a:t>nevyvodí z toho pro sebe důsledky</a:t>
            </a:r>
            <a:r>
              <a:rPr lang="cs-CZ" sz="2000" dirty="0"/>
              <a:t>.</a:t>
            </a:r>
          </a:p>
          <a:p>
            <a:pPr algn="just"/>
            <a:r>
              <a:rPr lang="cs-CZ" sz="2000" dirty="0"/>
              <a:t> (2) Člen voleného orgánu vykonává funkci </a:t>
            </a:r>
            <a:r>
              <a:rPr lang="cs-CZ" sz="2000" u="sng" dirty="0"/>
              <a:t>osobně</a:t>
            </a:r>
            <a:r>
              <a:rPr lang="cs-CZ" sz="2000" dirty="0"/>
              <a:t>; to však nebrání tomu, aby </a:t>
            </a:r>
            <a:r>
              <a:rPr lang="cs-CZ" sz="2000" u="sng" dirty="0"/>
              <a:t>člen zmocnil pro jednotlivý případ </a:t>
            </a:r>
            <a:r>
              <a:rPr lang="cs-CZ" sz="2000" dirty="0"/>
              <a:t>jiného člena téhož orgánu, aby za něho při jeho neúčasti hlasoval.</a:t>
            </a:r>
          </a:p>
          <a:p>
            <a:pPr algn="just"/>
            <a:r>
              <a:rPr lang="cs-CZ" sz="2000" dirty="0"/>
              <a:t> (3) </a:t>
            </a:r>
            <a:r>
              <a:rPr lang="cs-CZ" sz="2000" u="sng" dirty="0"/>
              <a:t>Nenahradil-li člen voleného orgánu právnické osobě škodu</a:t>
            </a:r>
            <a:r>
              <a:rPr lang="cs-CZ" sz="2000" dirty="0"/>
              <a:t>, kterou jí způsobil porušením povinnosti při výkonu funkce, ačkoli byl povinen škodu nahradit, </a:t>
            </a:r>
            <a:r>
              <a:rPr lang="cs-CZ" sz="2000" u="sng" dirty="0"/>
              <a:t>ručí věřiteli právnické osoby</a:t>
            </a:r>
            <a:r>
              <a:rPr lang="cs-CZ" sz="2000" dirty="0"/>
              <a:t> za její dluh v rozsahu, v jakém škodu nenahradil, pokud se věřitel plnění na právnické osobě nemůže domoci.</a:t>
            </a:r>
          </a:p>
          <a:p>
            <a:pPr algn="just"/>
            <a:r>
              <a:rPr lang="cs-CZ" sz="2000" dirty="0"/>
              <a:t>Pro obchodní společnosti a družstva modifikace tzv</a:t>
            </a:r>
            <a:r>
              <a:rPr lang="cs-CZ" sz="2000" u="sng" dirty="0"/>
              <a:t>. pravidlem podnikatelského úsudku § 51 ZOK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068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Loajalita člena voleného orgánu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u="sng" dirty="0"/>
              <a:t>Loajalita je povinnost „věrnosti“ zájmům právnické osoby, tj. při výkonu funkce preferovat zájmy právnické osoby před zájmy jinými (vlastními, 3 osob).</a:t>
            </a:r>
          </a:p>
          <a:p>
            <a:pPr algn="just"/>
            <a:r>
              <a:rPr lang="cs-CZ" dirty="0"/>
              <a:t>Lze ji blíže vymezit ve smlouvě o výkonu funkce či ve vnitřních dokumentech. </a:t>
            </a:r>
          </a:p>
          <a:p>
            <a:pPr algn="just"/>
            <a:r>
              <a:rPr lang="cs-CZ" u="sng" dirty="0"/>
              <a:t>Jde o tzv. fiduciární vztah, který je vytvořen na bázi vzájemné důvěry, která by neměla být zklamána.</a:t>
            </a:r>
          </a:p>
          <a:p>
            <a:pPr algn="just"/>
            <a:r>
              <a:rPr lang="cs-CZ" dirty="0"/>
              <a:t>Při rozhodování členů orgánů je dán určitý </a:t>
            </a:r>
            <a:r>
              <a:rPr lang="cs-CZ" u="sng" dirty="0"/>
              <a:t>manévrovací prostor (je součástí výkon funkce s péčí řádného hospodáře)</a:t>
            </a:r>
            <a:r>
              <a:rPr lang="cs-CZ" dirty="0"/>
              <a:t>, ve kterém se mohou členové orgánů při rozhodování pohybovat.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369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Soudný intelekt vs. odborník (§ 4 a § 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u="sng" dirty="0"/>
              <a:t>Obecně není vyžadován výkon funkce s „odbornou“ péči, ale „běžnou“ péčí</a:t>
            </a:r>
            <a:r>
              <a:rPr lang="cs-CZ" dirty="0"/>
              <a:t>, tj. takovou, kterou by vynaložila osoba s rozumem průměrného člověka jednající v obdobném postavení. </a:t>
            </a:r>
          </a:p>
          <a:p>
            <a:pPr algn="just"/>
            <a:r>
              <a:rPr lang="cs-CZ" dirty="0"/>
              <a:t>Pokud lze ovšem člena orgánu považovat za „odborníka“ ve smyslu § 5 </a:t>
            </a:r>
            <a:r>
              <a:rPr lang="cs-CZ" dirty="0" err="1"/>
              <a:t>ObčZ</a:t>
            </a:r>
            <a:r>
              <a:rPr lang="cs-CZ" dirty="0"/>
              <a:t> (tj. že se přihlásí veřejně nebo ve styku s jinou osobou k určitému povolání nebo stavu), musí tento </a:t>
            </a:r>
            <a:r>
              <a:rPr lang="cs-CZ" u="sng" dirty="0"/>
              <a:t>jednat s odbornou péčí. </a:t>
            </a:r>
          </a:p>
          <a:p>
            <a:pPr algn="just"/>
            <a:r>
              <a:rPr lang="cs-CZ" u="sng" dirty="0"/>
              <a:t>Toto rozlišení má dopady v oblasti deliktního práva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315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judikatury NS: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082321" cy="4230688"/>
          </a:xfrm>
        </p:spPr>
        <p:txBody>
          <a:bodyPr/>
          <a:lstStyle/>
          <a:p>
            <a:pPr algn="just"/>
            <a:r>
              <a:rPr lang="cs-CZ" dirty="0"/>
              <a:t>Plnění povinnosti péče řádného hospodáře je nezbytné posuzovat z pohledu </a:t>
            </a:r>
            <a:r>
              <a:rPr lang="cs-CZ" u="sng" dirty="0"/>
              <a:t>ex ante, tj. úhlem pohledu skutečností, které byly jednajícímu byly známy </a:t>
            </a:r>
            <a:r>
              <a:rPr lang="cs-CZ" dirty="0"/>
              <a:t>(či při vynaložení příslušné péče mohly a měly být) v okamžiku, v němž určitá rozhodnutí činil (viz 29 </a:t>
            </a:r>
            <a:r>
              <a:rPr lang="cs-CZ" dirty="0" err="1"/>
              <a:t>Cdo</a:t>
            </a:r>
            <a:r>
              <a:rPr lang="cs-CZ" dirty="0"/>
              <a:t> 5036/2015, R 131/2017, zobecněné). </a:t>
            </a:r>
          </a:p>
          <a:p>
            <a:pPr algn="just"/>
            <a:r>
              <a:rPr lang="cs-CZ" dirty="0"/>
              <a:t>Odpovědnost člena orgánu je odpovědností </a:t>
            </a:r>
            <a:r>
              <a:rPr lang="cs-CZ" u="sng" dirty="0"/>
              <a:t>za výkon funkce, nikoli za výsledek.</a:t>
            </a:r>
            <a:r>
              <a:rPr lang="cs-CZ" dirty="0"/>
              <a:t> Zároveň nelze učinit závěr, že by určité jednání bylo vždy (per se) v rozporu s péčí řádného hospodáře (viz 29 </a:t>
            </a:r>
            <a:r>
              <a:rPr lang="cs-CZ" dirty="0" err="1"/>
              <a:t>Cdo</a:t>
            </a:r>
            <a:r>
              <a:rPr lang="cs-CZ" dirty="0"/>
              <a:t> 3235/2016).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6544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268759"/>
            <a:ext cx="8086635" cy="864097"/>
          </a:xfrm>
        </p:spPr>
        <p:txBody>
          <a:bodyPr/>
          <a:lstStyle/>
          <a:p>
            <a:r>
              <a:rPr lang="cs-CZ" dirty="0"/>
              <a:t>Povinnost k náhradě újmy při porušení péče řádného hospodáře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844824"/>
            <a:ext cx="8082321" cy="4287689"/>
          </a:xfrm>
        </p:spPr>
        <p:txBody>
          <a:bodyPr/>
          <a:lstStyle/>
          <a:p>
            <a:pPr algn="just"/>
            <a:r>
              <a:rPr lang="cs-CZ" dirty="0"/>
              <a:t>Při porušení péče řádného hospodáře vzniká každému členu orgánu </a:t>
            </a:r>
            <a:r>
              <a:rPr lang="cs-CZ" u="sng" dirty="0"/>
              <a:t>individuálně povinnost k náhradě újmy</a:t>
            </a:r>
            <a:r>
              <a:rPr lang="cs-CZ" dirty="0"/>
              <a:t>, která vznikla v příčinné souvislosti s jejich zaviněným protiprávním jednáním (porušení péče řádného hospodáře) vznikla. </a:t>
            </a:r>
          </a:p>
          <a:p>
            <a:pPr algn="just"/>
            <a:r>
              <a:rPr lang="cs-CZ" dirty="0"/>
              <a:t>Jde primárně </a:t>
            </a:r>
            <a:r>
              <a:rPr lang="cs-CZ" u="sng" dirty="0"/>
              <a:t>o „vnitřní“ vztah mezi PO a členem jejího orgánu</a:t>
            </a:r>
            <a:r>
              <a:rPr lang="cs-CZ" dirty="0"/>
              <a:t>. Pokud je způsobena újma třetí osobě, odpovídá za ni PO jako taková.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3259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dirty="0"/>
              <a:t> </a:t>
            </a:r>
            <a:r>
              <a:rPr lang="cs-CZ" sz="2800" b="1" dirty="0"/>
              <a:t>JEDNÁNÍ ZA PRÁVNICKOU OSOBU § 161-166 OZ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cs-CZ" dirty="0"/>
              <a:t>Kdo zastupuje, dá najevo, co ho k tomu opravňuje, pravidla pro podepisování (§ 161)</a:t>
            </a:r>
          </a:p>
          <a:p>
            <a:pPr eaLnBrk="1" hangingPunct="1">
              <a:buNone/>
            </a:pPr>
            <a:r>
              <a:rPr lang="cs-CZ" dirty="0"/>
              <a:t>Jednání za: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Statutární orgán (§ 163) </a:t>
            </a:r>
            <a:r>
              <a:rPr lang="cs-CZ" u="sng" dirty="0"/>
              <a:t>– tvoří vůli v roli zástupce </a:t>
            </a:r>
            <a:r>
              <a:rPr lang="cs-CZ" dirty="0"/>
              <a:t>(§ 436)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Členové jiných orgánů, zapisovaných do VR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Opatrovník (§165/2)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Zaměstnanci, obdobně člen nebo člen jiného orgánu </a:t>
            </a:r>
            <a:r>
              <a:rPr lang="cs-CZ" u="sng" dirty="0"/>
              <a:t>nezapsaného</a:t>
            </a:r>
            <a:r>
              <a:rPr lang="cs-CZ" dirty="0"/>
              <a:t> do VR (§ 166)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Smluvní zastoupení – zmocněnec (§ 441 až 449)</a:t>
            </a:r>
          </a:p>
          <a:p>
            <a:pPr eaLnBrk="1" hangingPunct="1">
              <a:buNone/>
            </a:pPr>
            <a:r>
              <a:rPr lang="cs-CZ" dirty="0"/>
              <a:t>				    -  prokurista (§ 450 až 456)</a:t>
            </a:r>
          </a:p>
          <a:p>
            <a:pPr eaLnBrk="1" hangingPunct="1">
              <a:buFontTx/>
              <a:buChar char="-"/>
            </a:pPr>
            <a:endParaRPr lang="cs-CZ" dirty="0"/>
          </a:p>
          <a:p>
            <a:pPr eaLnBrk="1" hangingPunct="1">
              <a:buFontTx/>
              <a:buChar char="-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1A82417-1D1E-4E2E-B024-AC1CD6FC19B9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Zastoupení zaměstnancem §166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Právnickou osobu zastupují </a:t>
            </a:r>
            <a:r>
              <a:rPr lang="cs-CZ" u="sng" dirty="0"/>
              <a:t>její zaměstnanci v rozsahu obvyklém</a:t>
            </a:r>
            <a:r>
              <a:rPr lang="cs-CZ" dirty="0"/>
              <a:t> vzhledem k jejich zařazení nebo funkci; přitom rozhoduje stav, jak se jeví veřejnosti.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Omezení </a:t>
            </a:r>
            <a:r>
              <a:rPr lang="cs-CZ" dirty="0" err="1"/>
              <a:t>zástupčího</a:t>
            </a:r>
            <a:r>
              <a:rPr lang="cs-CZ" dirty="0"/>
              <a:t> oprávnění vnitřním předpisem právnické osoby má účinky vůči třetí osobě, jen muselo-li jí být známo.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4950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980728"/>
            <a:ext cx="8229600" cy="1440160"/>
          </a:xfrm>
        </p:spPr>
        <p:txBody>
          <a:bodyPr>
            <a:normAutofit/>
          </a:bodyPr>
          <a:lstStyle/>
          <a:p>
            <a:r>
              <a:rPr lang="cs-CZ" sz="3100" dirty="0"/>
              <a:t>§ 167 OZ: podmínky přičitatelnosti deliktu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348880"/>
            <a:ext cx="7772400" cy="37820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Právnickou osobu zavazuje :</a:t>
            </a:r>
          </a:p>
          <a:p>
            <a:pPr>
              <a:buNone/>
            </a:pPr>
            <a:r>
              <a:rPr lang="cs-CZ" u="sng" dirty="0"/>
              <a:t>1) protiprávní čin</a:t>
            </a:r>
            <a:r>
              <a:rPr lang="cs-CZ" dirty="0"/>
              <a:t>, kterého se </a:t>
            </a:r>
          </a:p>
          <a:p>
            <a:pPr>
              <a:buNone/>
            </a:pPr>
            <a:r>
              <a:rPr lang="cs-CZ" dirty="0"/>
              <a:t>2) při </a:t>
            </a:r>
            <a:r>
              <a:rPr lang="cs-CZ" u="sng" dirty="0"/>
              <a:t>plnění svých úkolů </a:t>
            </a:r>
          </a:p>
          <a:p>
            <a:pPr>
              <a:buNone/>
            </a:pPr>
            <a:r>
              <a:rPr lang="cs-CZ" dirty="0"/>
              <a:t>3) dopustil a)člen voleného orgánu, </a:t>
            </a:r>
          </a:p>
          <a:p>
            <a:pPr>
              <a:buNone/>
            </a:pPr>
            <a:r>
              <a:rPr lang="cs-CZ" dirty="0"/>
              <a:t>	     </a:t>
            </a:r>
            <a:r>
              <a:rPr lang="cs-CZ" dirty="0">
                <a:latin typeface="Arial" charset="0"/>
              </a:rPr>
              <a:t>	     </a:t>
            </a:r>
            <a:r>
              <a:rPr lang="cs-CZ" dirty="0"/>
              <a:t> b)zaměstnanec nebo </a:t>
            </a:r>
          </a:p>
          <a:p>
            <a:pPr>
              <a:buNone/>
            </a:pPr>
            <a:r>
              <a:rPr lang="cs-CZ" dirty="0"/>
              <a:t>	      </a:t>
            </a:r>
            <a:r>
              <a:rPr lang="cs-CZ" dirty="0">
                <a:latin typeface="Arial" charset="0"/>
              </a:rPr>
              <a:t>       </a:t>
            </a:r>
            <a:r>
              <a:rPr lang="cs-CZ" dirty="0"/>
              <a:t>c) jiný její zástupce 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2BD614-7AD2-4B77-AB7D-692315492B91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ZRUŠENÍ PRÁVNICKÉ OSOBY (§ 168)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PO se zrušuje: </a:t>
            </a:r>
          </a:p>
          <a:p>
            <a:pPr>
              <a:buFontTx/>
              <a:buChar char="-"/>
            </a:pPr>
            <a:r>
              <a:rPr lang="cs-CZ" dirty="0"/>
              <a:t>Právním jednáním (dobrovolně)</a:t>
            </a:r>
          </a:p>
          <a:p>
            <a:pPr>
              <a:buFontTx/>
              <a:buChar char="-"/>
            </a:pPr>
            <a:r>
              <a:rPr lang="cs-CZ" dirty="0"/>
              <a:t>Rozhodnutím orgánu veřejné moci (soudu) </a:t>
            </a:r>
          </a:p>
          <a:p>
            <a:pPr>
              <a:buFontTx/>
              <a:buChar char="-"/>
            </a:pPr>
            <a:r>
              <a:rPr lang="cs-CZ" dirty="0"/>
              <a:t>Dosažením účelu</a:t>
            </a:r>
          </a:p>
          <a:p>
            <a:pPr>
              <a:buFontTx/>
              <a:buChar char="-"/>
            </a:pPr>
            <a:r>
              <a:rPr lang="cs-CZ" dirty="0"/>
              <a:t>z dalších důvodů stanovených zákonem (ex lege)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ZRUŠENÍ S LIKVIDACÍ (§ 186 a násl.)  NEBO BEZ LIKVIDACE S PRÁVNÍM NÁSTUPCEM) – PŘEMĚNY (FÚZE, ROZDĚLENÍ), ZMĚNA PRÁVNÍ FORMY - § 174 a násl.</a:t>
            </a:r>
          </a:p>
          <a:p>
            <a:pPr marL="0" indent="0">
              <a:buNone/>
            </a:pPr>
            <a:r>
              <a:rPr lang="cs-CZ" dirty="0"/>
              <a:t>- Autoritativní zrušení soudem – důvody  § 172, vždy lhůtu ke zjednání nápravy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382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osoba: různost pohledů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cs-CZ" u="sng" dirty="0"/>
          </a:p>
          <a:p>
            <a:pPr algn="just"/>
            <a:r>
              <a:rPr lang="cs-CZ" u="sng" dirty="0"/>
              <a:t>Organizovaný útvar</a:t>
            </a:r>
            <a:r>
              <a:rPr lang="cs-CZ" dirty="0"/>
              <a:t> (účel), struktura, která je silou zákona nadán právní osobností (výtvor práva)?</a:t>
            </a:r>
          </a:p>
          <a:p>
            <a:pPr algn="just"/>
            <a:r>
              <a:rPr lang="cs-CZ" u="sng" dirty="0"/>
              <a:t>Osoba v právním smyslu </a:t>
            </a:r>
            <a:r>
              <a:rPr lang="cs-CZ" dirty="0"/>
              <a:t>- svébytný subjekt práva (majetková samostatnost a odpovědnost), mající hlubší sociální podstatu?</a:t>
            </a:r>
          </a:p>
          <a:p>
            <a:pPr algn="just"/>
            <a:r>
              <a:rPr lang="cs-CZ" u="sng" dirty="0"/>
              <a:t>Forma správy majetku </a:t>
            </a:r>
            <a:r>
              <a:rPr lang="cs-CZ" dirty="0"/>
              <a:t>odděleného od člověka (druh vlastnické struktury)? </a:t>
            </a:r>
          </a:p>
          <a:p>
            <a:pPr algn="just"/>
            <a:r>
              <a:rPr lang="cs-CZ" dirty="0"/>
              <a:t>Nástroj </a:t>
            </a:r>
            <a:r>
              <a:rPr lang="cs-CZ" u="sng" dirty="0"/>
              <a:t>financování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/>
              <a:t>Vždy záleží zejména na účelu, ke kterému je PO využíváno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9109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Přeměny právnických osob – obecná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Fúze – sloučení, splynutí -  §178 OZ</a:t>
            </a:r>
          </a:p>
          <a:p>
            <a:r>
              <a:rPr lang="cs-CZ" dirty="0"/>
              <a:t>Změna právní formy (transformace) - §183 OZ</a:t>
            </a:r>
          </a:p>
          <a:p>
            <a:endParaRPr lang="cs-CZ" dirty="0"/>
          </a:p>
          <a:p>
            <a:r>
              <a:rPr lang="cs-CZ" dirty="0"/>
              <a:t>Účinnost přeměny PO zapisované do veřejného rejstříku </a:t>
            </a:r>
            <a:r>
              <a:rPr lang="cs-CZ" u="sng" dirty="0"/>
              <a:t>nastává dnem zápisu do rejstříku (konstitutivní účinek)</a:t>
            </a:r>
          </a:p>
          <a:p>
            <a:r>
              <a:rPr lang="cs-CZ" dirty="0"/>
              <a:t>Fúzovat a rozdělovat se mohou právnické osoby o různé právní formě, </a:t>
            </a:r>
            <a:r>
              <a:rPr lang="cs-CZ" u="sng" dirty="0"/>
              <a:t>stanoví-li tak zákon</a:t>
            </a:r>
            <a:r>
              <a:rPr lang="cs-CZ" dirty="0"/>
              <a:t>. </a:t>
            </a:r>
          </a:p>
          <a:p>
            <a:r>
              <a:rPr lang="cs-CZ" dirty="0"/>
              <a:t>Zvláštní úprava </a:t>
            </a:r>
            <a:r>
              <a:rPr lang="cs-CZ" u="sng" dirty="0"/>
              <a:t>u jednotlivých typů PO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9918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PRÁVNICKÉ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 zapsaná do veřejného rejstříku – dnem výmazu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PO, která nepodléhá zápisu – skončením likvidace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LIKVIDACE – obligatorní postup pro všechny PO</a:t>
            </a:r>
          </a:p>
          <a:p>
            <a:pPr>
              <a:buFontTx/>
              <a:buChar char="-"/>
            </a:pPr>
            <a:r>
              <a:rPr lang="cs-CZ" dirty="0"/>
              <a:t>Zákonem stanovený postup pro vypořádání majetku (likvidační podstaty)</a:t>
            </a:r>
          </a:p>
          <a:p>
            <a:pPr>
              <a:buFontTx/>
              <a:buChar char="-"/>
            </a:pPr>
            <a:r>
              <a:rPr lang="cs-CZ" dirty="0"/>
              <a:t>Povinnost zveřejnění v Obchodním věstníku: „v likvidaci“</a:t>
            </a:r>
          </a:p>
          <a:p>
            <a:pPr>
              <a:buFontTx/>
              <a:buChar char="-"/>
            </a:pPr>
            <a:r>
              <a:rPr lang="cs-CZ" dirty="0"/>
              <a:t>Likvidátor povinen vykonávat funkci s péčí řádného hospodáře</a:t>
            </a:r>
          </a:p>
          <a:p>
            <a:pPr>
              <a:buFontTx/>
              <a:buChar char="-"/>
            </a:pPr>
            <a:r>
              <a:rPr lang="cs-CZ" dirty="0"/>
              <a:t>Složitý administrativně-technicistní proces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8633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 a základní charakteristika právnických osob v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OBECNÁ ÚPRAVA PRÁVNICKÝCH OSOB – LEX GENERALIS</a:t>
            </a:r>
          </a:p>
          <a:p>
            <a:r>
              <a:rPr lang="cs-CZ" dirty="0"/>
              <a:t>KORPORACE § 210</a:t>
            </a:r>
          </a:p>
          <a:p>
            <a:pPr>
              <a:buNone/>
            </a:pPr>
            <a:r>
              <a:rPr lang="cs-CZ" dirty="0"/>
              <a:t>- SPOLEK - §214 (zrušuje se zákon č. 83/1990 Sb.) – podrobná dispozitivní úprava</a:t>
            </a:r>
          </a:p>
          <a:p>
            <a:r>
              <a:rPr lang="cs-CZ" dirty="0"/>
              <a:t>FUNDACE - § 303 (zrušuje se zákon č. 227/1997 Sb.)</a:t>
            </a:r>
          </a:p>
          <a:p>
            <a:pPr>
              <a:buNone/>
            </a:pPr>
            <a:r>
              <a:rPr lang="cs-CZ" dirty="0"/>
              <a:t>-NADACE - § 306</a:t>
            </a:r>
          </a:p>
          <a:p>
            <a:pPr>
              <a:buNone/>
            </a:pPr>
            <a:r>
              <a:rPr lang="cs-CZ" dirty="0"/>
              <a:t>-NADAČNÍ FOND - § 394</a:t>
            </a:r>
          </a:p>
          <a:p>
            <a:r>
              <a:rPr lang="cs-CZ" dirty="0"/>
              <a:t>ÚSTAV § 402 – samostatný oddíl 4 – přiblížení k fundacím</a:t>
            </a:r>
          </a:p>
          <a:p>
            <a:r>
              <a:rPr lang="cs-CZ" dirty="0"/>
              <a:t>1194 SVJ</a:t>
            </a:r>
          </a:p>
          <a:p>
            <a:r>
              <a:rPr lang="cs-CZ" dirty="0"/>
              <a:t>§ 3025 OO, OZ</a:t>
            </a:r>
          </a:p>
          <a:p>
            <a:r>
              <a:rPr lang="cs-CZ" dirty="0"/>
              <a:t>„dinosauři“ – obecně prospěšné společnosti, zájmová sdružení právnických osob</a:t>
            </a:r>
          </a:p>
        </p:txBody>
      </p:sp>
    </p:spTree>
    <p:extLst>
      <p:ext uri="{BB962C8B-B14F-4D97-AF65-F5344CB8AC3E}">
        <p14:creationId xmlns:p14="http://schemas.microsoft.com/office/powerpoint/2010/main" val="18041714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KORPORACE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Sdružení osob (i jednočlenné </a:t>
            </a:r>
            <a:r>
              <a:rPr lang="cs-CZ" dirty="0" err="1"/>
              <a:t>p.o</a:t>
            </a:r>
            <a:r>
              <a:rPr lang="cs-CZ" dirty="0"/>
              <a:t>. –  fikce, že korporace -  pouze, pokud to připustí zákon)</a:t>
            </a:r>
          </a:p>
          <a:p>
            <a:r>
              <a:rPr lang="cs-CZ" dirty="0"/>
              <a:t>SPOLEK – dle DZ obecný typ korporace  X § 3 odst. 1 ZOK (delegace)</a:t>
            </a:r>
          </a:p>
          <a:p>
            <a:r>
              <a:rPr lang="cs-CZ" dirty="0"/>
              <a:t>Obecný princip „chovat se čestně a dodržovat vnitřní řád“ – zákaz zneužití členských práv, </a:t>
            </a:r>
            <a:r>
              <a:rPr lang="cs-CZ" u="sng" dirty="0"/>
              <a:t>tzv. korporační loajalita</a:t>
            </a:r>
          </a:p>
          <a:p>
            <a:r>
              <a:rPr lang="cs-CZ" dirty="0"/>
              <a:t>Možnost autoritativní zrušení soudem</a:t>
            </a:r>
            <a:r>
              <a:rPr lang="cs-CZ" u="sng" dirty="0"/>
              <a:t>, klesne-li počet členů pod zákonem stanovený počet</a:t>
            </a:r>
          </a:p>
          <a:p>
            <a:r>
              <a:rPr lang="cs-CZ" u="sng" dirty="0"/>
              <a:t>V OZ: spolek (§ 214), společenství vlastníků jednotek (§ 1194), odborové organizace, organizace zaměstnavatelů (§3025 OZ)</a:t>
            </a:r>
          </a:p>
          <a:p>
            <a:r>
              <a:rPr lang="cs-CZ" u="sng" dirty="0"/>
              <a:t>ZOK + další právní předpisy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10AF21-1D10-4BD9-AC1C-7D362BF0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7A8D72-EF3A-43BF-A6F5-E4183FD30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forma realizace práva na svobodu sdružování (ústavní garance)</a:t>
            </a:r>
          </a:p>
          <a:p>
            <a:r>
              <a:rPr lang="cs-CZ" dirty="0"/>
              <a:t>Úprava musí vyhovovat jak malým „vesnickým“ spolkům, tak spolkům se složitou vnitřní organizací a širokou členskou základnou (např. dobrovolní hasiči, skauti)</a:t>
            </a:r>
          </a:p>
          <a:p>
            <a:r>
              <a:rPr lang="cs-CZ" dirty="0"/>
              <a:t>Liberální úprava, spolková autonomie, minimum kogentních ustanovení</a:t>
            </a:r>
          </a:p>
          <a:p>
            <a:r>
              <a:rPr lang="cs-CZ" dirty="0"/>
              <a:t>Stanovy </a:t>
            </a:r>
            <a:r>
              <a:rPr lang="cs-CZ" dirty="0" err="1"/>
              <a:t>spolnku</a:t>
            </a:r>
            <a:r>
              <a:rPr lang="cs-CZ" dirty="0"/>
              <a:t> jako základ fungování </a:t>
            </a:r>
          </a:p>
          <a:p>
            <a:r>
              <a:rPr lang="cs-CZ" dirty="0"/>
              <a:t>dispozitivní právní úprava =&gt; často užívaná formulace „neurčí-li stanovy jinak“ (ale nejen tam)</a:t>
            </a:r>
          </a:p>
          <a:p>
            <a:r>
              <a:rPr lang="cs-CZ" dirty="0"/>
              <a:t>„záchranná síť dispozitivních ustanovení“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1BB57B2-5296-459D-995C-7AD4FA9AC6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146A39-A264-483E-B2E6-8D2401101C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6925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FUNDACE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dirty="0"/>
              <a:t>- Začlenění do OZ, Oddíl 3  - Fundace – značný rozsah cca 300 paragrafů (+ obsáhlá úprava právnických osob)</a:t>
            </a:r>
          </a:p>
          <a:p>
            <a:pPr marL="0" indent="0">
              <a:buFontTx/>
              <a:buChar char="-"/>
            </a:pPr>
            <a:r>
              <a:rPr lang="cs-CZ" u="sng" dirty="0"/>
              <a:t>Oddělení úprava nadací a nadačních fondů</a:t>
            </a:r>
          </a:p>
          <a:p>
            <a:pPr marL="0" indent="0">
              <a:buFontTx/>
              <a:buChar char="-"/>
            </a:pPr>
            <a:r>
              <a:rPr lang="cs-CZ" u="sng" dirty="0"/>
              <a:t> Respekt vůli zakladatele projevené v zakladatelském právním jednání</a:t>
            </a:r>
            <a:r>
              <a:rPr lang="cs-CZ" dirty="0"/>
              <a:t> </a:t>
            </a:r>
          </a:p>
          <a:p>
            <a:pPr marL="0" indent="0">
              <a:buFontTx/>
              <a:buChar char="-"/>
            </a:pPr>
            <a:r>
              <a:rPr lang="cs-CZ" dirty="0"/>
              <a:t> Soukromě i veřejně prospěšný účel</a:t>
            </a:r>
          </a:p>
          <a:p>
            <a:pPr marL="0" indent="0">
              <a:buFontTx/>
              <a:buChar char="-"/>
            </a:pPr>
            <a:r>
              <a:rPr lang="cs-CZ" dirty="0"/>
              <a:t> Inspirován zákonem o nadacích a nadačních fondech (zrušen OZ) ALE!  mnohé jinak, </a:t>
            </a:r>
            <a:r>
              <a:rPr lang="cs-CZ" u="sng" dirty="0"/>
              <a:t>liberalizace</a:t>
            </a:r>
          </a:p>
          <a:p>
            <a:pPr marL="0" indent="0">
              <a:buFontTx/>
              <a:buChar char="-"/>
            </a:pPr>
            <a:r>
              <a:rPr lang="cs-CZ" dirty="0"/>
              <a:t> Široká využitelnost </a:t>
            </a:r>
            <a:r>
              <a:rPr lang="cs-CZ" u="sng" dirty="0"/>
              <a:t>využití nadačního potenciálu</a:t>
            </a:r>
          </a:p>
          <a:p>
            <a:pPr marL="0" indent="0">
              <a:buFontTx/>
              <a:buChar char="-"/>
            </a:pPr>
            <a:r>
              <a:rPr lang="cs-CZ" u="sng" dirty="0"/>
              <a:t>Funkční podobnost se </a:t>
            </a:r>
            <a:r>
              <a:rPr lang="cs-CZ" u="sng" dirty="0" err="1"/>
              <a:t>svěřenským</a:t>
            </a:r>
            <a:r>
              <a:rPr lang="cs-CZ" u="sng" dirty="0"/>
              <a:t> fondem</a:t>
            </a:r>
          </a:p>
        </p:txBody>
      </p:sp>
    </p:spTree>
    <p:extLst>
      <p:ext uri="{BB962C8B-B14F-4D97-AF65-F5344CB8AC3E}">
        <p14:creationId xmlns:p14="http://schemas.microsoft.com/office/powerpoint/2010/main" val="13570564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Hybridní právní forma ex lege</a:t>
            </a:r>
          </a:p>
          <a:p>
            <a:pPr algn="just"/>
            <a:r>
              <a:rPr lang="cs-CZ" dirty="0"/>
              <a:t>Specifický účel: právnická osoba ustavená za účelem provozování činnost </a:t>
            </a:r>
            <a:r>
              <a:rPr lang="cs-CZ" u="sng" dirty="0"/>
              <a:t>užitečné společensky nebo hospodářky s využitím své osobní a majetkové složky</a:t>
            </a:r>
          </a:p>
          <a:p>
            <a:pPr algn="just"/>
            <a:r>
              <a:rPr lang="cs-CZ" u="sng" dirty="0"/>
              <a:t>Majetkový základ </a:t>
            </a:r>
            <a:r>
              <a:rPr lang="cs-CZ" dirty="0"/>
              <a:t>(nemá členy/společníky)</a:t>
            </a:r>
          </a:p>
          <a:p>
            <a:pPr algn="just"/>
            <a:r>
              <a:rPr lang="cs-CZ" u="sng" dirty="0"/>
              <a:t>Silné postavení zakladatele za trvání existence </a:t>
            </a:r>
            <a:r>
              <a:rPr lang="cs-CZ" dirty="0"/>
              <a:t> </a:t>
            </a:r>
          </a:p>
          <a:p>
            <a:pPr algn="just"/>
            <a:r>
              <a:rPr lang="cs-CZ" dirty="0"/>
              <a:t>Nejasný právní rámec, protože „</a:t>
            </a:r>
            <a:r>
              <a:rPr lang="cs-CZ" u="sng" dirty="0"/>
              <a:t>obdobná použitelnost</a:t>
            </a:r>
            <a:r>
              <a:rPr lang="cs-CZ" dirty="0"/>
              <a:t>“ úpravy nadací (§ 418 OZ)  tendence spíše zužovat výkladem</a:t>
            </a:r>
          </a:p>
          <a:p>
            <a:pPr algn="just"/>
            <a:r>
              <a:rPr lang="cs-CZ" dirty="0"/>
              <a:t>Funkční podobnost s obecně prospěšnou organizací (3050 OZ), či příspěvkovou organizací (PO veřejného práva)</a:t>
            </a:r>
          </a:p>
        </p:txBody>
      </p:sp>
    </p:spTree>
    <p:extLst>
      <p:ext uri="{BB962C8B-B14F-4D97-AF65-F5344CB8AC3E}">
        <p14:creationId xmlns:p14="http://schemas.microsoft.com/office/powerpoint/2010/main" val="7583142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prospěšné společnosti (3050 OZ)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Nadále se řídí dosavadními předpisy § 3050 OZ</a:t>
            </a:r>
          </a:p>
          <a:p>
            <a:r>
              <a:rPr lang="cs-CZ" dirty="0"/>
              <a:t>Zrušení zákona o OPS dvojí význam: nelze znovelizovat a nelze založit po 2013 OPS</a:t>
            </a:r>
          </a:p>
          <a:p>
            <a:r>
              <a:rPr lang="cs-CZ" dirty="0"/>
              <a:t>Možnost transformace OPS na ústav, nadaci nebo nadační fond</a:t>
            </a:r>
          </a:p>
        </p:txBody>
      </p:sp>
    </p:spTree>
    <p:extLst>
      <p:ext uri="{BB962C8B-B14F-4D97-AF65-F5344CB8AC3E}">
        <p14:creationId xmlns:p14="http://schemas.microsoft.com/office/powerpoint/2010/main" val="20840901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A0E332-383C-4078-9949-2D8F1D72D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Zájmové sdružení právnických osob (§ 3051)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026D92-2286-49C2-A1D9-BE80B0574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Nadále se řídí dosavadními předpisy § 3051 OZ</a:t>
            </a:r>
          </a:p>
          <a:p>
            <a:r>
              <a:rPr lang="cs-CZ" dirty="0"/>
              <a:t>Dříve upraveno v OZ1964 (zrušen) nelze znovelizovat a nelze založit nové ZSPO</a:t>
            </a:r>
          </a:p>
          <a:p>
            <a:r>
              <a:rPr lang="cs-CZ" dirty="0"/>
              <a:t>Zapisuje se do spolkového rejstříku</a:t>
            </a:r>
          </a:p>
          <a:p>
            <a:r>
              <a:rPr lang="cs-CZ" dirty="0"/>
              <a:t>Možnost transformace na spolek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DCC3277-172A-4F4B-8B7D-8BD12CAF55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761FAFB-FD46-45D8-B837-5D84584C5F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4783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Přechodná ustanovení OZ – ochrana statusu osob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700808"/>
            <a:ext cx="8258204" cy="4425355"/>
          </a:xfrm>
        </p:spPr>
        <p:txBody>
          <a:bodyPr>
            <a:noAutofit/>
          </a:bodyPr>
          <a:lstStyle/>
          <a:p>
            <a:pPr lvl="0"/>
            <a:endParaRPr lang="cs-CZ" sz="2400" dirty="0"/>
          </a:p>
          <a:p>
            <a:pPr lvl="0"/>
            <a:r>
              <a:rPr lang="cs-CZ" sz="2400" dirty="0"/>
              <a:t>„nová“ zákonná úprava osobního statusu právnických osob dopadá ode dne účinnosti nového zákona i na právní poměry dosud trvající</a:t>
            </a:r>
          </a:p>
          <a:p>
            <a:pPr lvl="0"/>
            <a:r>
              <a:rPr lang="cs-CZ" sz="2400" dirty="0"/>
              <a:t>občanská sdružení, nadace a nadační fondy se ex lege podřídily nové úpravě, ostatní nikoliv</a:t>
            </a:r>
          </a:p>
          <a:p>
            <a:pPr lvl="0"/>
            <a:r>
              <a:rPr lang="cs-CZ" sz="2400" dirty="0"/>
              <a:t>Organizační složky sdružení se staly pobočnými spolky (§ 3045) </a:t>
            </a:r>
          </a:p>
          <a:p>
            <a:pPr lvl="0"/>
            <a:r>
              <a:rPr lang="cs-CZ" sz="2400" dirty="0"/>
              <a:t>Povinnost přizpůsobit společenskou smlouvu či statut (§ 3041 odst. 2)</a:t>
            </a:r>
          </a:p>
          <a:p>
            <a:pPr lvl="0"/>
            <a:r>
              <a:rPr lang="cs-CZ" dirty="0"/>
              <a:t>K 1.1. 2014 – vznikl spolkový rejstřík – povinnost uvést zapsaný stav do souladu se stavem skutečným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40389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772400" cy="504056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/>
              <a:t>PRÁVNÍ OSOBNOST PRÁVNICKÉ OSOBY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776"/>
            <a:ext cx="7772400" cy="504056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None/>
            </a:pPr>
            <a:endParaRPr lang="cs-CZ" dirty="0"/>
          </a:p>
          <a:p>
            <a:pPr eaLnBrk="1" hangingPunct="1"/>
            <a:r>
              <a:rPr lang="cs-CZ" dirty="0"/>
              <a:t>§ 20 odst. 1 OZ: Právnická osoba je </a:t>
            </a:r>
            <a:r>
              <a:rPr lang="cs-CZ" u="sng" dirty="0"/>
              <a:t>organizovaný útvar</a:t>
            </a:r>
            <a:r>
              <a:rPr lang="cs-CZ" dirty="0"/>
              <a:t>, o které </a:t>
            </a:r>
            <a:r>
              <a:rPr lang="cs-CZ" u="sng" dirty="0"/>
              <a:t>zákon</a:t>
            </a:r>
            <a:r>
              <a:rPr lang="cs-CZ" dirty="0"/>
              <a:t> stanoví, že má právní osobnost, nebo jehož právní osobnost </a:t>
            </a:r>
            <a:r>
              <a:rPr lang="cs-CZ" u="sng" dirty="0"/>
              <a:t>zákon</a:t>
            </a:r>
            <a:r>
              <a:rPr lang="cs-CZ" dirty="0"/>
              <a:t> uzná.</a:t>
            </a:r>
          </a:p>
          <a:p>
            <a:pPr eaLnBrk="1" hangingPunct="1"/>
            <a:r>
              <a:rPr lang="cs-CZ" i="1" u="sng" dirty="0"/>
              <a:t>Numerus clausus </a:t>
            </a:r>
            <a:r>
              <a:rPr lang="cs-CZ" dirty="0"/>
              <a:t>právnických osob</a:t>
            </a:r>
          </a:p>
          <a:p>
            <a:pPr eaLnBrk="1" hangingPunct="1"/>
            <a:r>
              <a:rPr lang="cs-CZ" dirty="0"/>
              <a:t>§ 118: PO má </a:t>
            </a:r>
            <a:r>
              <a:rPr lang="cs-CZ" u="sng" dirty="0"/>
              <a:t>právní osobnost </a:t>
            </a:r>
            <a:r>
              <a:rPr lang="cs-CZ" dirty="0"/>
              <a:t>(§ 15 odst. 1) od svého vzniku do zániku</a:t>
            </a:r>
          </a:p>
          <a:p>
            <a:pPr eaLnBrk="1" hangingPunct="1"/>
            <a:r>
              <a:rPr lang="cs-CZ" dirty="0"/>
              <a:t>§ 17/2: „Zřídí-li někdo právo nebo uloží povinnost tomu, co osobou není, </a:t>
            </a:r>
            <a:r>
              <a:rPr lang="cs-CZ" u="sng" dirty="0"/>
              <a:t>přičte se právo nebo povinnost osobě</a:t>
            </a:r>
            <a:r>
              <a:rPr lang="cs-CZ" dirty="0"/>
              <a:t>, které podle povahy právního jednání náleží.“</a:t>
            </a:r>
          </a:p>
          <a:p>
            <a:pPr eaLnBrk="1" hangingPunct="1"/>
            <a:r>
              <a:rPr lang="cs-CZ" dirty="0"/>
              <a:t>§ 20 odst. 1 věta druhá: Právnická osoba může </a:t>
            </a:r>
            <a:r>
              <a:rPr lang="cs-CZ" u="sng" dirty="0"/>
              <a:t>bez zřetele na předmět své činnosti mít práva a povinnosti, </a:t>
            </a:r>
            <a:r>
              <a:rPr lang="pt-BR" u="sng" dirty="0"/>
              <a:t>které se slu</a:t>
            </a:r>
            <a:r>
              <a:rPr lang="cs-CZ" u="sng" dirty="0"/>
              <a:t>č</a:t>
            </a:r>
            <a:r>
              <a:rPr lang="pt-BR" u="sng" dirty="0"/>
              <a:t>ují s její právní povahou</a:t>
            </a:r>
            <a:r>
              <a:rPr lang="cs-CZ" u="sng" dirty="0"/>
              <a:t>.</a:t>
            </a:r>
          </a:p>
          <a:p>
            <a:pPr eaLnBrk="1" hangingPunct="1"/>
            <a:r>
              <a:rPr lang="cs-CZ" dirty="0"/>
              <a:t>Účel: soukromý nebo veřejný, veřejná prospěšnost</a:t>
            </a:r>
          </a:p>
          <a:p>
            <a:pPr marL="0" indent="0" eaLnBrk="1" hangingPunct="1">
              <a:buNone/>
            </a:pPr>
            <a:endParaRPr lang="cs-CZ" dirty="0"/>
          </a:p>
          <a:p>
            <a:pPr eaLnBrk="1" hangingPunct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3259ECE-6694-4EC9-84F3-23D37FFB023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			</a:t>
            </a:r>
          </a:p>
          <a:p>
            <a:pPr>
              <a:buNone/>
            </a:pPr>
            <a:r>
              <a:rPr lang="cs-CZ" dirty="0"/>
              <a:t>			Děkuji za pozornost!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dirty="0"/>
              <a:t>			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dirty="0"/>
              <a:t>		</a:t>
            </a:r>
            <a:endParaRPr lang="cs-CZ" b="1" dirty="0">
              <a:latin typeface="Times New Roman"/>
              <a:ea typeface="Calibri"/>
              <a:cs typeface="Times New Roman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40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7DEA4C-4C69-4F06-A795-7877054F2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CC3CC8-D90A-4F59-ACF7-6EA411C85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u="sng" dirty="0"/>
              <a:t>Pro právnickou osobu není relevantní kategorie svéprávnosti: jednání za PO je v OZ chápáno jako zastupování </a:t>
            </a:r>
            <a:r>
              <a:rPr lang="cs-CZ" dirty="0"/>
              <a:t>(§ 161, 162), dobrá víra členů orgánů se přičítá právnické osobě</a:t>
            </a:r>
          </a:p>
          <a:p>
            <a:pPr algn="just"/>
            <a:r>
              <a:rPr lang="cs-CZ" dirty="0"/>
              <a:t>Členové orgánů PO za ni </a:t>
            </a:r>
            <a:r>
              <a:rPr lang="cs-CZ" u="sng" dirty="0"/>
              <a:t>rozhodují a nahrazují její vůli </a:t>
            </a:r>
            <a:r>
              <a:rPr lang="cs-CZ" dirty="0"/>
              <a:t>(§ 151 odst. 1)</a:t>
            </a:r>
          </a:p>
          <a:p>
            <a:pPr algn="just"/>
            <a:r>
              <a:rPr lang="cs-CZ" dirty="0"/>
              <a:t>Členem orgánu PO může být </a:t>
            </a:r>
            <a:r>
              <a:rPr lang="cs-CZ" u="sng" dirty="0"/>
              <a:t>i právnická osoba </a:t>
            </a:r>
            <a:r>
              <a:rPr lang="cs-CZ" dirty="0"/>
              <a:t>(na konci vždy člověk)</a:t>
            </a:r>
          </a:p>
          <a:p>
            <a:pPr algn="just"/>
            <a:r>
              <a:rPr lang="cs-CZ" dirty="0"/>
              <a:t>Právnické osoby jsou </a:t>
            </a:r>
            <a:r>
              <a:rPr lang="cs-CZ" u="sng" dirty="0"/>
              <a:t>zastoupeny</a:t>
            </a:r>
            <a:r>
              <a:rPr lang="cs-CZ" dirty="0"/>
              <a:t> orgány (resp. jejich členy) a dalšími osobami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876CC9C-E4DA-413E-9893-89CF56BA90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901DA58-8DDF-491E-8EFA-58851C2262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907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Přímé jednání  PO vs. zastoupení 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Do 31. 12. 2013 - jednání statutárního orgánu právnické osoby bylo jejím jednáním </a:t>
            </a:r>
            <a:r>
              <a:rPr lang="cs-CZ" b="1" dirty="0"/>
              <a:t>přímým</a:t>
            </a:r>
            <a:r>
              <a:rPr lang="cs-CZ" dirty="0"/>
              <a:t> (osobním)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Od 1. 1. 2014 - rozlišování mezi </a:t>
            </a:r>
            <a:r>
              <a:rPr lang="cs-CZ" u="sng" dirty="0"/>
              <a:t>přímým jednáním </a:t>
            </a:r>
            <a:r>
              <a:rPr lang="cs-CZ" dirty="0"/>
              <a:t>právnické osoby (členy statutárního orgánu) a jejím </a:t>
            </a:r>
            <a:r>
              <a:rPr lang="cs-CZ" u="sng" dirty="0"/>
              <a:t>zastoupením bylo opuštěno</a:t>
            </a:r>
            <a:r>
              <a:rPr lang="cs-CZ" dirty="0"/>
              <a:t>; členové statutárního orgánu právnické osoby jsou </a:t>
            </a:r>
            <a:r>
              <a:rPr lang="cs-CZ" u="sng" dirty="0"/>
              <a:t>nadále považováni za její </a:t>
            </a:r>
            <a:r>
              <a:rPr lang="cs-CZ" b="1" u="sng" dirty="0"/>
              <a:t>zástupce</a:t>
            </a:r>
            <a:r>
              <a:rPr lang="cs-CZ" u="sng" dirty="0"/>
              <a:t> </a:t>
            </a:r>
          </a:p>
          <a:p>
            <a:pPr algn="just"/>
            <a:r>
              <a:rPr lang="cs-CZ" dirty="0"/>
              <a:t>Vede se diskuse, zda se jedná o zastoupení smluvní, zákonné nebo „</a:t>
            </a:r>
            <a:r>
              <a:rPr lang="cs-CZ" i="1" dirty="0" err="1"/>
              <a:t>sui</a:t>
            </a:r>
            <a:r>
              <a:rPr lang="cs-CZ" i="1" dirty="0"/>
              <a:t> </a:t>
            </a:r>
            <a:r>
              <a:rPr lang="cs-CZ" i="1" dirty="0" err="1"/>
              <a:t>generis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003619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>
          <a:xfrm>
            <a:off x="785786" y="1124744"/>
            <a:ext cx="7772400" cy="91262"/>
          </a:xfrm>
        </p:spPr>
        <p:txBody>
          <a:bodyPr>
            <a:noAutofit/>
          </a:bodyPr>
          <a:lstStyle/>
          <a:p>
            <a:pPr eaLnBrk="1" hangingPunct="1"/>
            <a:r>
              <a:rPr lang="cs-CZ" dirty="0"/>
              <a:t>Podstatné/pojmové znaky právnické osoby dle OZ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060847"/>
            <a:ext cx="7772921" cy="4032449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/>
              <a:t>Obecné: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u="sng" dirty="0"/>
              <a:t>Vliv státu a práva na vznik </a:t>
            </a:r>
            <a:r>
              <a:rPr lang="cs-CZ" sz="2800" dirty="0"/>
              <a:t>právnické osoby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Právní osobnost ( tj. právní subjektivita)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u="sng" dirty="0"/>
              <a:t>Účel</a:t>
            </a:r>
            <a:r>
              <a:rPr lang="cs-CZ" sz="2800" dirty="0"/>
              <a:t> právnické osoby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Organizační struktura (alespoň minimální)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u="sng" dirty="0"/>
              <a:t>Majetková samostatnost a samostatná majetková odpovědnost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/>
              <a:t>Identifikační: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Název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Sídlo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„Národnost“ právnické osoby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endParaRPr lang="cs-CZ" sz="2800" dirty="0"/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9338EE-B7F0-4D2B-8EE5-B7EF4946FCC4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Právnické osoby veřejného práva a stát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400" dirty="0"/>
              <a:t>§ 20 odst. 2: „Právnické osoby veřejného práva podléhají zákonům, podle nichž byly zřízeny; stanovení občanského zákoníku se </a:t>
            </a:r>
            <a:r>
              <a:rPr lang="cs-CZ" sz="2400" u="sng" dirty="0"/>
              <a:t>použijí jen tehdy, slučuje-li se o s jejich povahou.“</a:t>
            </a:r>
          </a:p>
          <a:p>
            <a:pPr algn="just"/>
            <a:r>
              <a:rPr lang="cs-CZ" sz="2400" dirty="0"/>
              <a:t>§ 3029/ 2: nestanoví-li OZ jinak, </a:t>
            </a:r>
            <a:r>
              <a:rPr lang="cs-CZ" sz="2400" u="sng" dirty="0"/>
              <a:t>nejsou dotčena ustanovení právních předpisů z oboru práva veřejného</a:t>
            </a:r>
            <a:r>
              <a:rPr lang="cs-CZ" sz="2400" dirty="0"/>
              <a:t>, jakožto i ustanovení jiných právních předpisů upravujících zvláštní soukromá práva.</a:t>
            </a:r>
          </a:p>
          <a:p>
            <a:pPr algn="just"/>
            <a:r>
              <a:rPr lang="cs-CZ" sz="2400" dirty="0"/>
              <a:t>§ 21: „Stát se v oblasti soukromého práva </a:t>
            </a:r>
            <a:r>
              <a:rPr lang="cs-CZ" sz="2400" u="sng" dirty="0"/>
              <a:t>považuje za právnickou osobu</a:t>
            </a:r>
            <a:r>
              <a:rPr lang="cs-CZ" sz="2400" dirty="0"/>
              <a:t>. Jiný právní předpis stanoví, jak stát právně jedná.“ (není PO, fikce)</a:t>
            </a:r>
          </a:p>
          <a:p>
            <a:pPr>
              <a:buNone/>
            </a:pPr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2BD614-7AD2-4B77-AB7D-692315492B9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USTAVENÍ PRÁVNICKÉ OSOBY § 122 a </a:t>
            </a:r>
            <a:r>
              <a:rPr lang="cs-CZ" dirty="0" err="1"/>
              <a:t>násl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844824"/>
            <a:ext cx="7772400" cy="4357687"/>
          </a:xfrm>
        </p:spPr>
        <p:txBody>
          <a:bodyPr>
            <a:normAutofit fontScale="92500"/>
          </a:bodyPr>
          <a:lstStyle/>
          <a:p>
            <a:pPr lvl="1"/>
            <a:r>
              <a:rPr lang="cs-CZ" sz="2400" u="sng" dirty="0"/>
              <a:t>zakladatelské právní jednání </a:t>
            </a:r>
            <a:r>
              <a:rPr lang="cs-CZ" sz="2400" dirty="0"/>
              <a:t>– min. obsahu (§ 123) </a:t>
            </a:r>
          </a:p>
          <a:p>
            <a:pPr lvl="1">
              <a:buNone/>
            </a:pPr>
            <a:r>
              <a:rPr lang="cs-CZ" sz="2400" dirty="0"/>
              <a:t>Obecné: název, sídlo, předmět, statutární orgán a určí, kdo jsou jeho první členové (lex </a:t>
            </a:r>
            <a:r>
              <a:rPr lang="cs-CZ" sz="2400" dirty="0" err="1"/>
              <a:t>specialis</a:t>
            </a:r>
            <a:r>
              <a:rPr lang="cs-CZ" sz="2400" dirty="0"/>
              <a:t> zejména ZOK)</a:t>
            </a:r>
          </a:p>
          <a:p>
            <a:pPr lvl="2"/>
            <a:r>
              <a:rPr lang="cs-CZ" sz="2400" dirty="0"/>
              <a:t>přijetí stanov nebo uzavření jiné smlouvy (více osob) - § 125</a:t>
            </a:r>
          </a:p>
          <a:p>
            <a:pPr lvl="2"/>
            <a:r>
              <a:rPr lang="cs-CZ" sz="2400" dirty="0"/>
              <a:t>zakladatelská listina (když to připustí zákon – 1 osoba  - nadace, jednočlenná obchodní společnost)</a:t>
            </a:r>
          </a:p>
          <a:p>
            <a:pPr lvl="2"/>
            <a:r>
              <a:rPr lang="cs-CZ" sz="2400" dirty="0"/>
              <a:t>ZOK - pravidla doplňuje, modifikuje</a:t>
            </a:r>
          </a:p>
          <a:p>
            <a:pPr lvl="1"/>
            <a:r>
              <a:rPr lang="cs-CZ" sz="2400" dirty="0"/>
              <a:t>Zákon (ČT, ČTK, VZP, AK ČR)</a:t>
            </a:r>
          </a:p>
          <a:p>
            <a:pPr lvl="1"/>
            <a:r>
              <a:rPr lang="cs-CZ" sz="2400" dirty="0"/>
              <a:t>jiný způsob stanovený jiným předpisem (§ 122)- příspěvková organizace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200018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0</TotalTime>
  <Words>3089</Words>
  <Application>Microsoft Office PowerPoint</Application>
  <PresentationFormat>Předvádění na obrazovce (4:3)</PresentationFormat>
  <Paragraphs>353</Paragraphs>
  <Slides>40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40</vt:i4>
      </vt:variant>
    </vt:vector>
  </HeadingPairs>
  <TitlesOfParts>
    <vt:vector size="49" baseType="lpstr">
      <vt:lpstr>Arial</vt:lpstr>
      <vt:lpstr>Calibri</vt:lpstr>
      <vt:lpstr>Tahoma</vt:lpstr>
      <vt:lpstr>Times New Roman</vt:lpstr>
      <vt:lpstr>Trebuchet MS</vt:lpstr>
      <vt:lpstr>Wingdings</vt:lpstr>
      <vt:lpstr>3558</vt:lpstr>
      <vt:lpstr>BÉŽOVÁ TITL</vt:lpstr>
      <vt:lpstr>Motiv1</vt:lpstr>
      <vt:lpstr>Právnické osoby   Doc. JUDr. Kateřina Ronovská, Ph.D. </vt:lpstr>
      <vt:lpstr>Osnova:</vt:lpstr>
      <vt:lpstr>Právnická osoba: různost pohledů</vt:lpstr>
      <vt:lpstr>PRÁVNÍ OSOBNOST PRÁVNICKÉ OSOBY</vt:lpstr>
      <vt:lpstr>Prezentace aplikace PowerPoint</vt:lpstr>
      <vt:lpstr>Přímé jednání  PO vs. zastoupení PO</vt:lpstr>
      <vt:lpstr>Podstatné/pojmové znaky právnické osoby dle OZ  </vt:lpstr>
      <vt:lpstr>Právnické osoby veřejného práva a stát</vt:lpstr>
      <vt:lpstr>USTAVENÍ PRÁVNICKÉ OSOBY § 122 a násl.</vt:lpstr>
      <vt:lpstr>Právnické osoby  - základní kategorizace</vt:lpstr>
      <vt:lpstr>Zakladatelské právní jednání právnické osoby</vt:lpstr>
      <vt:lpstr>Typologie právnických osob</vt:lpstr>
      <vt:lpstr>Jednání mezi založením a vznikem právnické osoby § 127 </vt:lpstr>
      <vt:lpstr>VZNIK PRÁVNICKÉ OSOBY § 126</vt:lpstr>
      <vt:lpstr>VEŘEJNÉ REJSTŘÍKY – OZ, VeřRej</vt:lpstr>
      <vt:lpstr>Veřejné rejstříky a (semi)veřejné evidence:</vt:lpstr>
      <vt:lpstr>ÚČEL PRÁVNICKÉ OSOBY § 144 a násl.</vt:lpstr>
      <vt:lpstr>ORGÁNY PRÁVNICKÉ OSOBY § 151</vt:lpstr>
      <vt:lpstr>Statutární orgán právnické osoby</vt:lpstr>
      <vt:lpstr>Péče řádného hospodáře (§159 OZ)</vt:lpstr>
      <vt:lpstr>PÉČE ŘÁDNÉHO HOSPODÁŘE § 159 (loajalita, pečlivost, znalost)</vt:lpstr>
      <vt:lpstr>Loajalita člena voleného orgánu</vt:lpstr>
      <vt:lpstr>Soudný intelekt vs. odborník (§ 4 a § 5)</vt:lpstr>
      <vt:lpstr>Z judikatury NS:</vt:lpstr>
      <vt:lpstr>Povinnost k náhradě újmy při porušení péče řádného hospodáře </vt:lpstr>
      <vt:lpstr> JEDNÁNÍ ZA PRÁVNICKOU OSOBU § 161-166 OZ</vt:lpstr>
      <vt:lpstr>Zastoupení zaměstnancem §166 OZ</vt:lpstr>
      <vt:lpstr>§ 167 OZ: podmínky přičitatelnosti deliktu </vt:lpstr>
      <vt:lpstr>ZRUŠENÍ PRÁVNICKÉ OSOBY (§ 168)</vt:lpstr>
      <vt:lpstr>Přeměny právnických osob – obecná úprava</vt:lpstr>
      <vt:lpstr>ZÁNIK PRÁVNICKÉ OSOBY</vt:lpstr>
      <vt:lpstr>Systematika  a základní charakteristika právnických osob v OZ</vt:lpstr>
      <vt:lpstr>KORPORACE </vt:lpstr>
      <vt:lpstr>SPOLEK</vt:lpstr>
      <vt:lpstr>FUNDACE</vt:lpstr>
      <vt:lpstr>ÚSTAVY </vt:lpstr>
      <vt:lpstr>Obecně prospěšné společnosti (3050 OZ)</vt:lpstr>
      <vt:lpstr>Zájmové sdružení právnických osob (§ 3051)</vt:lpstr>
      <vt:lpstr>Přechodná ustanovení OZ – ochrana statusu osob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občanský zákoník Právnické osoby</dc:title>
  <dc:creator>1412</dc:creator>
  <cp:lastModifiedBy>Kateřina Ronovská</cp:lastModifiedBy>
  <cp:revision>149</cp:revision>
  <cp:lastPrinted>2013-10-03T13:29:36Z</cp:lastPrinted>
  <dcterms:created xsi:type="dcterms:W3CDTF">2013-05-20T18:17:52Z</dcterms:created>
  <dcterms:modified xsi:type="dcterms:W3CDTF">2021-04-30T10:37:24Z</dcterms:modified>
</cp:coreProperties>
</file>