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sldIdLst>
    <p:sldId id="256" r:id="rId2"/>
    <p:sldId id="287" r:id="rId3"/>
    <p:sldId id="259" r:id="rId4"/>
    <p:sldId id="257" r:id="rId5"/>
    <p:sldId id="258" r:id="rId6"/>
    <p:sldId id="260" r:id="rId7"/>
    <p:sldId id="261" r:id="rId8"/>
    <p:sldId id="291" r:id="rId9"/>
    <p:sldId id="289" r:id="rId10"/>
    <p:sldId id="262" r:id="rId11"/>
    <p:sldId id="263" r:id="rId12"/>
    <p:sldId id="290" r:id="rId13"/>
    <p:sldId id="264" r:id="rId14"/>
    <p:sldId id="265" r:id="rId15"/>
    <p:sldId id="267" r:id="rId16"/>
    <p:sldId id="268" r:id="rId17"/>
    <p:sldId id="288" r:id="rId18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CC"/>
    <a:srgbClr val="FFFF99"/>
    <a:srgbClr val="00DBD6"/>
    <a:srgbClr val="00FFFF"/>
    <a:srgbClr val="CCFFFF"/>
    <a:srgbClr val="99FFCC"/>
    <a:srgbClr val="FFCC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CBB23F60-2F6D-4493-ACC0-1FC2E4660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1" name="Text Box 2">
            <a:extLst>
              <a:ext uri="{FF2B5EF4-FFF2-40B4-BE49-F238E27FC236}">
                <a16:creationId xmlns:a16="http://schemas.microsoft.com/office/drawing/2014/main" id="{3D13BDF4-087D-4F03-AED0-A5287B29B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2" name="Text Box 3">
            <a:extLst>
              <a:ext uri="{FF2B5EF4-FFF2-40B4-BE49-F238E27FC236}">
                <a16:creationId xmlns:a16="http://schemas.microsoft.com/office/drawing/2014/main" id="{DC99A7FE-3F4C-432F-8BCF-42BCF67ED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3" name="Rectangle 4">
            <a:extLst>
              <a:ext uri="{FF2B5EF4-FFF2-40B4-BE49-F238E27FC236}">
                <a16:creationId xmlns:a16="http://schemas.microsoft.com/office/drawing/2014/main" id="{B97E8F42-473D-4F98-BE5E-5EC5F6888D8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1A53FFA3-C32B-42F0-8F33-ECA0A76DF9F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  <p:sp>
        <p:nvSpPr>
          <p:cNvPr id="2055" name="Text Box 6">
            <a:extLst>
              <a:ext uri="{FF2B5EF4-FFF2-40B4-BE49-F238E27FC236}">
                <a16:creationId xmlns:a16="http://schemas.microsoft.com/office/drawing/2014/main" id="{5B763D15-07C7-458D-B0C5-EAFDBEC932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A55D6433-AFBD-4E49-9C6D-2B03BF237D2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fld id="{D3B5E927-D04B-46EF-B279-239ACF4197D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8B8BCFB5-9D72-46A2-9EB3-F9E6CB0CF19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A123BC5-CC23-40E1-AF8E-9EB7CB03CE8F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4099" name="Rectangle 1">
            <a:extLst>
              <a:ext uri="{FF2B5EF4-FFF2-40B4-BE49-F238E27FC236}">
                <a16:creationId xmlns:a16="http://schemas.microsoft.com/office/drawing/2014/main" id="{A7BE6C3D-ACDB-4F17-9409-25CF65E7D4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2EAC163A-8AF8-4C91-A0AA-B2572446CB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BF9CE42C-7D3E-4150-B8E9-763295C974E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A0A54E6-7B73-4A69-9A44-7D85E15789EE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23555" name="Rectangle 1">
            <a:extLst>
              <a:ext uri="{FF2B5EF4-FFF2-40B4-BE49-F238E27FC236}">
                <a16:creationId xmlns:a16="http://schemas.microsoft.com/office/drawing/2014/main" id="{C12A00A4-66EB-4FAF-B364-9597CDA831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>
            <a:extLst>
              <a:ext uri="{FF2B5EF4-FFF2-40B4-BE49-F238E27FC236}">
                <a16:creationId xmlns:a16="http://schemas.microsoft.com/office/drawing/2014/main" id="{1846F461-1B35-43ED-B5FC-AD448D661C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B0BD758D-F861-4794-A179-83E1A8F54D9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C2E7B95-A9C4-4499-94FF-8EE2D6FBB2DD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25603" name="Rectangle 1">
            <a:extLst>
              <a:ext uri="{FF2B5EF4-FFF2-40B4-BE49-F238E27FC236}">
                <a16:creationId xmlns:a16="http://schemas.microsoft.com/office/drawing/2014/main" id="{063B45FA-E633-4008-9074-D7D4DB29C5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Rectangle 2">
            <a:extLst>
              <a:ext uri="{FF2B5EF4-FFF2-40B4-BE49-F238E27FC236}">
                <a16:creationId xmlns:a16="http://schemas.microsoft.com/office/drawing/2014/main" id="{8B81199C-8F8D-4689-9CE7-0E1D05F9BE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5E883F7A-78B9-4A01-A0E2-AEA05565E00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53A6863-D00B-4B09-8532-006DA203180F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27651" name="Rectangle 1">
            <a:extLst>
              <a:ext uri="{FF2B5EF4-FFF2-40B4-BE49-F238E27FC236}">
                <a16:creationId xmlns:a16="http://schemas.microsoft.com/office/drawing/2014/main" id="{B50F7A96-FD2A-4E45-BC97-1F88E95596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2" name="Rectangle 2">
            <a:extLst>
              <a:ext uri="{FF2B5EF4-FFF2-40B4-BE49-F238E27FC236}">
                <a16:creationId xmlns:a16="http://schemas.microsoft.com/office/drawing/2014/main" id="{0E848660-D847-494D-B3C3-EC125DF1FD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9584C718-8A66-46A5-84BF-3601A3AC082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E1EC9D3-D567-4D96-BB64-89BF91E2B643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7171" name="Rectangle 1">
            <a:extLst>
              <a:ext uri="{FF2B5EF4-FFF2-40B4-BE49-F238E27FC236}">
                <a16:creationId xmlns:a16="http://schemas.microsoft.com/office/drawing/2014/main" id="{5377899A-CBA0-442A-A574-CD2DA9D0B1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347618AB-B393-4083-9F39-DB1F13FE32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F805729D-4B71-4DB5-A80B-E439976A94C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48059B2-7F9A-4973-9B6E-9EFC4E98A4AD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9219" name="Text Box 1">
            <a:extLst>
              <a:ext uri="{FF2B5EF4-FFF2-40B4-BE49-F238E27FC236}">
                <a16:creationId xmlns:a16="http://schemas.microsoft.com/office/drawing/2014/main" id="{E38570B2-2164-4459-9F81-7797016A3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981F51DF-3A95-405E-BACC-153980730022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84FDC579-37F6-48DB-8788-FAD204046D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8AD21AE1-E90B-4E16-B44E-80ED0787DD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0370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>
              <a:latin typeface="Arial" panose="020B0604020202020204" pitchFamily="34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00F8CA59-26C1-4020-84C7-AF63044A333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D05E020-465B-498B-81BD-4BAB9B0487A5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11267" name="Text Box 1">
            <a:extLst>
              <a:ext uri="{FF2B5EF4-FFF2-40B4-BE49-F238E27FC236}">
                <a16:creationId xmlns:a16="http://schemas.microsoft.com/office/drawing/2014/main" id="{4FEC170B-D048-4FBF-80D4-E071A5353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9A481D90-12AC-43B8-965D-BEE2A711B60F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506BD76D-DA60-4106-9849-13E1ED0C52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9803696D-1EAA-4288-8CAF-D9FCDEE8E5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0370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>
              <a:latin typeface="Arial" panose="020B0604020202020204" pitchFamily="34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55E554E0-3C30-451E-8FB5-45DFFFAECFC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DD6EF4F-A065-4C50-B843-E89CC4878B89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13315" name="Rectangle 1">
            <a:extLst>
              <a:ext uri="{FF2B5EF4-FFF2-40B4-BE49-F238E27FC236}">
                <a16:creationId xmlns:a16="http://schemas.microsoft.com/office/drawing/2014/main" id="{AF489C88-A238-4A4B-BE51-AD793A4453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EE51BEA3-D18D-49DB-BDF8-0291D27563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3B12855A-4123-4F4C-8B1F-C7A8866AB82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A6946F4-F60C-426A-B5A0-F516D993F244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15363" name="Rectangle 1">
            <a:extLst>
              <a:ext uri="{FF2B5EF4-FFF2-40B4-BE49-F238E27FC236}">
                <a16:creationId xmlns:a16="http://schemas.microsoft.com/office/drawing/2014/main" id="{E9A8254A-6FA8-4A62-B320-67F1EB4AD8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A5EEA317-F4AE-4C35-A4EC-86602528B8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8236FEC6-7719-405E-9331-25027E69FAD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70DC694-494A-4DD7-92AC-B4CF8B64AB83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17411" name="Rectangle 1">
            <a:extLst>
              <a:ext uri="{FF2B5EF4-FFF2-40B4-BE49-F238E27FC236}">
                <a16:creationId xmlns:a16="http://schemas.microsoft.com/office/drawing/2014/main" id="{50A5AFA5-E6B6-4F4A-8C54-263745EBA7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858DDB70-8CCD-4145-8C36-A503040F8E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8AD3AFF5-F4F1-4BD1-AC42-164FDC45A48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12F70C1-601C-47A1-AF86-EF72067C26E4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19459" name="Rectangle 1">
            <a:extLst>
              <a:ext uri="{FF2B5EF4-FFF2-40B4-BE49-F238E27FC236}">
                <a16:creationId xmlns:a16="http://schemas.microsoft.com/office/drawing/2014/main" id="{FE855242-A4AF-4B3C-A5C9-64C102BFD0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id="{23A0C935-9A24-40C6-A746-8AAAEAAF0A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8ED15A46-D7B3-4486-8B75-9EA8F9C6570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A91E21D-0409-40CB-B8C3-724BC9F2B5D8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21507" name="Rectangle 1">
            <a:extLst>
              <a:ext uri="{FF2B5EF4-FFF2-40B4-BE49-F238E27FC236}">
                <a16:creationId xmlns:a16="http://schemas.microsoft.com/office/drawing/2014/main" id="{D1C9A164-1D71-4442-847C-9B7DDD142F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A27D8C02-A163-45E7-9226-EB17E5A736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3BA105B-6BA6-445C-9FB2-C950232657A2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01C2E-4BD9-40A5-9280-319D4C092AB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724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606F9F0-B8B7-4F1A-9552-4B7AF34FA3B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A0DE7-9FC3-4AD5-8D8F-597602D34D4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5077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BBA1E4B-7754-4E40-80CD-373CA5AE1A7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13CAA-31E1-4809-A351-BBD8562917B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9833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634BE00-275B-4551-970E-2DDD4C057EA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26026-ECE1-4E85-B28F-C495462A958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1855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7E4DFAF-DAA2-450A-A0B3-58D6E51EEF1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2AA03-CE20-4439-83AF-E8553AF7D30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1018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E5AF11-F105-4B5A-8761-373BBD61AFE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0577B-9783-49E1-879E-AE5E6C151CE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382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460DACE-7E09-4124-A565-73FDDDEFA75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6D346-829C-4C78-8559-469C85F21D0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388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8659496-1643-4BA4-BD79-6E7E1B35CAB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30675-0327-4945-AF49-3816B4AD155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7709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985391A4-496F-4DC2-A8B2-9E5919E8614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B6FA0-D3FC-46C4-A67B-989308F41D1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48685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DA4AA1-2FB0-4EC1-AE4A-83B059B73BC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93E42-D8F1-47A1-AFCF-6C4908EA178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2624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8A679A9-45CF-4744-9633-E874E17B6C2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AD9DA-ADE3-4FD3-8792-BDD87D1FE19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4475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4C85EFEB-55D9-45A8-B538-27E24956F4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14E461F4-452A-4E5D-92D5-AE9A01A792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A4E171A7-4E51-4107-9BEA-E9E3798EC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A465E193-2B05-4440-8C30-7B130114F4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C49CB3D2-7FCB-4494-A32F-D28F60E695E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fld id="{B78BFAF1-964C-45D2-A7A6-9A682C5378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>
            <a:extLst>
              <a:ext uri="{FF2B5EF4-FFF2-40B4-BE49-F238E27FC236}">
                <a16:creationId xmlns:a16="http://schemas.microsoft.com/office/drawing/2014/main" id="{BB72DE45-BB85-46FE-B6A4-DE9B43FB2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>
                <a:solidFill>
                  <a:srgbClr val="FFFF99"/>
                </a:solidFill>
              </a:rPr>
              <a:t>Vynucování práva EU</a:t>
            </a: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4DACF8B7-6D0A-4322-BB6C-094A704E4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149725"/>
            <a:ext cx="6400800" cy="23034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cs-CZ" altLang="cs-CZ" dirty="0"/>
          </a:p>
          <a:p>
            <a:pPr algn="ctr" eaLnBrk="1" hangingPunct="1">
              <a:buClrTx/>
              <a:buFontTx/>
              <a:buNone/>
            </a:pPr>
            <a:r>
              <a:rPr lang="cs-CZ" altLang="cs-CZ" dirty="0"/>
              <a:t>Žaloby k Soudnímu dvoru EU</a:t>
            </a:r>
          </a:p>
          <a:p>
            <a:pPr algn="ctr" eaLnBrk="1" hangingPunct="1">
              <a:buClrTx/>
              <a:buFontTx/>
              <a:buNone/>
            </a:pPr>
            <a:r>
              <a:rPr lang="cs-CZ" altLang="cs-CZ" dirty="0"/>
              <a:t>(verze </a:t>
            </a:r>
            <a:r>
              <a:rPr lang="cs-CZ" altLang="cs-CZ"/>
              <a:t>pro 215)</a:t>
            </a:r>
            <a:endParaRPr lang="cs-CZ" alt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>
            <a:extLst>
              <a:ext uri="{FF2B5EF4-FFF2-40B4-BE49-F238E27FC236}">
                <a16:creationId xmlns:a16="http://schemas.microsoft.com/office/drawing/2014/main" id="{A3019D0C-81FD-4102-BDB5-A370E70AE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8913"/>
            <a:ext cx="8229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/>
              <a:t>Vynucování práva vůči členským státům - 2</a:t>
            </a: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5E2C2E81-8D66-4E2D-A3E8-57FF8175E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44675"/>
            <a:ext cx="8229600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41363"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	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Následky nerespektování rozsudku SD: 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/>
              <a:t>stát se stále nepodřídil rozhodnutí SD: návrh Komise na finanční postih (čl. 260)</a:t>
            </a:r>
          </a:p>
          <a:p>
            <a:pPr lvl="1" eaLnBrk="1" hangingPunct="1">
              <a:buClr>
                <a:srgbClr val="CD0530"/>
              </a:buClr>
              <a:buFont typeface="Arial" panose="020B0604020202020204" pitchFamily="34" charset="0"/>
              <a:buChar char="–"/>
            </a:pPr>
            <a:r>
              <a:rPr lang="cs-CZ" altLang="cs-CZ" b="1">
                <a:solidFill>
                  <a:srgbClr val="CD0530"/>
                </a:solidFill>
              </a:rPr>
              <a:t>formy pokuty:</a:t>
            </a:r>
          </a:p>
          <a:p>
            <a:pPr lvl="1" eaLnBrk="1" hangingPunct="1">
              <a:buClrTx/>
              <a:buFontTx/>
              <a:buNone/>
            </a:pPr>
            <a:r>
              <a:rPr lang="cs-CZ" altLang="cs-CZ"/>
              <a:t>	</a:t>
            </a:r>
            <a:r>
              <a:rPr lang="cs-CZ" altLang="cs-CZ">
                <a:solidFill>
                  <a:srgbClr val="0000CC"/>
                </a:solidFill>
              </a:rPr>
              <a:t>paušální částka</a:t>
            </a:r>
            <a:r>
              <a:rPr lang="cs-CZ" altLang="cs-CZ"/>
              <a:t> – podle následků, odstrašení</a:t>
            </a:r>
          </a:p>
          <a:p>
            <a:pPr lvl="1" eaLnBrk="1" hangingPunct="1">
              <a:buClrTx/>
              <a:buFontTx/>
              <a:buNone/>
            </a:pPr>
            <a:r>
              <a:rPr lang="cs-CZ" altLang="cs-CZ"/>
              <a:t>	</a:t>
            </a:r>
            <a:r>
              <a:rPr lang="cs-CZ" altLang="cs-CZ">
                <a:solidFill>
                  <a:srgbClr val="0000CC"/>
                </a:solidFill>
              </a:rPr>
              <a:t>penále </a:t>
            </a:r>
            <a:r>
              <a:rPr lang="cs-CZ" altLang="cs-CZ"/>
              <a:t>(po dnech apod.) – tlak na ukončení</a:t>
            </a:r>
          </a:p>
          <a:p>
            <a:pPr lvl="1" eaLnBrk="1" hangingPunct="1">
              <a:buClrTx/>
              <a:buFontTx/>
              <a:buNone/>
            </a:pPr>
            <a:r>
              <a:rPr lang="cs-CZ" altLang="cs-CZ"/>
              <a:t>	</a:t>
            </a:r>
            <a:r>
              <a:rPr lang="cs-CZ" altLang="cs-CZ">
                <a:solidFill>
                  <a:srgbClr val="0000CC"/>
                </a:solidFill>
              </a:rPr>
              <a:t>obojí </a:t>
            </a:r>
            <a:r>
              <a:rPr lang="cs-CZ" altLang="cs-CZ"/>
              <a:t>zároveň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>
            <a:extLst>
              <a:ext uri="{FF2B5EF4-FFF2-40B4-BE49-F238E27FC236}">
                <a16:creationId xmlns:a16="http://schemas.microsoft.com/office/drawing/2014/main" id="{226D0B26-33C2-4305-9DA4-013B6EFDB8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  </a:t>
            </a:r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912C4FF5-9F06-44B3-B58D-9ACA86231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/>
              <a:t>výpočet penále</a:t>
            </a:r>
            <a:r>
              <a:rPr lang="cs-CZ" altLang="cs-CZ"/>
              <a:t> (denní sazba):</a:t>
            </a:r>
          </a:p>
          <a:p>
            <a:pPr eaLnBrk="1" hangingPunct="1">
              <a:buClrTx/>
              <a:buFontTx/>
              <a:buNone/>
            </a:pPr>
            <a:r>
              <a:rPr lang="cs-CZ" altLang="cs-CZ"/>
              <a:t>     = základ </a:t>
            </a:r>
            <a:r>
              <a:rPr lang="cs-CZ" altLang="cs-CZ" b="1">
                <a:solidFill>
                  <a:srgbClr val="CD0530"/>
                </a:solidFill>
              </a:rPr>
              <a:t>(600 EUR) x Z x T x N</a:t>
            </a:r>
          </a:p>
          <a:p>
            <a:pPr eaLnBrk="1" hangingPunct="1">
              <a:buClrTx/>
              <a:buFontTx/>
              <a:buNone/>
            </a:pPr>
            <a:r>
              <a:rPr lang="cs-CZ" altLang="cs-CZ"/>
              <a:t>		Z = koef. závažnosti (1 – 20)</a:t>
            </a:r>
          </a:p>
          <a:p>
            <a:pPr eaLnBrk="1" hangingPunct="1">
              <a:buClrTx/>
              <a:buFontTx/>
              <a:buNone/>
            </a:pPr>
            <a:r>
              <a:rPr lang="cs-CZ" altLang="cs-CZ"/>
              <a:t>		T = koef. trvání (1 – 3)</a:t>
            </a:r>
          </a:p>
          <a:p>
            <a:pPr eaLnBrk="1" hangingPunct="1">
              <a:buClrTx/>
              <a:buFontTx/>
              <a:buNone/>
            </a:pPr>
            <a:r>
              <a:rPr lang="cs-CZ" altLang="cs-CZ"/>
              <a:t>		N = koef. platební schopn. (0,3 – 25,4)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/>
              <a:t>výpočet paušálu:</a:t>
            </a:r>
          </a:p>
          <a:p>
            <a:pPr lvl="1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3200"/>
              <a:t>= základ </a:t>
            </a:r>
            <a:r>
              <a:rPr lang="cs-CZ" altLang="cs-CZ" sz="3200" b="1">
                <a:solidFill>
                  <a:srgbClr val="CD0530"/>
                </a:solidFill>
              </a:rPr>
              <a:t>(650 EUR) x počet dnů trvání</a:t>
            </a:r>
          </a:p>
          <a:p>
            <a:pPr lvl="1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3200">
                <a:solidFill>
                  <a:srgbClr val="CD0530"/>
                </a:solidFill>
              </a:rPr>
              <a:t>minimální paušál podle tabulky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789607-C064-45B7-B439-C5FD16409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140172"/>
          </a:xfrm>
          <a:solidFill>
            <a:srgbClr val="FFFF00"/>
          </a:solidFill>
        </p:spPr>
        <p:txBody>
          <a:bodyPr/>
          <a:lstStyle/>
          <a:p>
            <a:r>
              <a:rPr lang="cs-CZ" dirty="0"/>
              <a:t>Faktor N (platební schopnost) 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D212B7-F371-467C-93E9-21099AC37A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4193" y="1628775"/>
            <a:ext cx="4037013" cy="4524375"/>
          </a:xfrm>
          <a:solidFill>
            <a:srgbClr val="FFFFCC"/>
          </a:solidFill>
        </p:spPr>
        <p:txBody>
          <a:bodyPr/>
          <a:lstStyle/>
          <a:p>
            <a:r>
              <a:rPr lang="cs-CZ" sz="2400" dirty="0"/>
              <a:t>Belgie 5,81 </a:t>
            </a:r>
          </a:p>
          <a:p>
            <a:pPr marL="360000">
              <a:spcBef>
                <a:spcPts val="0"/>
              </a:spcBef>
            </a:pPr>
            <a:r>
              <a:rPr lang="cs-CZ" sz="2400" b="1" dirty="0">
                <a:solidFill>
                  <a:srgbClr val="C00000"/>
                </a:solidFill>
              </a:rPr>
              <a:t>Česká republika 3,17</a:t>
            </a:r>
          </a:p>
          <a:p>
            <a:pPr marL="360000">
              <a:spcBef>
                <a:spcPts val="0"/>
              </a:spcBef>
            </a:pPr>
            <a:r>
              <a:rPr lang="cs-CZ" sz="2400" dirty="0"/>
              <a:t>Dánsko 3,70 </a:t>
            </a:r>
          </a:p>
          <a:p>
            <a:pPr marL="360000">
              <a:spcBef>
                <a:spcPts val="0"/>
              </a:spcBef>
            </a:pPr>
            <a:r>
              <a:rPr lang="cs-CZ" sz="2400" b="1" dirty="0">
                <a:solidFill>
                  <a:srgbClr val="0000FF"/>
                </a:solidFill>
              </a:rPr>
              <a:t>Německo 25,40</a:t>
            </a:r>
          </a:p>
          <a:p>
            <a:pPr marL="360000">
              <a:spcBef>
                <a:spcPts val="0"/>
              </a:spcBef>
            </a:pPr>
            <a:r>
              <a:rPr lang="cs-CZ" sz="2400" dirty="0"/>
              <a:t>Estonsko 0,58 </a:t>
            </a:r>
          </a:p>
          <a:p>
            <a:pPr marL="360000">
              <a:spcBef>
                <a:spcPts val="0"/>
              </a:spcBef>
            </a:pPr>
            <a:r>
              <a:rPr lang="cs-CZ" sz="2400" dirty="0"/>
              <a:t>Řecko 4,38 </a:t>
            </a:r>
          </a:p>
          <a:p>
            <a:pPr marL="360000">
              <a:spcBef>
                <a:spcPts val="0"/>
              </a:spcBef>
            </a:pPr>
            <a:r>
              <a:rPr lang="cs-CZ" sz="2400" dirty="0"/>
              <a:t>Španělsko 14,77</a:t>
            </a:r>
          </a:p>
          <a:p>
            <a:pPr marL="360000">
              <a:spcBef>
                <a:spcPts val="0"/>
              </a:spcBef>
            </a:pPr>
            <a:r>
              <a:rPr lang="cs-CZ" sz="2400" b="1" dirty="0"/>
              <a:t>Francie 21,83 </a:t>
            </a:r>
          </a:p>
          <a:p>
            <a:pPr marL="360000">
              <a:spcBef>
                <a:spcPts val="0"/>
              </a:spcBef>
            </a:pPr>
            <a:r>
              <a:rPr lang="cs-CZ" sz="2400" dirty="0"/>
              <a:t>Irsko 3,14 </a:t>
            </a:r>
          </a:p>
          <a:p>
            <a:pPr marL="360000">
              <a:spcBef>
                <a:spcPts val="0"/>
              </a:spcBef>
            </a:pPr>
            <a:r>
              <a:rPr lang="cs-CZ" sz="2400" b="1" dirty="0"/>
              <a:t>Itálie 19,84 </a:t>
            </a:r>
          </a:p>
          <a:p>
            <a:pPr marL="360000">
              <a:spcBef>
                <a:spcPts val="0"/>
              </a:spcBef>
            </a:pPr>
            <a:r>
              <a:rPr lang="cs-CZ" sz="2400" b="1" dirty="0"/>
              <a:t>Kypr 0,70 </a:t>
            </a:r>
          </a:p>
          <a:p>
            <a:pPr marL="360000">
              <a:spcBef>
                <a:spcPts val="0"/>
              </a:spcBef>
            </a:pPr>
            <a:r>
              <a:rPr lang="cs-CZ" sz="2400" b="1" dirty="0"/>
              <a:t>Lotyšsko 0,64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ED531AE-66DA-4580-9CC1-7D7A1F6A86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rgbClr val="FFFFCC"/>
          </a:solidFill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sz="2400" dirty="0"/>
              <a:t>Litva 1,09 </a:t>
            </a:r>
            <a:endParaRPr lang="pl-PL" sz="2400" dirty="0"/>
          </a:p>
          <a:p>
            <a:pPr>
              <a:spcBef>
                <a:spcPts val="0"/>
              </a:spcBef>
            </a:pPr>
            <a:r>
              <a:rPr lang="cs-CZ" sz="2400" dirty="0"/>
              <a:t>Lucembursko 1,00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Maďarsko 3,01 </a:t>
            </a:r>
          </a:p>
          <a:p>
            <a:pPr>
              <a:spcBef>
                <a:spcPts val="0"/>
              </a:spcBef>
            </a:pPr>
            <a:r>
              <a:rPr lang="cs-CZ" sz="2400" b="1" dirty="0">
                <a:solidFill>
                  <a:srgbClr val="0000FF"/>
                </a:solidFill>
              </a:rPr>
              <a:t>Malta 0,36 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Nizozemsko 7,85 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Rakousko 4,84 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Polsko 7,22 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Portugalsko 4,04 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Slovinsko 1,01 </a:t>
            </a:r>
          </a:p>
          <a:p>
            <a:pPr>
              <a:spcBef>
                <a:spcPts val="0"/>
              </a:spcBef>
            </a:pPr>
            <a:r>
              <a:rPr lang="cs-CZ" sz="2400" b="1" dirty="0">
                <a:solidFill>
                  <a:srgbClr val="C00000"/>
                </a:solidFill>
              </a:rPr>
              <a:t>Slovensko 1,45 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Finsko 3,24 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Švédsko 5,28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052444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>
            <a:extLst>
              <a:ext uri="{FF2B5EF4-FFF2-40B4-BE49-F238E27FC236}">
                <a16:creationId xmlns:a16="http://schemas.microsoft.com/office/drawing/2014/main" id="{9D898967-6010-4FA5-8CEE-384C58827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8913"/>
            <a:ext cx="8229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/>
              <a:t>Vynucování práva vůči členským státům - 3</a:t>
            </a:r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4519D8B1-00BE-4B03-A678-A41C8F9EB4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44675"/>
            <a:ext cx="8229600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41363"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	</a:t>
            </a:r>
          </a:p>
          <a:p>
            <a:pPr eaLnBrk="1" hangingPunct="1">
              <a:lnSpc>
                <a:spcPct val="90000"/>
              </a:lnSpc>
              <a:buClr>
                <a:srgbClr val="CD0530"/>
              </a:buClr>
              <a:buFont typeface="Arial" panose="020B0604020202020204" pitchFamily="34" charset="0"/>
              <a:buChar char="•"/>
            </a:pPr>
            <a:r>
              <a:rPr lang="cs-CZ" altLang="cs-CZ" b="1">
                <a:solidFill>
                  <a:srgbClr val="CD0530"/>
                </a:solidFill>
              </a:rPr>
              <a:t>Zvláštní sankční systém pro nadměrný schodek veřejných financí</a:t>
            </a:r>
            <a:r>
              <a:rPr lang="cs-CZ" altLang="cs-CZ"/>
              <a:t> (čl. 126 SFEU)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rozhoduje Rada na doporučení Komise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výzva nevyslyšena: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/>
              <a:t>výzva EIB – přehodnotit úvěrovou politiku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/>
              <a:t>kauce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/>
              <a:t>pokuta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>
            <a:extLst>
              <a:ext uri="{FF2B5EF4-FFF2-40B4-BE49-F238E27FC236}">
                <a16:creationId xmlns:a16="http://schemas.microsoft.com/office/drawing/2014/main" id="{A303D198-C1AB-43E4-9E2A-5A56E5C54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8913"/>
            <a:ext cx="8229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/>
              <a:t>Vynucování práva vůči členským státům - 4</a:t>
            </a: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03C1766F-8CEE-468B-8A5A-82ECB3D3F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44675"/>
            <a:ext cx="8229600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b="1">
                <a:solidFill>
                  <a:srgbClr val="CD0530"/>
                </a:solidFill>
              </a:rPr>
              <a:t>Zvláštní právně politická odpovědnost podle článku 7 Smlouvy EU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b="1">
              <a:solidFill>
                <a:srgbClr val="CD0530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1. Rozhodnutí </a:t>
            </a:r>
            <a:r>
              <a:rPr lang="cs-CZ" altLang="cs-CZ" b="1"/>
              <a:t>Rady</a:t>
            </a:r>
            <a:r>
              <a:rPr lang="cs-CZ" altLang="cs-CZ"/>
              <a:t> (4/5) o </a:t>
            </a:r>
            <a:r>
              <a:rPr lang="cs-CZ" altLang="cs-CZ">
                <a:solidFill>
                  <a:srgbClr val="0000CC"/>
                </a:solidFill>
              </a:rPr>
              <a:t>nebezpečí </a:t>
            </a:r>
            <a:r>
              <a:rPr lang="cs-CZ" altLang="cs-CZ"/>
              <a:t>porušení základních hodnot EU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2. Rozhodnutí </a:t>
            </a:r>
            <a:r>
              <a:rPr lang="cs-CZ" altLang="cs-CZ" b="1"/>
              <a:t>Evropské rady</a:t>
            </a:r>
            <a:r>
              <a:rPr lang="cs-CZ" altLang="cs-CZ"/>
              <a:t> (jednomysl.) o tom, že </a:t>
            </a:r>
            <a:r>
              <a:rPr lang="cs-CZ" altLang="cs-CZ">
                <a:solidFill>
                  <a:srgbClr val="0000CC"/>
                </a:solidFill>
              </a:rPr>
              <a:t>došlo k závažnému porušení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3. Eventuální rozhodnutí </a:t>
            </a:r>
            <a:r>
              <a:rPr lang="cs-CZ" altLang="cs-CZ" b="1"/>
              <a:t>Rady</a:t>
            </a:r>
            <a:r>
              <a:rPr lang="cs-CZ" altLang="cs-CZ"/>
              <a:t> (kvalif.větš.) o </a:t>
            </a:r>
            <a:r>
              <a:rPr lang="cs-CZ" altLang="cs-CZ">
                <a:solidFill>
                  <a:srgbClr val="0000CC"/>
                </a:solidFill>
              </a:rPr>
              <a:t>suspenzi členských práv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>
            <a:extLst>
              <a:ext uri="{FF2B5EF4-FFF2-40B4-BE49-F238E27FC236}">
                <a16:creationId xmlns:a16="http://schemas.microsoft.com/office/drawing/2014/main" id="{46CEBAA7-5830-4CEE-B09D-B0F0AB696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42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>
                <a:solidFill>
                  <a:srgbClr val="0000CC"/>
                </a:solidFill>
              </a:rPr>
              <a:t>Vynucování práva EU vůči jednotlivcům</a:t>
            </a: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DB0376C7-C465-4D0F-A52B-1E5C55264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76475"/>
            <a:ext cx="8229600" cy="384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cs-CZ" altLang="cs-CZ" b="1" dirty="0">
                <a:solidFill>
                  <a:srgbClr val="FF0000"/>
                </a:solidFill>
              </a:rPr>
              <a:t>správní řízení:</a:t>
            </a:r>
            <a:r>
              <a:rPr lang="cs-CZ" altLang="cs-CZ" dirty="0"/>
              <a:t> Komise (</a:t>
            </a:r>
            <a:r>
              <a:rPr lang="cs-CZ" altLang="cs-CZ" dirty="0" err="1"/>
              <a:t>hosp</a:t>
            </a:r>
            <a:r>
              <a:rPr lang="cs-CZ" altLang="cs-CZ" dirty="0"/>
              <a:t>. soutěž) ukládá pokuty</a:t>
            </a:r>
          </a:p>
          <a:p>
            <a:pPr marL="457200" lvl="1" indent="0" eaLnBrk="1" hangingPunct="1">
              <a:buClr>
                <a:srgbClr val="FF0000"/>
              </a:buClr>
            </a:pPr>
            <a:r>
              <a:rPr lang="cs-CZ" altLang="cs-CZ" dirty="0">
                <a:solidFill>
                  <a:srgbClr val="0000FF"/>
                </a:solidFill>
              </a:rPr>
              <a:t>	nařízení 1/2003</a:t>
            </a:r>
          </a:p>
          <a:p>
            <a:pPr eaLnBrk="1" hangingPunct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cs-CZ" altLang="cs-CZ" b="1" dirty="0">
                <a:solidFill>
                  <a:srgbClr val="FF0000"/>
                </a:solidFill>
              </a:rPr>
              <a:t>soudní řízení:</a:t>
            </a:r>
            <a:r>
              <a:rPr lang="cs-CZ" altLang="cs-CZ" dirty="0"/>
              <a:t> napadení rozhodnutí Komise žalobou na neplatnost, zrušení, změnu rozhodnutí (Tribunál)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čl. 261 (229), 263 (230)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>
            <a:extLst>
              <a:ext uri="{FF2B5EF4-FFF2-40B4-BE49-F238E27FC236}">
                <a16:creationId xmlns:a16="http://schemas.microsoft.com/office/drawing/2014/main" id="{5711E126-08EA-429F-BC9A-E0A05C3A4A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570037"/>
          </a:xfrm>
          <a:prstGeom prst="rect">
            <a:avLst/>
          </a:prstGeom>
          <a:solidFill>
            <a:srgbClr val="F3FBA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/>
              <a:t>Vynucování práva EU vůči orgánům EU</a:t>
            </a: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0B5E60C4-C2D8-405D-BB1C-2AD5D6409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05038"/>
            <a:ext cx="8229600" cy="3921125"/>
          </a:xfrm>
          <a:prstGeom prst="rect">
            <a:avLst/>
          </a:prstGeom>
          <a:solidFill>
            <a:srgbClr val="FCFEE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altLang="cs-CZ" sz="3600" dirty="0"/>
              <a:t>čl. 263 – </a:t>
            </a:r>
            <a:r>
              <a:rPr lang="cs-CZ" altLang="cs-CZ" sz="3600" dirty="0">
                <a:solidFill>
                  <a:srgbClr val="FF0000"/>
                </a:solidFill>
              </a:rPr>
              <a:t>žaloba na neplatnost</a:t>
            </a:r>
            <a:r>
              <a:rPr lang="cs-CZ" altLang="cs-CZ" sz="3600" dirty="0"/>
              <a:t> legislativního nebo jiného aktu EU</a:t>
            </a:r>
          </a:p>
          <a:p>
            <a:pPr lvl="1" eaLnBrk="1" hangingPunct="1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altLang="cs-CZ" sz="3200" dirty="0">
                <a:solidFill>
                  <a:srgbClr val="0000FF"/>
                </a:solidFill>
              </a:rPr>
              <a:t>zákaz cigaretové reklamy</a:t>
            </a:r>
          </a:p>
          <a:p>
            <a:pPr eaLnBrk="1" hangingPunct="1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altLang="cs-CZ" sz="3600" dirty="0"/>
              <a:t>č. 268 – </a:t>
            </a:r>
            <a:r>
              <a:rPr lang="cs-CZ" altLang="cs-CZ" sz="3600" dirty="0">
                <a:solidFill>
                  <a:srgbClr val="FF0000"/>
                </a:solidFill>
              </a:rPr>
              <a:t>žaloba na náhradu škody</a:t>
            </a:r>
            <a:r>
              <a:rPr lang="cs-CZ" altLang="cs-CZ" sz="3600" dirty="0"/>
              <a:t> způsobené orgánem EU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>
            <a:extLst>
              <a:ext uri="{FF2B5EF4-FFF2-40B4-BE49-F238E27FC236}">
                <a16:creationId xmlns:a16="http://schemas.microsoft.com/office/drawing/2014/main" id="{F568B930-D2B8-4E5F-8F45-1D8DFAEC3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3375"/>
            <a:ext cx="8228013" cy="1433513"/>
          </a:xfrm>
        </p:spPr>
        <p:txBody>
          <a:bodyPr/>
          <a:lstStyle/>
          <a:p>
            <a:r>
              <a:rPr lang="cs-CZ" altLang="cs-CZ">
                <a:solidFill>
                  <a:srgbClr val="C00000"/>
                </a:solidFill>
              </a:rPr>
              <a:t>Pro jistotu</a:t>
            </a:r>
            <a:br>
              <a:rPr lang="cs-CZ" altLang="cs-CZ"/>
            </a:br>
            <a:r>
              <a:rPr lang="cs-CZ" altLang="cs-CZ"/>
              <a:t>připomenutí pro úplné laiky:</a:t>
            </a:r>
          </a:p>
        </p:txBody>
      </p:sp>
      <p:sp>
        <p:nvSpPr>
          <p:cNvPr id="38915" name="Zástupný symbol pro obsah 2">
            <a:extLst>
              <a:ext uri="{FF2B5EF4-FFF2-40B4-BE49-F238E27FC236}">
                <a16:creationId xmlns:a16="http://schemas.microsoft.com/office/drawing/2014/main" id="{EE57E6B9-6FF8-4B71-9012-3F1377BBD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  <a:p>
            <a:endParaRPr lang="cs-CZ" altLang="cs-CZ"/>
          </a:p>
          <a:p>
            <a:r>
              <a:rPr lang="cs-CZ" altLang="cs-CZ"/>
              <a:t>Soudní dvůr EU </a:t>
            </a:r>
            <a:r>
              <a:rPr lang="cs-CZ" altLang="cs-CZ" b="1" i="1"/>
              <a:t>není </a:t>
            </a:r>
            <a:r>
              <a:rPr lang="cs-CZ" altLang="cs-CZ" i="1"/>
              <a:t>odvolacím soudem pro soudy členských států </a:t>
            </a:r>
          </a:p>
          <a:p>
            <a:r>
              <a:rPr lang="cs-CZ" altLang="cs-CZ"/>
              <a:t>a nemůže ani rušit jejich vnitrostátní právní předpisy.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BADA5AAD-34F3-4607-886A-369395993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3 základní funkce SD EU</a:t>
            </a:r>
          </a:p>
        </p:txBody>
      </p:sp>
      <p:sp>
        <p:nvSpPr>
          <p:cNvPr id="5123" name="Zástupný symbol pro obsah 2">
            <a:extLst>
              <a:ext uri="{FF2B5EF4-FFF2-40B4-BE49-F238E27FC236}">
                <a16:creationId xmlns:a16="http://schemas.microsoft.com/office/drawing/2014/main" id="{0E0A0F37-2DD2-40E2-9023-6B397308E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  <a:p>
            <a:pPr>
              <a:buFont typeface="Times New Roman" panose="02020603050405020304" pitchFamily="18" charset="0"/>
              <a:buAutoNum type="arabicPeriod"/>
            </a:pPr>
            <a:r>
              <a:rPr lang="cs-CZ" altLang="cs-CZ"/>
              <a:t>řešení sporů, ukládání sankcí</a:t>
            </a:r>
          </a:p>
          <a:p>
            <a:pPr>
              <a:buFont typeface="Times New Roman" panose="02020603050405020304" pitchFamily="18" charset="0"/>
              <a:buAutoNum type="arabicPeriod"/>
            </a:pPr>
            <a:r>
              <a:rPr lang="cs-CZ" altLang="cs-CZ"/>
              <a:t>ústavní (správní) soud</a:t>
            </a:r>
          </a:p>
          <a:p>
            <a:pPr>
              <a:buFont typeface="Times New Roman" panose="02020603050405020304" pitchFamily="18" charset="0"/>
              <a:buAutoNum type="arabicPeriod"/>
            </a:pPr>
            <a:r>
              <a:rPr lang="cs-CZ" altLang="cs-CZ"/>
              <a:t>zajištění jednotného výkladu práva EU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>
            <a:extLst>
              <a:ext uri="{FF2B5EF4-FFF2-40B4-BE49-F238E27FC236}">
                <a16:creationId xmlns:a16="http://schemas.microsoft.com/office/drawing/2014/main" id="{828BCCE6-573E-4242-A1BA-6F994C528C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641475"/>
          </a:xfrm>
          <a:prstGeom prst="rect">
            <a:avLst/>
          </a:prstGeom>
          <a:solidFill>
            <a:srgbClr val="FDA1A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800" b="1"/>
              <a:t>Objekty vynucování práva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800" b="1"/>
              <a:t>(vůči komu)</a:t>
            </a:r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8DDDB7A1-BDEB-4C23-BE5A-1261EF358F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349500"/>
            <a:ext cx="8229600" cy="3776663"/>
          </a:xfrm>
          <a:prstGeom prst="rect">
            <a:avLst/>
          </a:prstGeom>
          <a:solidFill>
            <a:srgbClr val="FDE5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spcBef>
                <a:spcPts val="1200"/>
              </a:spcBef>
              <a:buClrTx/>
              <a:buFontTx/>
              <a:buNone/>
            </a:pPr>
            <a:r>
              <a:rPr lang="cs-CZ" altLang="cs-CZ" sz="4800"/>
              <a:t>Vynucování</a:t>
            </a: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4800"/>
              <a:t>vůči </a:t>
            </a:r>
            <a:r>
              <a:rPr lang="cs-CZ" altLang="cs-CZ" sz="4800" i="1"/>
              <a:t>členským státům</a:t>
            </a: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4800"/>
              <a:t>vůči </a:t>
            </a:r>
            <a:r>
              <a:rPr lang="cs-CZ" altLang="cs-CZ" sz="4800" i="1"/>
              <a:t>orgánům EU</a:t>
            </a: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4800"/>
              <a:t>vůči </a:t>
            </a:r>
            <a:r>
              <a:rPr lang="cs-CZ" altLang="cs-CZ" sz="4800" i="1"/>
              <a:t>jednotlivcům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>
            <a:extLst>
              <a:ext uri="{FF2B5EF4-FFF2-40B4-BE49-F238E27FC236}">
                <a16:creationId xmlns:a16="http://schemas.microsoft.com/office/drawing/2014/main" id="{145C40BC-06D8-41B8-95EB-46AE092D4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0"/>
            <a:ext cx="8228013" cy="97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>
                <a:solidFill>
                  <a:srgbClr val="DC2300"/>
                </a:solidFill>
              </a:rPr>
              <a:t>Vynucování práva EU</a:t>
            </a: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520CF48B-90E4-4EF9-8A09-E27319B05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96975"/>
            <a:ext cx="8228013" cy="5497513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800" rIns="0" bIns="0"/>
          <a:lstStyle>
            <a:lvl1pPr marL="430213" indent="-3238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86201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spcBef>
                <a:spcPts val="9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 b="1"/>
              <a:t>vůči členským státům</a:t>
            </a:r>
            <a:r>
              <a:rPr lang="cs-CZ" altLang="cs-CZ" sz="3600" b="1"/>
              <a:t>:</a:t>
            </a:r>
          </a:p>
          <a:p>
            <a:pPr eaLnBrk="1" hangingPunct="1">
              <a:spcBef>
                <a:spcPts val="600"/>
              </a:spcBef>
              <a:buClr>
                <a:srgbClr val="0000FF"/>
              </a:buClr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solidFill>
                  <a:srgbClr val="0000FF"/>
                </a:solidFill>
              </a:rPr>
              <a:t>na podnět Komise – Soudní dvůr  </a:t>
            </a:r>
            <a:r>
              <a:rPr lang="cs-CZ" altLang="cs-CZ" sz="2400" i="1">
                <a:solidFill>
                  <a:srgbClr val="00DBD6"/>
                </a:solidFill>
              </a:rPr>
              <a:t>(dále podrobně)</a:t>
            </a:r>
          </a:p>
          <a:p>
            <a:pPr lvl="1" eaLnBrk="1" hangingPunct="1">
              <a:spcBef>
                <a:spcPts val="600"/>
              </a:spcBef>
              <a:buSzPct val="75000"/>
              <a:buFont typeface="Symbol" panose="05050102010706020507" pitchFamily="18" charset="2"/>
              <a:buChar char=""/>
            </a:pPr>
            <a:r>
              <a:rPr lang="cs-CZ" altLang="cs-CZ" sz="2400"/>
              <a:t>správní řízení před Komisí  </a:t>
            </a:r>
          </a:p>
          <a:p>
            <a:pPr lvl="1" eaLnBrk="1" hangingPunct="1">
              <a:spcBef>
                <a:spcPts val="600"/>
              </a:spcBef>
              <a:buSzPct val="75000"/>
              <a:buFont typeface="Symbol" panose="05050102010706020507" pitchFamily="18" charset="2"/>
              <a:buChar char=""/>
            </a:pPr>
            <a:r>
              <a:rPr lang="cs-CZ" altLang="cs-CZ" sz="2400"/>
              <a:t>žaloba Komise nebo čl.státu k ESD, rozsudek ESD</a:t>
            </a:r>
          </a:p>
          <a:p>
            <a:pPr lvl="1" eaLnBrk="1" hangingPunct="1">
              <a:spcBef>
                <a:spcPts val="600"/>
              </a:spcBef>
              <a:buSzPct val="75000"/>
              <a:buFont typeface="Symbol" panose="05050102010706020507" pitchFamily="18" charset="2"/>
              <a:buChar char=""/>
            </a:pPr>
            <a:r>
              <a:rPr lang="cs-CZ" altLang="cs-CZ" sz="2400"/>
              <a:t>nerespektování rozs. ESD: další řízení před Komisí</a:t>
            </a:r>
          </a:p>
          <a:p>
            <a:pPr lvl="1" eaLnBrk="1" hangingPunct="1">
              <a:spcBef>
                <a:spcPts val="600"/>
              </a:spcBef>
              <a:buSzPct val="75000"/>
              <a:buFont typeface="Symbol" panose="05050102010706020507" pitchFamily="18" charset="2"/>
              <a:buChar char=""/>
            </a:pPr>
            <a:r>
              <a:rPr lang="cs-CZ" altLang="cs-CZ" sz="2400"/>
              <a:t>návrh Komise ESD na uložení pokuty – pokuta ESD</a:t>
            </a:r>
          </a:p>
          <a:p>
            <a:pPr eaLnBrk="1" hangingPunct="1">
              <a:spcBef>
                <a:spcPts val="600"/>
              </a:spcBef>
              <a:buClr>
                <a:srgbClr val="0000FF"/>
              </a:buClr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solidFill>
                  <a:srgbClr val="0000FF"/>
                </a:solidFill>
              </a:rPr>
              <a:t>na podnět Komise – Rada</a:t>
            </a:r>
          </a:p>
          <a:p>
            <a:pPr lvl="1" eaLnBrk="1" hangingPunct="1">
              <a:spcBef>
                <a:spcPts val="600"/>
              </a:spcBef>
              <a:buSzPct val="75000"/>
              <a:buFont typeface="Symbol" panose="05050102010706020507" pitchFamily="18" charset="2"/>
              <a:buChar char=""/>
            </a:pPr>
            <a:r>
              <a:rPr lang="cs-CZ" altLang="cs-CZ" sz="2400"/>
              <a:t>nadměrný schodek veřejného rozpočtu, rozh. Rady</a:t>
            </a:r>
            <a:endParaRPr lang="cs-CZ" altLang="cs-CZ" sz="2400">
              <a:solidFill>
                <a:srgbClr val="A6A6A6"/>
              </a:solidFill>
            </a:endParaRPr>
          </a:p>
          <a:p>
            <a:pPr eaLnBrk="1" hangingPunct="1">
              <a:spcBef>
                <a:spcPts val="600"/>
              </a:spcBef>
              <a:buClr>
                <a:srgbClr val="0000FF"/>
              </a:buClr>
              <a:buSzPct val="45000"/>
            </a:pPr>
            <a:r>
              <a:rPr lang="cs-CZ" altLang="cs-CZ" sz="2400">
                <a:solidFill>
                  <a:srgbClr val="A6A6A6"/>
                </a:solidFill>
              </a:rPr>
              <a:t>na podnět jednotlivce</a:t>
            </a:r>
          </a:p>
          <a:p>
            <a:pPr lvl="1" eaLnBrk="1" hangingPunct="1">
              <a:spcBef>
                <a:spcPts val="600"/>
              </a:spcBef>
              <a:buSzPct val="75000"/>
              <a:buFont typeface="Symbol" panose="05050102010706020507" pitchFamily="18" charset="2"/>
              <a:buChar char=""/>
            </a:pPr>
            <a:r>
              <a:rPr lang="cs-CZ" altLang="cs-CZ" sz="2400">
                <a:solidFill>
                  <a:srgbClr val="A6A6A6"/>
                </a:solidFill>
              </a:rPr>
              <a:t>předběžná otázka, odpovědnost typu Francovich</a:t>
            </a:r>
          </a:p>
          <a:p>
            <a:pPr lvl="1" eaLnBrk="1" hangingPunct="1">
              <a:spcBef>
                <a:spcPts val="600"/>
              </a:spcBef>
              <a:buSzPct val="75000"/>
              <a:buFont typeface="Symbol" panose="05050102010706020507" pitchFamily="18" charset="2"/>
              <a:buChar char=""/>
            </a:pPr>
            <a:r>
              <a:rPr lang="cs-CZ" altLang="cs-CZ" sz="2400">
                <a:solidFill>
                  <a:srgbClr val="A6A6A6"/>
                </a:solidFill>
              </a:rPr>
              <a:t>podnět Komisi – řízení před Komisí atd.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>
            <a:extLst>
              <a:ext uri="{FF2B5EF4-FFF2-40B4-BE49-F238E27FC236}">
                <a16:creationId xmlns:a16="http://schemas.microsoft.com/office/drawing/2014/main" id="{2EAC4C75-C30F-42E3-85C2-FDC38F2218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14325"/>
            <a:ext cx="8231188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>
                <a:solidFill>
                  <a:srgbClr val="DC2300"/>
                </a:solidFill>
              </a:rPr>
              <a:t>Vynucování práva EU - 2</a:t>
            </a: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619E820B-5568-46C9-B152-7CA15104C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95463"/>
            <a:ext cx="8228013" cy="4573587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800" rIns="0" bIns="0"/>
          <a:lstStyle>
            <a:lvl1pPr marL="430213" indent="-3238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86201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00125" algn="l"/>
                <a:tab pos="1914525" algn="l"/>
                <a:tab pos="2828925" algn="l"/>
                <a:tab pos="3743325" algn="l"/>
                <a:tab pos="4657725" algn="l"/>
                <a:tab pos="5572125" algn="l"/>
                <a:tab pos="6486525" algn="l"/>
                <a:tab pos="7400925" algn="l"/>
                <a:tab pos="8315325" algn="l"/>
                <a:tab pos="9229725" algn="l"/>
                <a:tab pos="10144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spcBef>
                <a:spcPts val="700"/>
              </a:spcBef>
              <a:buClr>
                <a:srgbClr val="009900"/>
              </a:buClr>
              <a:buSzPct val="45000"/>
              <a:buFont typeface="Wingdings" panose="05000000000000000000" pitchFamily="2" charset="2"/>
              <a:buChar char=""/>
            </a:pPr>
            <a:r>
              <a:rPr lang="cs-CZ" altLang="cs-CZ" sz="2800" b="1">
                <a:solidFill>
                  <a:srgbClr val="009900"/>
                </a:solidFill>
              </a:rPr>
              <a:t>vůči jednotlivcům (podnikům)</a:t>
            </a:r>
          </a:p>
          <a:p>
            <a:pPr lvl="1" eaLnBrk="1" hangingPunct="1">
              <a:buSzPct val="75000"/>
              <a:buFont typeface="Symbol" panose="05050102010706020507" pitchFamily="18" charset="2"/>
              <a:buChar char=""/>
            </a:pPr>
            <a:r>
              <a:rPr lang="cs-CZ" altLang="cs-CZ"/>
              <a:t>řízení před Komisí, rozhodnutí Komise (pokuta)</a:t>
            </a:r>
          </a:p>
          <a:p>
            <a:pPr lvl="1" eaLnBrk="1" hangingPunct="1">
              <a:buSzPct val="75000"/>
              <a:buFont typeface="Symbol" panose="05050102010706020507" pitchFamily="18" charset="2"/>
              <a:buChar char=""/>
            </a:pPr>
            <a:r>
              <a:rPr lang="cs-CZ" altLang="cs-CZ"/>
              <a:t>žaloba k Tribunálu (- ESD)</a:t>
            </a:r>
          </a:p>
          <a:p>
            <a:pPr lvl="1" eaLnBrk="1" hangingPunct="1">
              <a:buSzPct val="75000"/>
              <a:buFont typeface="Symbol" panose="05050102010706020507" pitchFamily="18" charset="2"/>
              <a:buChar char=""/>
            </a:pPr>
            <a:r>
              <a:rPr lang="cs-CZ" altLang="cs-CZ"/>
              <a:t>výkon rozhodnutí</a:t>
            </a:r>
          </a:p>
          <a:p>
            <a:pPr eaLnBrk="1" hangingPunct="1">
              <a:spcBef>
                <a:spcPts val="700"/>
              </a:spcBef>
              <a:buClr>
                <a:srgbClr val="009900"/>
              </a:buClr>
              <a:buSzPct val="45000"/>
              <a:buFont typeface="Wingdings" panose="05000000000000000000" pitchFamily="2" charset="2"/>
              <a:buChar char=""/>
            </a:pPr>
            <a:r>
              <a:rPr lang="cs-CZ" altLang="cs-CZ" sz="2800" b="1">
                <a:solidFill>
                  <a:srgbClr val="009900"/>
                </a:solidFill>
              </a:rPr>
              <a:t>vůči orgánům EU</a:t>
            </a:r>
          </a:p>
          <a:p>
            <a:pPr lvl="1" eaLnBrk="1" hangingPunct="1">
              <a:buSzPct val="75000"/>
              <a:buFont typeface="Symbol" panose="05050102010706020507" pitchFamily="18" charset="2"/>
              <a:buChar char=""/>
            </a:pPr>
            <a:r>
              <a:rPr lang="cs-CZ" altLang="cs-CZ"/>
              <a:t>žaloba na neplatnost aktu </a:t>
            </a:r>
          </a:p>
          <a:p>
            <a:pPr lvl="1" eaLnBrk="1" hangingPunct="1">
              <a:buSzPct val="75000"/>
              <a:buFont typeface="Symbol" panose="05050102010706020507" pitchFamily="18" charset="2"/>
              <a:buChar char=""/>
            </a:pPr>
            <a:r>
              <a:rPr lang="cs-CZ" altLang="cs-CZ"/>
              <a:t>žaloba na nečinnost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>
            <a:extLst>
              <a:ext uri="{FF2B5EF4-FFF2-40B4-BE49-F238E27FC236}">
                <a16:creationId xmlns:a16="http://schemas.microsoft.com/office/drawing/2014/main" id="{A84BE080-7624-4C2F-B84B-3B60B51CB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74638"/>
            <a:ext cx="8353425" cy="1641475"/>
          </a:xfrm>
          <a:prstGeom prst="rect">
            <a:avLst/>
          </a:prstGeom>
          <a:solidFill>
            <a:srgbClr val="ADA3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800" b="1"/>
              <a:t>Subjekty vynucování práva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800" b="1"/>
              <a:t>(kdo vynucuje)</a:t>
            </a: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83B18E3C-E4F7-4EDD-86DE-DA99401208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349500"/>
            <a:ext cx="8229600" cy="3776663"/>
          </a:xfrm>
          <a:prstGeom prst="rect">
            <a:avLst/>
          </a:prstGeom>
          <a:solidFill>
            <a:srgbClr val="E5E2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900"/>
              </a:spcBef>
              <a:buClrTx/>
              <a:buFontTx/>
              <a:buNone/>
            </a:pPr>
            <a:r>
              <a:rPr lang="cs-CZ" altLang="cs-CZ" sz="3600" b="1">
                <a:solidFill>
                  <a:srgbClr val="0000CC"/>
                </a:solidFill>
              </a:rPr>
              <a:t>Unijní orgány: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altLang="cs-CZ" sz="3600"/>
              <a:t>KOMISE </a:t>
            </a:r>
            <a:r>
              <a:rPr lang="cs-CZ" altLang="cs-CZ" sz="3600">
                <a:solidFill>
                  <a:srgbClr val="CD0530"/>
                </a:solidFill>
              </a:rPr>
              <a:t>(správní řízení)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altLang="cs-CZ" sz="3600"/>
              <a:t>SOUDNÍ DVŮR </a:t>
            </a:r>
            <a:r>
              <a:rPr lang="cs-CZ" altLang="cs-CZ" sz="3600">
                <a:solidFill>
                  <a:srgbClr val="CD0530"/>
                </a:solidFill>
              </a:rPr>
              <a:t>(soudní řízení)</a:t>
            </a:r>
            <a:endParaRPr lang="cs-CZ" altLang="cs-CZ" sz="3600">
              <a:solidFill>
                <a:srgbClr val="7F7F7F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altLang="cs-CZ" sz="3600">
                <a:solidFill>
                  <a:srgbClr val="7F7F7F"/>
                </a:solidFill>
              </a:rPr>
              <a:t>(Rada – výjimečně a mimořádně)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ClrTx/>
              <a:buFontTx/>
              <a:buNone/>
            </a:pPr>
            <a:r>
              <a:rPr lang="cs-CZ" altLang="cs-CZ" sz="3600" b="1">
                <a:solidFill>
                  <a:srgbClr val="0000CC"/>
                </a:solidFill>
              </a:rPr>
              <a:t>Orgány členských států: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cs-CZ" altLang="cs-CZ" sz="3600"/>
              <a:t>správní orgány, soudy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969917BE-FB28-4495-81FD-E85ACEE1D1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8913"/>
            <a:ext cx="8229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/>
              <a:t>Vynucování práva vůči členským státům - 1</a:t>
            </a: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9A0E7D11-4178-44A2-8984-8773106A6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44675"/>
            <a:ext cx="8229600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41363"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Porušení unijního práva členským státem: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b="1" dirty="0"/>
              <a:t>jen orgány EU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obecná porušení práva EU:</a:t>
            </a:r>
          </a:p>
          <a:p>
            <a:pPr lvl="1" eaLnBrk="1" hangingPunct="1">
              <a:lnSpc>
                <a:spcPct val="90000"/>
              </a:lnSpc>
              <a:buClr>
                <a:srgbClr val="0000CC"/>
              </a:buClr>
              <a:buFont typeface="Arial" panose="020B0604020202020204" pitchFamily="34" charset="0"/>
              <a:buChar char="–"/>
            </a:pPr>
            <a:r>
              <a:rPr lang="cs-CZ" altLang="cs-CZ" b="1" dirty="0">
                <a:solidFill>
                  <a:srgbClr val="0000CC"/>
                </a:solidFill>
              </a:rPr>
              <a:t>správní řízení</a:t>
            </a:r>
            <a:r>
              <a:rPr lang="cs-CZ" altLang="cs-CZ" b="1" dirty="0"/>
              <a:t> (Komise)</a:t>
            </a:r>
          </a:p>
          <a:p>
            <a:pPr lvl="1" eaLnBrk="1" hangingPunct="1">
              <a:lnSpc>
                <a:spcPct val="90000"/>
              </a:lnSpc>
              <a:buClr>
                <a:srgbClr val="CD0530"/>
              </a:buClr>
              <a:buFont typeface="Arial" panose="020B0604020202020204" pitchFamily="34" charset="0"/>
              <a:buChar char="–"/>
            </a:pPr>
            <a:r>
              <a:rPr lang="cs-CZ" altLang="cs-CZ" b="1" dirty="0">
                <a:solidFill>
                  <a:srgbClr val="CD0530"/>
                </a:solidFill>
              </a:rPr>
              <a:t>soudní řízení</a:t>
            </a:r>
            <a:r>
              <a:rPr lang="cs-CZ" altLang="cs-CZ" b="1" dirty="0"/>
              <a:t> (SD)</a:t>
            </a:r>
            <a:r>
              <a:rPr lang="cs-CZ" altLang="cs-CZ" dirty="0"/>
              <a:t> (návrh Komise – </a:t>
            </a:r>
            <a:r>
              <a:rPr lang="cs-CZ" altLang="cs-CZ" dirty="0">
                <a:solidFill>
                  <a:srgbClr val="CD0530"/>
                </a:solidFill>
              </a:rPr>
              <a:t>uvážení)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 dirty="0"/>
              <a:t>event. </a:t>
            </a:r>
            <a:r>
              <a:rPr lang="cs-CZ" altLang="cs-CZ" dirty="0">
                <a:solidFill>
                  <a:srgbClr val="0000CC"/>
                </a:solidFill>
              </a:rPr>
              <a:t>finanční postih</a:t>
            </a:r>
            <a:r>
              <a:rPr lang="cs-CZ" altLang="cs-CZ" dirty="0"/>
              <a:t> rozhodnutím ESD na návrh Komise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 dirty="0"/>
              <a:t>--</a:t>
            </a:r>
          </a:p>
          <a:p>
            <a:pPr lvl="2"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dirty="0"/>
              <a:t>čl. 258, 260 a 271 SFEU</a:t>
            </a:r>
          </a:p>
          <a:p>
            <a:pPr lvl="2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dirty="0"/>
              <a:t>(žaloba může být podána i členským státem)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AC2A70-2C8A-4F23-AEF3-BBA36BBA7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Spory </a:t>
            </a:r>
            <a:r>
              <a:rPr lang="pl-PL" dirty="0" err="1"/>
              <a:t>mezi</a:t>
            </a:r>
            <a:r>
              <a:rPr lang="pl-PL" dirty="0"/>
              <a:t> </a:t>
            </a:r>
            <a:r>
              <a:rPr lang="pl-PL" dirty="0" err="1"/>
              <a:t>členskými</a:t>
            </a:r>
            <a:r>
              <a:rPr lang="pl-PL" dirty="0"/>
              <a:t> </a:t>
            </a:r>
            <a:r>
              <a:rPr lang="pl-PL" dirty="0" err="1"/>
              <a:t>státy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4508B2-5AA2-42E4-86B8-2A87E746B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velmi</a:t>
            </a:r>
            <a:r>
              <a:rPr lang="pl-PL" dirty="0"/>
              <a:t> </a:t>
            </a:r>
            <a:r>
              <a:rPr lang="pl-PL" dirty="0" err="1"/>
              <a:t>vzácné</a:t>
            </a:r>
            <a:r>
              <a:rPr lang="pl-PL" dirty="0"/>
              <a:t> – i </a:t>
            </a:r>
            <a:r>
              <a:rPr lang="pl-PL" dirty="0" err="1"/>
              <a:t>zde</a:t>
            </a:r>
            <a:r>
              <a:rPr lang="pl-PL" dirty="0"/>
              <a:t> </a:t>
            </a:r>
            <a:r>
              <a:rPr lang="pl-PL" dirty="0" err="1"/>
              <a:t>řízení</a:t>
            </a:r>
            <a:r>
              <a:rPr lang="pl-PL" dirty="0"/>
              <a:t> </a:t>
            </a:r>
            <a:r>
              <a:rPr lang="pl-PL" dirty="0" err="1"/>
              <a:t>před</a:t>
            </a:r>
            <a:r>
              <a:rPr lang="pl-PL" dirty="0"/>
              <a:t> </a:t>
            </a:r>
            <a:r>
              <a:rPr lang="pl-PL" dirty="0" err="1"/>
              <a:t>Komisí</a:t>
            </a:r>
            <a:endParaRPr lang="pl-PL" dirty="0"/>
          </a:p>
          <a:p>
            <a:r>
              <a:rPr lang="pl-PL" dirty="0"/>
              <a:t>do 2012 – 4 </a:t>
            </a:r>
            <a:r>
              <a:rPr lang="pl-PL" dirty="0" err="1"/>
              <a:t>nevýznamné</a:t>
            </a:r>
            <a:endParaRPr lang="pl-PL" dirty="0"/>
          </a:p>
          <a:p>
            <a:r>
              <a:rPr lang="pl-PL" dirty="0" err="1"/>
              <a:t>příklady</a:t>
            </a:r>
            <a:r>
              <a:rPr lang="pl-PL" dirty="0"/>
              <a:t> </a:t>
            </a:r>
            <a:r>
              <a:rPr lang="pl-PL" dirty="0" err="1"/>
              <a:t>dalších</a:t>
            </a:r>
            <a:r>
              <a:rPr lang="pl-PL" dirty="0"/>
              <a:t>:</a:t>
            </a:r>
          </a:p>
          <a:p>
            <a:r>
              <a:rPr lang="pl-PL" dirty="0"/>
              <a:t>2012: </a:t>
            </a:r>
            <a:r>
              <a:rPr lang="pl-PL" dirty="0" err="1"/>
              <a:t>Maďarsko</a:t>
            </a:r>
            <a:r>
              <a:rPr lang="pl-PL" dirty="0"/>
              <a:t> v. </a:t>
            </a:r>
            <a:r>
              <a:rPr lang="pl-PL" dirty="0" err="1"/>
              <a:t>Slovensko</a:t>
            </a:r>
            <a:r>
              <a:rPr lang="pl-PL" dirty="0"/>
              <a:t> (</a:t>
            </a:r>
            <a:r>
              <a:rPr lang="pl-PL" dirty="0" err="1"/>
              <a:t>návštěva</a:t>
            </a:r>
            <a:r>
              <a:rPr lang="pl-PL" dirty="0"/>
              <a:t> </a:t>
            </a:r>
            <a:r>
              <a:rPr lang="pl-PL" dirty="0" err="1"/>
              <a:t>prezidenta</a:t>
            </a:r>
            <a:r>
              <a:rPr lang="pl-PL" dirty="0"/>
              <a:t>)</a:t>
            </a:r>
          </a:p>
          <a:p>
            <a:r>
              <a:rPr lang="pl-PL" dirty="0"/>
              <a:t>2018: </a:t>
            </a:r>
            <a:r>
              <a:rPr lang="pl-PL" dirty="0" err="1"/>
              <a:t>Rakousko</a:t>
            </a:r>
            <a:r>
              <a:rPr lang="pl-PL" dirty="0"/>
              <a:t> v. </a:t>
            </a:r>
            <a:r>
              <a:rPr lang="pl-PL" dirty="0" err="1"/>
              <a:t>Německo</a:t>
            </a:r>
            <a:r>
              <a:rPr lang="pl-PL" dirty="0"/>
              <a:t> (</a:t>
            </a:r>
            <a:r>
              <a:rPr lang="pl-PL" dirty="0" err="1"/>
              <a:t>dálniční</a:t>
            </a:r>
            <a:r>
              <a:rPr lang="pl-PL" dirty="0"/>
              <a:t> </a:t>
            </a:r>
            <a:r>
              <a:rPr lang="pl-PL" dirty="0" err="1"/>
              <a:t>poplatky</a:t>
            </a:r>
            <a:endParaRPr lang="pl-PL" dirty="0"/>
          </a:p>
          <a:p>
            <a:r>
              <a:rPr lang="pl-PL" dirty="0"/>
              <a:t>2021: ČR v. Polsko (</a:t>
            </a:r>
            <a:r>
              <a:rPr lang="pl-PL" dirty="0" err="1"/>
              <a:t>důl</a:t>
            </a:r>
            <a:r>
              <a:rPr lang="pl-PL" dirty="0"/>
              <a:t> Turów)</a:t>
            </a:r>
          </a:p>
        </p:txBody>
      </p:sp>
    </p:spTree>
    <p:extLst>
      <p:ext uri="{BB962C8B-B14F-4D97-AF65-F5344CB8AC3E}">
        <p14:creationId xmlns:p14="http://schemas.microsoft.com/office/powerpoint/2010/main" val="3215008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136D42-8AFA-4DB9-A9D2-A6CBC44E5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96156"/>
          </a:xfrm>
          <a:solidFill>
            <a:srgbClr val="FFFF00"/>
          </a:solidFill>
        </p:spPr>
        <p:txBody>
          <a:bodyPr/>
          <a:lstStyle/>
          <a:p>
            <a:r>
              <a:rPr lang="pl-PL" dirty="0" err="1"/>
              <a:t>Vládní</a:t>
            </a:r>
            <a:r>
              <a:rPr lang="pl-PL" dirty="0"/>
              <a:t> </a:t>
            </a:r>
            <a:r>
              <a:rPr lang="pl-PL" dirty="0" err="1"/>
              <a:t>zmocněnec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F439AE-10BE-4498-94A7-D8244794A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8013" cy="5112568"/>
          </a:xfrm>
          <a:solidFill>
            <a:srgbClr val="FFFFCC"/>
          </a:solidFill>
        </p:spPr>
        <p:txBody>
          <a:bodyPr/>
          <a:lstStyle/>
          <a:p>
            <a:r>
              <a:rPr lang="cs-CZ" sz="2800" dirty="0"/>
              <a:t>Vládní zmocněnec přijímá v souvislosti s řízením o porušení unijního práva oznámení </a:t>
            </a:r>
            <a:r>
              <a:rPr lang="cs-CZ" sz="2800" b="1" i="1" dirty="0">
                <a:solidFill>
                  <a:srgbClr val="C00000"/>
                </a:solidFill>
              </a:rPr>
              <a:t>Komise </a:t>
            </a:r>
            <a:r>
              <a:rPr lang="cs-CZ" sz="2800" dirty="0"/>
              <a:t>o zahájení řízení </a:t>
            </a:r>
            <a:r>
              <a:rPr lang="cs-CZ" sz="2800" b="1" dirty="0"/>
              <a:t>(formální upozornění), </a:t>
            </a:r>
            <a:r>
              <a:rPr lang="cs-CZ" sz="2800" dirty="0"/>
              <a:t>resp. o jeho další fázi. Na základě informací od rezortů vypracovává vládní zmocněnec odpověď.</a:t>
            </a:r>
          </a:p>
          <a:p>
            <a:r>
              <a:rPr lang="cs-CZ" sz="2800" dirty="0"/>
              <a:t>Je-li zahájeno řízení před </a:t>
            </a:r>
            <a:r>
              <a:rPr lang="cs-CZ" sz="2800" b="1" i="1" dirty="0">
                <a:solidFill>
                  <a:srgbClr val="C00000"/>
                </a:solidFill>
              </a:rPr>
              <a:t>Soudním dvorem, </a:t>
            </a:r>
            <a:r>
              <a:rPr lang="cs-CZ" sz="2800" dirty="0"/>
              <a:t>přijímá vládní zmocněnec příslušné dokumenty od Soudního dvora a vypracovává žalobní odpověď v reakci na žalobu Komise. V případě konání ústního jednání vládní zmocněnec zastupuje ČR.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836278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WenQuanYi Micro Hei"/>
        <a:cs typeface="WenQuanYi Micro Hei"/>
      </a:majorFont>
      <a:minorFont>
        <a:latin typeface="Arial"/>
        <a:ea typeface="WenQuanYi Micro Hei"/>
        <a:cs typeface="WenQuanYi Micro Hei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790</Words>
  <Application>Microsoft Office PowerPoint</Application>
  <PresentationFormat>Předvádění na obrazovce (4:3)</PresentationFormat>
  <Paragraphs>147</Paragraphs>
  <Slides>17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DejaVu Sans</vt:lpstr>
      <vt:lpstr>Symbol</vt:lpstr>
      <vt:lpstr>Times New Roman</vt:lpstr>
      <vt:lpstr>WenQuanYi Micro Hei</vt:lpstr>
      <vt:lpstr>Wingdings</vt:lpstr>
      <vt:lpstr>Motiv systému Office</vt:lpstr>
      <vt:lpstr>Prezentace aplikace PowerPoint</vt:lpstr>
      <vt:lpstr>3 základní funkce SD EU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Spory mezi členskými státy</vt:lpstr>
      <vt:lpstr>Vládní zmocněnec</vt:lpstr>
      <vt:lpstr>Prezentace aplikace PowerPoint</vt:lpstr>
      <vt:lpstr>Prezentace aplikace PowerPoint</vt:lpstr>
      <vt:lpstr>Faktor N (platební schopnost) </vt:lpstr>
      <vt:lpstr>Prezentace aplikace PowerPoint</vt:lpstr>
      <vt:lpstr>Prezentace aplikace PowerPoint</vt:lpstr>
      <vt:lpstr>Prezentace aplikace PowerPoint</vt:lpstr>
      <vt:lpstr>Prezentace aplikace PowerPoint</vt:lpstr>
      <vt:lpstr>Pro jistotu připomenutí pro úplné laiky: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Vynucování práva EU</dc:title>
  <dc:creator>tyc</dc:creator>
  <cp:lastModifiedBy>Tyc Vladimir</cp:lastModifiedBy>
  <cp:revision>40</cp:revision>
  <cp:lastPrinted>1601-01-01T00:00:00Z</cp:lastPrinted>
  <dcterms:created xsi:type="dcterms:W3CDTF">2012-04-11T22:40:16Z</dcterms:created>
  <dcterms:modified xsi:type="dcterms:W3CDTF">2021-05-09T20:55:17Z</dcterms:modified>
</cp:coreProperties>
</file>