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87" r:id="rId3"/>
    <p:sldId id="259" r:id="rId4"/>
    <p:sldId id="257" r:id="rId5"/>
    <p:sldId id="258" r:id="rId6"/>
    <p:sldId id="260" r:id="rId7"/>
    <p:sldId id="261" r:id="rId8"/>
    <p:sldId id="291" r:id="rId9"/>
    <p:sldId id="289" r:id="rId10"/>
    <p:sldId id="262" r:id="rId11"/>
    <p:sldId id="263" r:id="rId12"/>
    <p:sldId id="290" r:id="rId13"/>
    <p:sldId id="264" r:id="rId14"/>
    <p:sldId id="265" r:id="rId15"/>
    <p:sldId id="267" r:id="rId16"/>
    <p:sldId id="268" r:id="rId17"/>
    <p:sldId id="288" r:id="rId18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FFFF99"/>
    <a:srgbClr val="00DBD6"/>
    <a:srgbClr val="00FFFF"/>
    <a:srgbClr val="CCFFFF"/>
    <a:srgbClr val="99FFCC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CBB23F60-2F6D-4493-ACC0-1FC2E4660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3D13BDF4-087D-4F03-AED0-A5287B29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DC99A7FE-3F4C-432F-8BCF-42BCF67ED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B97E8F42-473D-4F98-BE5E-5EC5F6888D8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53FFA3-C32B-42F0-8F33-ECA0A76DF9F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B763D15-07C7-458D-B0C5-EAFDBEC93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A55D6433-AFBD-4E49-9C6D-2B03BF237D2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D3B5E927-D04B-46EF-B279-239ACF4197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B8BCFB5-9D72-46A2-9EB3-F9E6CB0CF19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123BC5-CC23-40E1-AF8E-9EB7CB03CE8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A7BE6C3D-ACDB-4F17-9409-25CF65E7D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EAC163A-8AF8-4C91-A0AA-B2572446C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F9CE42C-7D3E-4150-B8E9-763295C974E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A0A54E6-7B73-4A69-9A44-7D85E15789EE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C12A00A4-66EB-4FAF-B364-9597CDA831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1846F461-1B35-43ED-B5FC-AD448D661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0BD758D-F861-4794-A179-83E1A8F54D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2E7B95-A9C4-4499-94FF-8EE2D6FBB2D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063B45FA-E633-4008-9074-D7D4DB29C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B81199C-8F8D-4689-9CE7-0E1D05F9B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5E883F7A-78B9-4A01-A0E2-AEA05565E00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3A6863-D00B-4B09-8532-006DA203180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B50F7A96-FD2A-4E45-BC97-1F88E9559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E848660-D847-494D-B3C3-EC125DF1F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584C718-8A66-46A5-84BF-3601A3AC08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1EC9D3-D567-4D96-BB64-89BF91E2B643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5377899A-CBA0-442A-A574-CD2DA9D0B1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347618AB-B393-4083-9F39-DB1F13FE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805729D-4B71-4DB5-A80B-E439976A94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8059B2-7F9A-4973-9B6E-9EFC4E98A4A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E38570B2-2164-4459-9F81-7797016A3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81F51DF-3A95-405E-BACC-15398073002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4FDC579-37F6-48DB-8788-FAD204046D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8AD21AE1-E90B-4E16-B44E-80ED0787DD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0F8CA59-26C1-4020-84C7-AF63044A33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05E020-465B-498B-81BD-4BAB9B0487A5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4FEC170B-D048-4FBF-80D4-E071A5353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9A481D90-12AC-43B8-965D-BEE2A711B60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506BD76D-DA60-4106-9849-13E1ED0C5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9803696D-1EAA-4288-8CAF-D9FCDEE8E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5E554E0-3C30-451E-8FB5-45DFFFAECFC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D6EF4F-A065-4C50-B843-E89CC4878B8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AF489C88-A238-4A4B-BE51-AD793A445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E51BEA3-D18D-49DB-BDF8-0291D27563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B12855A-4123-4F4C-8B1F-C7A8866AB82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6946F4-F60C-426A-B5A0-F516D993F24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E9A8254A-6FA8-4A62-B320-67F1EB4AD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A5EEA317-F4AE-4C35-A4EC-86602528B8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236FEC6-7719-405E-9331-25027E69FAD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0DC694-494A-4DD7-92AC-B4CF8B64AB83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50A5AFA5-E6B6-4F4A-8C54-263745EBA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858DDB70-8CCD-4145-8C36-A503040F8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AD3AFF5-F4F1-4BD1-AC42-164FDC45A48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2F70C1-601C-47A1-AF86-EF72067C26E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FE855242-A4AF-4B3C-A5C9-64C102BFD0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23A0C935-9A24-40C6-A746-8AAAEAAF0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8ED15A46-D7B3-4486-8B75-9EA8F9C6570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91E21D-0409-40CB-B8C3-724BC9F2B5D8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D1C9A164-1D71-4442-847C-9B7DDD142F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A27D8C02-A163-45E7-9226-EB17E5A73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BA105B-6BA6-445C-9FB2-C950232657A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01C2E-4BD9-40A5-9280-319D4C092A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72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06F9F0-B8B7-4F1A-9552-4B7AF34FA3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0DE7-9FC3-4AD5-8D8F-597602D34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507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BA1E4B-7754-4E40-80CD-373CA5AE1A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13CAA-31E1-4809-A351-BBD8562917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83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34BE00-275B-4551-970E-2DDD4C057E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6026-ECE1-4E85-B28F-C495462A958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85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7E4DFAF-DAA2-450A-A0B3-58D6E51EEF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2AA03-CE20-4439-83AF-E8553AF7D3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101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E5AF11-F105-4B5A-8761-373BBD61AFE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0577B-9783-49E1-879E-AE5E6C151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82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460DACE-7E09-4124-A565-73FDDDEFA75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D346-829C-4C78-8559-469C85F21D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88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659496-1643-4BA4-BD79-6E7E1B35CAB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0675-0327-4945-AF49-3816B4AD15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70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85391A4-496F-4DC2-A8B2-9E5919E8614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6FA0-D3FC-46C4-A67B-989308F41D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86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A4AA1-2FB0-4EC1-AE4A-83B059B73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3E42-D8F1-47A1-AFCF-6C4908EA17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26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A679A9-45CF-4744-9633-E874E17B6C2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AD9DA-ADE3-4FD3-8792-BDD87D1FE1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447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C85EFEB-55D9-45A8-B538-27E24956F4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4E461F4-452A-4E5D-92D5-AE9A01A79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A4E171A7-4E51-4107-9BEA-E9E3798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A465E193-2B05-4440-8C30-7B130114F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C49CB3D2-7FCB-4494-A32F-D28F60E695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B78BFAF1-964C-45D2-A7A6-9A682C5378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BB72DE45-BB85-46FE-B6A4-DE9B43FB2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FFFF99"/>
                </a:solidFill>
              </a:rPr>
              <a:t>Vynucování práva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4DACF8B7-6D0A-4322-BB6C-094A704E4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149725"/>
            <a:ext cx="6400800" cy="23034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cs-CZ" altLang="cs-CZ" dirty="0"/>
          </a:p>
          <a:p>
            <a:pPr algn="ctr" eaLnBrk="1" hangingPunct="1">
              <a:buClrTx/>
              <a:buFontTx/>
              <a:buNone/>
            </a:pPr>
            <a:r>
              <a:rPr lang="cs-CZ" altLang="cs-CZ" dirty="0"/>
              <a:t>Žaloby k Soudnímu dvoru EU</a:t>
            </a:r>
          </a:p>
          <a:p>
            <a:pPr algn="ctr" eaLnBrk="1" hangingPunct="1">
              <a:buClrTx/>
              <a:buFontTx/>
              <a:buNone/>
            </a:pPr>
            <a:r>
              <a:rPr lang="cs-CZ" altLang="cs-CZ" dirty="0"/>
              <a:t>(verze </a:t>
            </a:r>
            <a:r>
              <a:rPr lang="cs-CZ" altLang="cs-CZ"/>
              <a:t>pro 215)</a:t>
            </a: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A3019D0C-81FD-4102-BDB5-A370E70AE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5E2C2E81-8D66-4E2D-A3E8-57FF8175E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paušální částka</a:t>
            </a:r>
            <a:r>
              <a:rPr lang="cs-CZ" altLang="cs-CZ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penále </a:t>
            </a:r>
            <a:r>
              <a:rPr lang="cs-CZ" altLang="cs-CZ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obojí </a:t>
            </a:r>
            <a:r>
              <a:rPr lang="cs-CZ" altLang="cs-CZ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226D0B26-33C2-4305-9DA4-013B6EFDB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912C4FF5-9F06-44B3-B58D-9ACA86231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penále</a:t>
            </a:r>
            <a:r>
              <a:rPr lang="cs-CZ" altLang="cs-CZ"/>
              <a:t> 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     = základ </a:t>
            </a:r>
            <a:r>
              <a:rPr lang="cs-CZ" altLang="cs-CZ" b="1">
                <a:solidFill>
                  <a:srgbClr val="CD0530"/>
                </a:solidFill>
              </a:rPr>
              <a:t>(600 EUR)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		N = koef. platební schopn. (0,3 – 25,4)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/>
              <a:t>výpočet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/>
              <a:t>= základ </a:t>
            </a:r>
            <a:r>
              <a:rPr lang="cs-CZ" altLang="cs-CZ" sz="3200" b="1">
                <a:solidFill>
                  <a:srgbClr val="CD0530"/>
                </a:solidFill>
              </a:rPr>
              <a:t>(650 EUR) x počet dnů trvání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 sz="3200">
                <a:solidFill>
                  <a:srgbClr val="CD0530"/>
                </a:solidFill>
              </a:rPr>
              <a:t>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89607-C064-45B7-B439-C5FD16409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FFFF00"/>
          </a:solidFill>
        </p:spPr>
        <p:txBody>
          <a:bodyPr/>
          <a:lstStyle/>
          <a:p>
            <a:r>
              <a:rPr lang="cs-CZ" dirty="0"/>
              <a:t>Faktor N (platební schopnost)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D212B7-F371-467C-93E9-21099AC37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193" y="1628775"/>
            <a:ext cx="4037013" cy="4524375"/>
          </a:xfrm>
          <a:solidFill>
            <a:srgbClr val="FFFFCC"/>
          </a:solidFill>
        </p:spPr>
        <p:txBody>
          <a:bodyPr/>
          <a:lstStyle/>
          <a:p>
            <a:r>
              <a:rPr lang="cs-CZ" sz="2400" dirty="0"/>
              <a:t>Belgie 5,81 </a:t>
            </a:r>
          </a:p>
          <a:p>
            <a:pPr marL="360000">
              <a:spcBef>
                <a:spcPts val="0"/>
              </a:spcBef>
            </a:pPr>
            <a:r>
              <a:rPr lang="cs-CZ" sz="2400" b="1" dirty="0">
                <a:solidFill>
                  <a:srgbClr val="C00000"/>
                </a:solidFill>
              </a:rPr>
              <a:t>Česká republika 3,17</a:t>
            </a:r>
          </a:p>
          <a:p>
            <a:pPr marL="360000">
              <a:spcBef>
                <a:spcPts val="0"/>
              </a:spcBef>
            </a:pPr>
            <a:r>
              <a:rPr lang="cs-CZ" sz="2400" dirty="0"/>
              <a:t>Dánsko 3,70 </a:t>
            </a:r>
          </a:p>
          <a:p>
            <a:pPr marL="360000">
              <a:spcBef>
                <a:spcPts val="0"/>
              </a:spcBef>
            </a:pPr>
            <a:r>
              <a:rPr lang="cs-CZ" sz="2400" b="1" dirty="0">
                <a:solidFill>
                  <a:srgbClr val="0000FF"/>
                </a:solidFill>
              </a:rPr>
              <a:t>Německo 25,40</a:t>
            </a:r>
          </a:p>
          <a:p>
            <a:pPr marL="360000">
              <a:spcBef>
                <a:spcPts val="0"/>
              </a:spcBef>
            </a:pPr>
            <a:r>
              <a:rPr lang="cs-CZ" sz="2400" dirty="0"/>
              <a:t>Estonsko 0,58 </a:t>
            </a:r>
          </a:p>
          <a:p>
            <a:pPr marL="360000">
              <a:spcBef>
                <a:spcPts val="0"/>
              </a:spcBef>
            </a:pPr>
            <a:r>
              <a:rPr lang="cs-CZ" sz="2400" dirty="0"/>
              <a:t>Řecko 4,38 </a:t>
            </a:r>
          </a:p>
          <a:p>
            <a:pPr marL="360000">
              <a:spcBef>
                <a:spcPts val="0"/>
              </a:spcBef>
            </a:pPr>
            <a:r>
              <a:rPr lang="cs-CZ" sz="2400" dirty="0"/>
              <a:t>Španělsko 14,77</a:t>
            </a:r>
          </a:p>
          <a:p>
            <a:pPr marL="360000">
              <a:spcBef>
                <a:spcPts val="0"/>
              </a:spcBef>
            </a:pPr>
            <a:r>
              <a:rPr lang="cs-CZ" sz="2400" b="1" dirty="0"/>
              <a:t>Francie 21,83 </a:t>
            </a:r>
          </a:p>
          <a:p>
            <a:pPr marL="360000">
              <a:spcBef>
                <a:spcPts val="0"/>
              </a:spcBef>
            </a:pPr>
            <a:r>
              <a:rPr lang="cs-CZ" sz="2400" dirty="0"/>
              <a:t>Irsko 3,14 </a:t>
            </a:r>
          </a:p>
          <a:p>
            <a:pPr marL="360000">
              <a:spcBef>
                <a:spcPts val="0"/>
              </a:spcBef>
            </a:pPr>
            <a:r>
              <a:rPr lang="cs-CZ" sz="2400" b="1" dirty="0"/>
              <a:t>Itálie 19,84 </a:t>
            </a:r>
          </a:p>
          <a:p>
            <a:pPr marL="360000">
              <a:spcBef>
                <a:spcPts val="0"/>
              </a:spcBef>
            </a:pPr>
            <a:r>
              <a:rPr lang="cs-CZ" sz="2400" b="1" dirty="0"/>
              <a:t>Kypr 0,70 </a:t>
            </a:r>
          </a:p>
          <a:p>
            <a:pPr marL="360000">
              <a:spcBef>
                <a:spcPts val="0"/>
              </a:spcBef>
            </a:pPr>
            <a:r>
              <a:rPr lang="cs-CZ" sz="2400" b="1" dirty="0"/>
              <a:t>Lotyšsko 0,64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D531AE-66DA-4580-9CC1-7D7A1F6A8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FFFCC"/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/>
              <a:t>Litva 1,09 </a:t>
            </a:r>
            <a:endParaRPr lang="pl-PL" sz="2400" dirty="0"/>
          </a:p>
          <a:p>
            <a:pPr>
              <a:spcBef>
                <a:spcPts val="0"/>
              </a:spcBef>
            </a:pPr>
            <a:r>
              <a:rPr lang="cs-CZ" sz="2400" dirty="0"/>
              <a:t>Lucembursko 1,00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Maďarsko 3,01 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solidFill>
                  <a:srgbClr val="0000FF"/>
                </a:solidFill>
              </a:rPr>
              <a:t>Malta 0,36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Nizozemsko 7,85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Rakousko 4,84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Polsko 7,22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Portugalsko 4,04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Slovinsko 1,01 </a:t>
            </a:r>
          </a:p>
          <a:p>
            <a:pPr>
              <a:spcBef>
                <a:spcPts val="0"/>
              </a:spcBef>
            </a:pPr>
            <a:r>
              <a:rPr lang="cs-CZ" sz="2400" b="1" dirty="0">
                <a:solidFill>
                  <a:srgbClr val="C00000"/>
                </a:solidFill>
              </a:rPr>
              <a:t>Slovensko 1,45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Finsko 3,24 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Švédsko 5,28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52444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9D898967-6010-4FA5-8CEE-384C58827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519D8B1-00BE-4B03-A678-A41C8F9EB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A303D198-C1AB-43E4-9E2A-5A56E5C54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03C1766F-8CEE-468B-8A5A-82ECB3D3F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1. Rozhodnutí </a:t>
            </a:r>
            <a:r>
              <a:rPr lang="cs-CZ" altLang="cs-CZ" b="1"/>
              <a:t>Rady</a:t>
            </a:r>
            <a:r>
              <a:rPr lang="cs-CZ" altLang="cs-CZ"/>
              <a:t> (4/5) o </a:t>
            </a:r>
            <a:r>
              <a:rPr lang="cs-CZ" altLang="cs-CZ">
                <a:solidFill>
                  <a:srgbClr val="0000CC"/>
                </a:solidFill>
              </a:rPr>
              <a:t>nebezpečí </a:t>
            </a:r>
            <a:r>
              <a:rPr lang="cs-CZ" altLang="cs-CZ"/>
              <a:t>porušení základních hodnot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2. Rozhodnutí </a:t>
            </a:r>
            <a:r>
              <a:rPr lang="cs-CZ" altLang="cs-CZ" b="1"/>
              <a:t>Evropské rady</a:t>
            </a:r>
            <a:r>
              <a:rPr lang="cs-CZ" altLang="cs-CZ"/>
              <a:t> (jednomysl.) o tom, že </a:t>
            </a:r>
            <a:r>
              <a:rPr lang="cs-CZ" altLang="cs-CZ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3. Eventuální rozhodnutí </a:t>
            </a:r>
            <a:r>
              <a:rPr lang="cs-CZ" altLang="cs-CZ" b="1"/>
              <a:t>Rady</a:t>
            </a:r>
            <a:r>
              <a:rPr lang="cs-CZ" altLang="cs-CZ"/>
              <a:t> (kvalif.větš.) o </a:t>
            </a:r>
            <a:r>
              <a:rPr lang="cs-CZ" altLang="cs-CZ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6CEBAA7-5830-4CEE-B09D-B0F0AB696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solidFill>
                  <a:srgbClr val="0000CC"/>
                </a:solidFill>
              </a:rPr>
              <a:t>Vynucování práva EU vůči jednotlivcům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B0376C7-C465-4D0F-A52B-1E5C5526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marL="457200" lvl="1" indent="0" eaLnBrk="1" hangingPunct="1">
              <a:buClr>
                <a:srgbClr val="FF0000"/>
              </a:buClr>
            </a:pPr>
            <a:r>
              <a:rPr lang="cs-CZ" altLang="cs-CZ" dirty="0">
                <a:solidFill>
                  <a:srgbClr val="0000FF"/>
                </a:solidFill>
              </a:rPr>
              <a:t>	nařízení 1/2003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 (229), 263 (230)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5711E126-08EA-429F-BC9A-E0A05C3A4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3F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Vynucování práva EU vůči orgánům EU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0B5E60C4-C2D8-405D-BB1C-2AD5D640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 dirty="0"/>
              <a:t>čl. 263 – </a:t>
            </a:r>
            <a:r>
              <a:rPr lang="cs-CZ" altLang="cs-CZ" sz="36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3600" dirty="0"/>
              <a:t> legislativního nebo jiného aktu EU</a:t>
            </a:r>
          </a:p>
          <a:p>
            <a:pPr lvl="1"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solidFill>
                  <a:srgbClr val="0000FF"/>
                </a:solidFill>
              </a:rPr>
              <a:t>zákaz cigaretové reklamy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 dirty="0"/>
              <a:t>č. 268 – </a:t>
            </a:r>
            <a:r>
              <a:rPr lang="cs-CZ" altLang="cs-CZ" sz="3600" dirty="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 dirty="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F568B930-D2B8-4E5F-8F45-1D8DFAEC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8013" cy="1433513"/>
          </a:xfrm>
        </p:spPr>
        <p:txBody>
          <a:bodyPr/>
          <a:lstStyle/>
          <a:p>
            <a:r>
              <a:rPr lang="cs-CZ" altLang="cs-CZ">
                <a:solidFill>
                  <a:srgbClr val="C00000"/>
                </a:solidFill>
              </a:rPr>
              <a:t>Pro jistotu</a:t>
            </a:r>
            <a:br>
              <a:rPr lang="cs-CZ" altLang="cs-CZ"/>
            </a:br>
            <a:r>
              <a:rPr lang="cs-CZ" altLang="cs-CZ"/>
              <a:t>připomenutí pro úplné laiky: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E57E6B9-6FF8-4B71-9012-3F1377BBD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endParaRPr lang="cs-CZ" altLang="cs-CZ"/>
          </a:p>
          <a:p>
            <a:r>
              <a:rPr lang="cs-CZ" altLang="cs-CZ"/>
              <a:t>Soudní dvůr EU </a:t>
            </a:r>
            <a:r>
              <a:rPr lang="cs-CZ" altLang="cs-CZ" b="1" i="1"/>
              <a:t>není </a:t>
            </a:r>
            <a:r>
              <a:rPr lang="cs-CZ" altLang="cs-CZ" i="1"/>
              <a:t>odvolacím soudem pro soudy členských států </a:t>
            </a:r>
          </a:p>
          <a:p>
            <a:r>
              <a:rPr lang="cs-CZ" altLang="cs-CZ"/>
              <a:t>a nemůže ani rušit jejich vnitrostátní právní předpisy.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BADA5AAD-34F3-4607-886A-36939599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E0A0F37-2DD2-40E2-9023-6B397308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/>
              <a:t>zajištění jednotného výkladu práva EU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828BCCE6-573E-4242-A1BA-6F994C528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8DDDB7A1-BDEB-4C23-BE5A-1261EF358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80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800"/>
              <a:t>vůči </a:t>
            </a:r>
            <a:r>
              <a:rPr lang="cs-CZ" altLang="cs-CZ" sz="4800" i="1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145C40BC-06D8-41B8-95EB-46AE092D4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8228013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DC2300"/>
                </a:solidFill>
              </a:rPr>
              <a:t>Vynucování práva EU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20CF48B-90E4-4EF9-8A09-E27319B05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8013" cy="54975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/>
              <a:t>vůči členským státům</a:t>
            </a:r>
            <a:r>
              <a:rPr lang="cs-CZ" altLang="cs-CZ" sz="3600" b="1"/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Soudní dvůr  </a:t>
            </a:r>
            <a:r>
              <a:rPr lang="cs-CZ" altLang="cs-CZ" sz="2400" i="1">
                <a:solidFill>
                  <a:srgbClr val="00DBD6"/>
                </a:solidFill>
              </a:rPr>
              <a:t>(dále podrobně)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žaloba Komise nebo čl.státu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nerespektování rozs.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/>
              <a:t>nadměrný schodek veřejného rozpočtu, rozh. Rady</a:t>
            </a:r>
            <a:endParaRPr lang="cs-CZ" altLang="cs-CZ" sz="2400">
              <a:solidFill>
                <a:srgbClr val="A6A6A6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</a:pPr>
            <a:r>
              <a:rPr lang="cs-CZ" altLang="cs-CZ" sz="2400">
                <a:solidFill>
                  <a:srgbClr val="A6A6A6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předběžná otázka, odpovědnost typu Francovich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>
                <a:solidFill>
                  <a:srgbClr val="A6A6A6"/>
                </a:solidFill>
              </a:rPr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2EAC4C75-C30F-42E3-85C2-FDC38F22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DC2300"/>
                </a:solidFill>
              </a:rPr>
              <a:t>Vynucování práva EU - 2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619E820B-5568-46C9-B152-7CA15104C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95463"/>
            <a:ext cx="8228013" cy="45735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jednotlivcům (podnikům)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>
                <a:solidFill>
                  <a:srgbClr val="009900"/>
                </a:solidFill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A84BE080-7624-4C2F-B84B-3B60B51CB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ADA3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Subjekty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83B18E3C-E4F7-4EDD-86DE-DA9940120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KOMISE </a:t>
            </a:r>
            <a:r>
              <a:rPr lang="cs-CZ" altLang="cs-CZ" sz="360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SOUDNÍ DVŮR </a:t>
            </a:r>
            <a:r>
              <a:rPr lang="cs-CZ" altLang="cs-CZ" sz="3600">
                <a:solidFill>
                  <a:srgbClr val="CD0530"/>
                </a:solidFill>
              </a:rPr>
              <a:t>(soudní řízení)</a:t>
            </a:r>
            <a:endParaRPr lang="cs-CZ" altLang="cs-CZ" sz="360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>
                <a:solidFill>
                  <a:srgbClr val="7F7F7F"/>
                </a:solidFill>
              </a:rPr>
              <a:t>(Rada – výjimečně a mimořádně)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969917BE-FB28-4495-81FD-E85ACEE1D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/>
              <a:t>Vynucování práva vůči členským státům - 1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9A0E7D11-4178-44A2-8984-8773106A6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0000CC"/>
                </a:solidFill>
              </a:rPr>
              <a:t>správní řízení</a:t>
            </a:r>
            <a:r>
              <a:rPr lang="cs-CZ" altLang="cs-CZ" b="1" dirty="0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CD0530"/>
                </a:solidFill>
              </a:rPr>
              <a:t>soudní řízení</a:t>
            </a:r>
            <a:r>
              <a:rPr lang="cs-CZ" altLang="cs-CZ" b="1" dirty="0"/>
              <a:t> (SD)</a:t>
            </a:r>
            <a:r>
              <a:rPr lang="cs-CZ" altLang="cs-CZ" dirty="0"/>
              <a:t> (návrh Komise – </a:t>
            </a:r>
            <a:r>
              <a:rPr lang="cs-CZ" altLang="cs-CZ" dirty="0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 dirty="0"/>
              <a:t>event. </a:t>
            </a:r>
            <a:r>
              <a:rPr lang="cs-CZ" altLang="cs-CZ" dirty="0">
                <a:solidFill>
                  <a:srgbClr val="0000CC"/>
                </a:solidFill>
              </a:rPr>
              <a:t>finanční postih</a:t>
            </a:r>
            <a:r>
              <a:rPr lang="cs-CZ" altLang="cs-CZ" dirty="0"/>
              <a:t> rozhodnutím ESD na návrh Komise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 dirty="0"/>
              <a:t>--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dirty="0"/>
              <a:t>(žaloba může být podána i členským státem)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C2A70-2C8A-4F23-AEF3-BBA36BBA7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Spory </a:t>
            </a:r>
            <a:r>
              <a:rPr lang="pl-PL" dirty="0" err="1"/>
              <a:t>mezi</a:t>
            </a:r>
            <a:r>
              <a:rPr lang="pl-PL" dirty="0"/>
              <a:t> </a:t>
            </a:r>
            <a:r>
              <a:rPr lang="pl-PL" dirty="0" err="1"/>
              <a:t>členskými</a:t>
            </a:r>
            <a:r>
              <a:rPr lang="pl-PL" dirty="0"/>
              <a:t> </a:t>
            </a:r>
            <a:r>
              <a:rPr lang="pl-PL" dirty="0" err="1"/>
              <a:t>státy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4508B2-5AA2-42E4-86B8-2A87E746B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velmi</a:t>
            </a:r>
            <a:r>
              <a:rPr lang="pl-PL" dirty="0"/>
              <a:t> </a:t>
            </a:r>
            <a:r>
              <a:rPr lang="pl-PL" dirty="0" err="1"/>
              <a:t>vzácné</a:t>
            </a:r>
            <a:r>
              <a:rPr lang="pl-PL" dirty="0"/>
              <a:t> – i </a:t>
            </a:r>
            <a:r>
              <a:rPr lang="pl-PL" dirty="0" err="1"/>
              <a:t>zde</a:t>
            </a:r>
            <a:r>
              <a:rPr lang="pl-PL" dirty="0"/>
              <a:t> </a:t>
            </a:r>
            <a:r>
              <a:rPr lang="pl-PL" dirty="0" err="1"/>
              <a:t>řízení</a:t>
            </a:r>
            <a:r>
              <a:rPr lang="pl-PL" dirty="0"/>
              <a:t> </a:t>
            </a:r>
            <a:r>
              <a:rPr lang="pl-PL" dirty="0" err="1"/>
              <a:t>před</a:t>
            </a:r>
            <a:r>
              <a:rPr lang="pl-PL" dirty="0"/>
              <a:t> </a:t>
            </a:r>
            <a:r>
              <a:rPr lang="pl-PL" dirty="0" err="1"/>
              <a:t>Komisí</a:t>
            </a:r>
            <a:endParaRPr lang="pl-PL" dirty="0"/>
          </a:p>
          <a:p>
            <a:r>
              <a:rPr lang="pl-PL" dirty="0"/>
              <a:t>do 2012 – 4 </a:t>
            </a:r>
            <a:r>
              <a:rPr lang="pl-PL" dirty="0" err="1"/>
              <a:t>nevýznamné</a:t>
            </a:r>
            <a:endParaRPr lang="pl-PL" dirty="0"/>
          </a:p>
          <a:p>
            <a:r>
              <a:rPr lang="pl-PL" dirty="0" err="1"/>
              <a:t>příklady</a:t>
            </a:r>
            <a:r>
              <a:rPr lang="pl-PL" dirty="0"/>
              <a:t> </a:t>
            </a:r>
            <a:r>
              <a:rPr lang="pl-PL" dirty="0" err="1"/>
              <a:t>dalších</a:t>
            </a:r>
            <a:r>
              <a:rPr lang="pl-PL" dirty="0"/>
              <a:t>:</a:t>
            </a:r>
          </a:p>
          <a:p>
            <a:r>
              <a:rPr lang="pl-PL" dirty="0"/>
              <a:t>2012: </a:t>
            </a:r>
            <a:r>
              <a:rPr lang="pl-PL" dirty="0" err="1"/>
              <a:t>Maďarsko</a:t>
            </a:r>
            <a:r>
              <a:rPr lang="pl-PL" dirty="0"/>
              <a:t> v. </a:t>
            </a:r>
            <a:r>
              <a:rPr lang="pl-PL" dirty="0" err="1"/>
              <a:t>Slovensko</a:t>
            </a:r>
            <a:r>
              <a:rPr lang="pl-PL" dirty="0"/>
              <a:t> (</a:t>
            </a:r>
            <a:r>
              <a:rPr lang="pl-PL" dirty="0" err="1"/>
              <a:t>návštěva</a:t>
            </a:r>
            <a:r>
              <a:rPr lang="pl-PL" dirty="0"/>
              <a:t> </a:t>
            </a:r>
            <a:r>
              <a:rPr lang="pl-PL" dirty="0" err="1"/>
              <a:t>prezidenta</a:t>
            </a:r>
            <a:r>
              <a:rPr lang="pl-PL" dirty="0"/>
              <a:t>)</a:t>
            </a:r>
          </a:p>
          <a:p>
            <a:r>
              <a:rPr lang="pl-PL" dirty="0"/>
              <a:t>2018: </a:t>
            </a:r>
            <a:r>
              <a:rPr lang="pl-PL" dirty="0" err="1"/>
              <a:t>Rakousko</a:t>
            </a:r>
            <a:r>
              <a:rPr lang="pl-PL" dirty="0"/>
              <a:t> v. </a:t>
            </a:r>
            <a:r>
              <a:rPr lang="pl-PL" dirty="0" err="1"/>
              <a:t>Německo</a:t>
            </a:r>
            <a:r>
              <a:rPr lang="pl-PL" dirty="0"/>
              <a:t> (</a:t>
            </a:r>
            <a:r>
              <a:rPr lang="pl-PL" dirty="0" err="1"/>
              <a:t>dálniční</a:t>
            </a:r>
            <a:r>
              <a:rPr lang="pl-PL" dirty="0"/>
              <a:t> </a:t>
            </a:r>
            <a:r>
              <a:rPr lang="pl-PL" dirty="0" err="1"/>
              <a:t>poplatky</a:t>
            </a:r>
            <a:endParaRPr lang="pl-PL" dirty="0"/>
          </a:p>
          <a:p>
            <a:r>
              <a:rPr lang="pl-PL" dirty="0"/>
              <a:t>2021: ČR v. Polsko (</a:t>
            </a:r>
            <a:r>
              <a:rPr lang="pl-PL" dirty="0" err="1"/>
              <a:t>důl</a:t>
            </a:r>
            <a:r>
              <a:rPr lang="pl-PL" dirty="0"/>
              <a:t> Turów)</a:t>
            </a:r>
          </a:p>
        </p:txBody>
      </p:sp>
    </p:spTree>
    <p:extLst>
      <p:ext uri="{BB962C8B-B14F-4D97-AF65-F5344CB8AC3E}">
        <p14:creationId xmlns:p14="http://schemas.microsoft.com/office/powerpoint/2010/main" val="321500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36D42-8AFA-4DB9-A9D2-A6CBC44E5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FF00"/>
          </a:solidFill>
        </p:spPr>
        <p:txBody>
          <a:bodyPr/>
          <a:lstStyle/>
          <a:p>
            <a:r>
              <a:rPr lang="pl-PL" dirty="0" err="1"/>
              <a:t>Vládní</a:t>
            </a:r>
            <a:r>
              <a:rPr lang="pl-PL" dirty="0"/>
              <a:t> </a:t>
            </a:r>
            <a:r>
              <a:rPr lang="pl-PL" dirty="0" err="1"/>
              <a:t>zmocněnec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439AE-10BE-4498-94A7-D8244794A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8013" cy="5112568"/>
          </a:xfrm>
          <a:solidFill>
            <a:srgbClr val="FFFFCC"/>
          </a:solidFill>
        </p:spPr>
        <p:txBody>
          <a:bodyPr/>
          <a:lstStyle/>
          <a:p>
            <a:r>
              <a:rPr lang="cs-CZ" sz="2800" dirty="0"/>
              <a:t>Vládní zmocněnec přijímá v souvislosti s řízením o porušení unijního práva oznámení </a:t>
            </a:r>
            <a:r>
              <a:rPr lang="cs-CZ" sz="2800" b="1" i="1" dirty="0">
                <a:solidFill>
                  <a:srgbClr val="C00000"/>
                </a:solidFill>
              </a:rPr>
              <a:t>Komise </a:t>
            </a:r>
            <a:r>
              <a:rPr lang="cs-CZ" sz="2800" dirty="0"/>
              <a:t>o zahájení řízení </a:t>
            </a:r>
            <a:r>
              <a:rPr lang="cs-CZ" sz="2800" b="1" dirty="0"/>
              <a:t>(formální upozornění), </a:t>
            </a:r>
            <a:r>
              <a:rPr lang="cs-CZ" sz="2800" dirty="0"/>
              <a:t>resp. o jeho další fázi. Na základě informací od rezortů vypracovává vládní zmocněnec odpověď.</a:t>
            </a:r>
          </a:p>
          <a:p>
            <a:r>
              <a:rPr lang="cs-CZ" sz="2800" dirty="0"/>
              <a:t>Je-li zahájeno řízení před </a:t>
            </a:r>
            <a:r>
              <a:rPr lang="cs-CZ" sz="2800" b="1" i="1" dirty="0">
                <a:solidFill>
                  <a:srgbClr val="C00000"/>
                </a:solidFill>
              </a:rPr>
              <a:t>Soudním dvorem, </a:t>
            </a:r>
            <a:r>
              <a:rPr lang="cs-CZ" sz="2800" dirty="0"/>
              <a:t>přijímá vládní zmocněnec příslušné dokumenty od Soudního dvora a vypracovává žalobní odpověď v reakci na žalobu Komise. V případě konání ústního jednání vládní zmocněnec zastupuje ČR.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3627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790</Words>
  <Application>Microsoft Office PowerPoint</Application>
  <PresentationFormat>Předvádění na obrazovce (4:3)</PresentationFormat>
  <Paragraphs>147</Paragraphs>
  <Slides>17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DejaVu Sans</vt:lpstr>
      <vt:lpstr>Symbol</vt:lpstr>
      <vt:lpstr>Times New Roman</vt:lpstr>
      <vt:lpstr>WenQuanYi Micro Hei</vt:lpstr>
      <vt:lpstr>Wingdings</vt:lpstr>
      <vt:lpstr>Motiv systému Office</vt:lpstr>
      <vt:lpstr>Prezentace aplikace PowerPoint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Spory mezi členskými státy</vt:lpstr>
      <vt:lpstr>Vládní zmocněnec</vt:lpstr>
      <vt:lpstr>Prezentace aplikace PowerPoint</vt:lpstr>
      <vt:lpstr>Prezentace aplikace PowerPoint</vt:lpstr>
      <vt:lpstr>Faktor N (platební schopnost) </vt:lpstr>
      <vt:lpstr>Prezentace aplikace PowerPoint</vt:lpstr>
      <vt:lpstr>Prezentace aplikace PowerPoint</vt:lpstr>
      <vt:lpstr>Prezentace aplikace PowerPoint</vt:lpstr>
      <vt:lpstr>Prezentace aplikace PowerPoint</vt:lpstr>
      <vt:lpstr>Pro jistotu připomenutí pro úplné laiky: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Tyc Vladimir</cp:lastModifiedBy>
  <cp:revision>40</cp:revision>
  <cp:lastPrinted>1601-01-01T00:00:00Z</cp:lastPrinted>
  <dcterms:created xsi:type="dcterms:W3CDTF">2012-04-11T22:40:16Z</dcterms:created>
  <dcterms:modified xsi:type="dcterms:W3CDTF">2021-05-09T20:55:17Z</dcterms:modified>
</cp:coreProperties>
</file>