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90" r:id="rId4"/>
    <p:sldId id="268" r:id="rId5"/>
    <p:sldId id="287" r:id="rId6"/>
    <p:sldId id="271" r:id="rId7"/>
    <p:sldId id="272" r:id="rId8"/>
    <p:sldId id="297" r:id="rId9"/>
    <p:sldId id="286" r:id="rId10"/>
    <p:sldId id="278" r:id="rId11"/>
    <p:sldId id="279" r:id="rId12"/>
    <p:sldId id="274" r:id="rId13"/>
    <p:sldId id="293" r:id="rId14"/>
    <p:sldId id="314" r:id="rId15"/>
    <p:sldId id="311" r:id="rId16"/>
    <p:sldId id="302" r:id="rId17"/>
    <p:sldId id="300" r:id="rId18"/>
    <p:sldId id="298" r:id="rId19"/>
    <p:sldId id="309" r:id="rId20"/>
    <p:sldId id="299" r:id="rId21"/>
    <p:sldId id="301" r:id="rId22"/>
    <p:sldId id="315" r:id="rId23"/>
    <p:sldId id="294" r:id="rId24"/>
    <p:sldId id="295" r:id="rId25"/>
    <p:sldId id="296" r:id="rId26"/>
    <p:sldId id="303" r:id="rId27"/>
    <p:sldId id="304" r:id="rId28"/>
    <p:sldId id="305" r:id="rId29"/>
    <p:sldId id="306" r:id="rId30"/>
    <p:sldId id="307" r:id="rId31"/>
    <p:sldId id="308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008000"/>
    <a:srgbClr val="00CC00"/>
    <a:srgbClr val="66FF66"/>
    <a:srgbClr val="FF6600"/>
    <a:srgbClr val="008080"/>
    <a:srgbClr val="0000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63" d="100"/>
          <a:sy n="63" d="100"/>
        </p:scale>
        <p:origin x="137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8E1DF18-8294-4C52-BB4E-F519DB827B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D54BE3A-EB60-4A53-B0FC-0B3EE30FFF7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294FDB2-E838-4D1C-BF8B-52A3B13B26B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0C473AD5-378E-4177-BA1D-4999DA5C92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0F6D44F3-14B5-47F3-B825-C1394DEF64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BBBA8B8F-8B35-440C-85F2-2F9BF63F82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6710F8-B687-4FF5-B856-687DC2178E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CCF2C63-B62D-4591-BB7C-A6928DDB82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DD1708-603D-445F-ACBD-318A71B11C81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57F600-CEB0-44FD-9CA6-FEFFE9F2D9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7BF5288-B817-4707-AA7C-4F76F6707EB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EAD7B6-FBD1-4485-84B7-D5DCA7DE3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A2450D-618B-4667-9E31-DC8914827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54B72-E529-474D-88AA-312CFD940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B246-A30A-458F-9873-63B9F7846D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139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8C0A8C-6D4B-427F-8438-A72479182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99329-C7A6-4355-BB38-47A0DEE9E3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CD74E8-DFEB-424F-B1E8-B2C5718C9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AE9D7-A9CE-4DB5-8420-13DA25DE56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097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75B71F-6A4F-4651-A9F8-31B132E9A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2CFB79-AF6F-4694-9ECF-DABC7A29A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A22F34-C397-4D72-984F-96AFFDB0A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48424-57F8-4E83-BA9E-EB09F95890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688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13AFDB-04DC-4E0B-A47C-2994673D4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8B6B96-BE41-42E2-B2B5-02860E441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4BFE8D-D2AD-40F1-BEB3-5FA531D49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CD70-311D-419A-BC3F-2E2C5499A8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274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69774E-3280-459C-9E13-DB5B0EC7E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6AE9D-1637-42D7-B8B9-D5FED5F4F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58F376-9A8E-4033-A1D2-A88A8E6B9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48A57-EBA8-48E1-A1D7-3B7A846EE9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639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F8925-6889-423C-8C8B-244AE41533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BCBE7-A961-4C56-A3AF-980294D20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78FC78-9C27-4486-B21B-9B331177F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41CE0-D1C7-4903-AA6B-353860ECD0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897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21E6F9-EC71-4CDE-A9DC-588FCB19A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6C4FCB-13A0-422B-A7B8-67FED19FE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779196-1F81-448E-AE17-22425512D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305E-E501-4604-BDA7-E95541B3E9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344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4DC3CE-542C-45B8-B1C7-74EA770C1B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8AA4EA-1AA1-4E00-82A9-8924490F12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014B61-72FD-4078-AEED-D86FE9BD7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07019-716C-4D60-A9CD-4C3D40E907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106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AED0C0-5566-422E-8DEB-0648D2081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3788CC-04A3-4885-8A09-89CA49C63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7959E5-47B0-4016-8ACB-0EC4B4733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1F47-9B5E-4F8B-9A26-4AEEE45D0B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602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B69C0-A0E1-48D3-BB4A-E15B11B3A5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832A4-EA6F-4DC5-A996-9B038B420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9B6B2D-2BA0-4D64-B790-70CF6CA532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70767-2E26-4533-8922-811EB27FCE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62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E4213B-D866-4DF6-A0D4-E018E919F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960FD4-45B9-49AF-B8E6-9ED5AB2F7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E89D4-950E-4E1E-B50C-19041C68DA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6456D-B10A-4AF1-9AB7-FD43A6E991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69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D81BBE6-8968-4460-BCA7-AEFBCA773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EDA433-4004-4731-8E71-230E15D1D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5AB9A3-A3FE-4B9A-B9E0-908331CCF6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FC41FD-3C49-44C3-BEF6-FDA1FEDDF0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B1C02A6-21EE-4971-8B6C-992D9E019F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9308E2B-4788-4A17-8468-474536D5BA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D66A7F4-73FC-4FF3-A176-E4743FA95E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006" y="1052736"/>
            <a:ext cx="7773988" cy="4105275"/>
          </a:xfrm>
          <a:solidFill>
            <a:srgbClr val="FBF7A3"/>
          </a:solidFill>
        </p:spPr>
        <p:txBody>
          <a:bodyPr/>
          <a:lstStyle/>
          <a:p>
            <a:pPr eaLnBrk="1" hangingPunct="1"/>
            <a:r>
              <a:rPr lang="cs-CZ" altLang="cs-CZ" sz="4800" b="1" dirty="0">
                <a:solidFill>
                  <a:srgbClr val="CC0000"/>
                </a:solidFill>
              </a:rPr>
              <a:t>Úvod do </a:t>
            </a:r>
            <a:br>
              <a:rPr lang="cs-CZ" altLang="cs-CZ" sz="4800" b="1" dirty="0">
                <a:solidFill>
                  <a:srgbClr val="CC0000"/>
                </a:solidFill>
              </a:rPr>
            </a:br>
            <a:r>
              <a:rPr lang="cs-CZ" altLang="cs-CZ" sz="4800" b="1" dirty="0">
                <a:solidFill>
                  <a:srgbClr val="CC0000"/>
                </a:solidFill>
              </a:rPr>
              <a:t>mezinárodního práva</a:t>
            </a:r>
            <a:br>
              <a:rPr lang="cs-CZ" altLang="cs-CZ" sz="4800" b="1" dirty="0">
                <a:solidFill>
                  <a:srgbClr val="CC0000"/>
                </a:solidFill>
              </a:rPr>
            </a:br>
            <a:br>
              <a:rPr lang="cs-CZ" altLang="cs-CZ" sz="4800" b="1" dirty="0">
                <a:solidFill>
                  <a:srgbClr val="CC0000"/>
                </a:solidFill>
              </a:rPr>
            </a:br>
            <a:r>
              <a:rPr lang="cs-CZ" altLang="cs-CZ" sz="3200" b="1" dirty="0">
                <a:solidFill>
                  <a:srgbClr val="0000FF"/>
                </a:solidFill>
              </a:rPr>
              <a:t>2. přednáška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2197C7E-198E-4356-96E6-A7D78EC81C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589588"/>
            <a:ext cx="6400800" cy="36036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cs-CZ" altLang="cs-CZ" sz="2000" b="1" dirty="0">
                <a:solidFill>
                  <a:srgbClr val="FF6600"/>
                </a:solidFill>
              </a:rPr>
              <a:t>215 - 2 						</a:t>
            </a:r>
            <a:r>
              <a:rPr lang="cs-CZ" altLang="cs-CZ" sz="2400" b="1" dirty="0">
                <a:solidFill>
                  <a:srgbClr val="C00000"/>
                </a:solidFill>
              </a:rPr>
              <a:t>2021</a:t>
            </a:r>
            <a:r>
              <a:rPr lang="cs-CZ" altLang="cs-CZ" sz="2000" b="1" dirty="0">
                <a:solidFill>
                  <a:srgbClr val="FF6600"/>
                </a:solidFill>
              </a:rPr>
              <a:t>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26034B0-D094-4FBF-AB14-43DAD4147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E5FE50"/>
          </a:solidFill>
        </p:spPr>
        <p:txBody>
          <a:bodyPr/>
          <a:lstStyle/>
          <a:p>
            <a:pPr eaLnBrk="1" hangingPunct="1"/>
            <a:r>
              <a:rPr lang="cs-CZ" altLang="cs-CZ" sz="4000"/>
              <a:t>Subjektivita v mezinárodním právu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DCFA7C9-3B0A-4102-810D-752550AC2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2FDB9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způsobilost k právům a povinnostem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způsobilost k právně relevantnímu chování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normotvorná způsobilost (ne vždy)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chemeClr val="accent2"/>
                </a:solidFill>
              </a:rPr>
              <a:t>Rozsah: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rgbClr val="CC0000"/>
                </a:solidFill>
              </a:rPr>
              <a:t>plná subjektivita (stát)</a:t>
            </a:r>
            <a:r>
              <a:rPr lang="cs-CZ" altLang="cs-CZ" dirty="0"/>
              <a:t> </a:t>
            </a:r>
            <a:r>
              <a:rPr lang="cs-CZ" altLang="cs-CZ" i="1" dirty="0"/>
              <a:t>(celé MP)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rgbClr val="CC0000"/>
                </a:solidFill>
              </a:rPr>
              <a:t>omezená subjektivita</a:t>
            </a:r>
            <a:r>
              <a:rPr lang="cs-CZ" altLang="cs-CZ" dirty="0"/>
              <a:t> (mezinárodní </a:t>
            </a:r>
            <a:r>
              <a:rPr lang="cs-CZ" altLang="cs-CZ" dirty="0" err="1"/>
              <a:t>org</a:t>
            </a:r>
            <a:r>
              <a:rPr lang="cs-CZ" altLang="cs-CZ" dirty="0"/>
              <a:t>.) </a:t>
            </a:r>
            <a:r>
              <a:rPr lang="cs-CZ" altLang="cs-CZ" i="1" dirty="0"/>
              <a:t>(část MP)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rgbClr val="CC0000"/>
                </a:solidFill>
              </a:rPr>
              <a:t>marginální „subjektivita“</a:t>
            </a:r>
            <a:r>
              <a:rPr lang="cs-CZ" altLang="cs-CZ" dirty="0"/>
              <a:t> (jednotlivec) </a:t>
            </a:r>
            <a:r>
              <a:rPr lang="cs-CZ" altLang="cs-CZ" i="1" dirty="0"/>
              <a:t>(</a:t>
            </a:r>
            <a:r>
              <a:rPr lang="cs-CZ" altLang="cs-CZ" i="1" dirty="0" err="1"/>
              <a:t>výj</a:t>
            </a:r>
            <a:r>
              <a:rPr lang="cs-CZ" altLang="cs-CZ" i="1" dirty="0"/>
              <a:t>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DCC10E6-061D-4856-BCEA-84449D0F8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8E0AF"/>
          </a:solidFill>
        </p:spPr>
        <p:txBody>
          <a:bodyPr/>
          <a:lstStyle/>
          <a:p>
            <a:pPr eaLnBrk="1" hangingPunct="1"/>
            <a:r>
              <a:rPr lang="cs-CZ" altLang="cs-CZ"/>
              <a:t>Subjektivita – 2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80EB6E6-8667-43AE-8C48-0B1D630B4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DAF2DD"/>
          </a:solidFill>
        </p:spPr>
        <p:txBody>
          <a:bodyPr/>
          <a:lstStyle/>
          <a:p>
            <a:pPr eaLnBrk="1" hangingPunct="1"/>
            <a:r>
              <a:rPr lang="cs-CZ" altLang="cs-CZ"/>
              <a:t>trvalost (dočasnost)</a:t>
            </a:r>
          </a:p>
          <a:p>
            <a:pPr eaLnBrk="1" hangingPunct="1"/>
            <a:r>
              <a:rPr lang="cs-CZ" altLang="cs-CZ"/>
              <a:t>zdroj (obecné nebo partikulární MP)</a:t>
            </a:r>
          </a:p>
          <a:p>
            <a:pPr eaLnBrk="1" hangingPunct="1"/>
            <a:r>
              <a:rPr lang="cs-CZ" altLang="cs-CZ">
                <a:solidFill>
                  <a:srgbClr val="CC0000"/>
                </a:solidFill>
              </a:rPr>
              <a:t>původnost:</a:t>
            </a:r>
          </a:p>
          <a:p>
            <a:pPr lvl="1" eaLnBrk="1" hangingPunct="1"/>
            <a:r>
              <a:rPr lang="cs-CZ" altLang="cs-CZ">
                <a:solidFill>
                  <a:srgbClr val="000099"/>
                </a:solidFill>
              </a:rPr>
              <a:t>původní (primární):</a:t>
            </a:r>
            <a:r>
              <a:rPr lang="cs-CZ" altLang="cs-CZ"/>
              <a:t> státy, povstalci, n-o hnutí</a:t>
            </a:r>
          </a:p>
          <a:p>
            <a:pPr lvl="1" eaLnBrk="1" hangingPunct="1"/>
            <a:r>
              <a:rPr lang="cs-CZ" altLang="cs-CZ">
                <a:solidFill>
                  <a:srgbClr val="000099"/>
                </a:solidFill>
              </a:rPr>
              <a:t>odvozená:</a:t>
            </a:r>
            <a:r>
              <a:rPr lang="cs-CZ" altLang="cs-CZ"/>
              <a:t> mezinárodní organizace, jednotlivci</a:t>
            </a:r>
          </a:p>
          <a:p>
            <a:pPr lvl="1" eaLnBrk="1" hangingPunct="1"/>
            <a:r>
              <a:rPr lang="cs-CZ" altLang="cs-CZ">
                <a:solidFill>
                  <a:srgbClr val="000099"/>
                </a:solidFill>
              </a:rPr>
              <a:t>podle okolností:</a:t>
            </a:r>
            <a:r>
              <a:rPr lang="cs-CZ" altLang="cs-CZ"/>
              <a:t> zvláštní politické útvary, města (hist.)</a:t>
            </a:r>
          </a:p>
          <a:p>
            <a:pPr lvl="1" eaLnBrk="1" hangingPunct="1"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C60FDA8-A3C9-46B8-A1DE-CF5066FD17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13684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cs-CZ" altLang="cs-CZ"/>
              <a:t>Stát jako subjekt MPV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45EBFE1-5969-44F6-BF51-D3F1484986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3743325"/>
          </a:xfrm>
          <a:solidFill>
            <a:srgbClr val="FFFF99"/>
          </a:soli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cs-CZ" altLang="cs-CZ">
                <a:solidFill>
                  <a:srgbClr val="FF3300"/>
                </a:solidFill>
              </a:rPr>
              <a:t>Pojmové znaky státu: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/>
              <a:t>území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/>
              <a:t>obyvatelstvo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/>
              <a:t>nezávislá veřejná moc (státní moc)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/>
              <a:t>způsobilost vstupovat do mezinárodních vztahů (smluv)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2FFCB44-ED7C-4F6F-8444-B336E5637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Území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E0BD1B5-4298-4792-A457-6618EED84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/>
              <a:t>státní hranice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různé způsoby vymezení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hranice uvnitř EU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trojrozměrný prostor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moře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enklávy, poloenklávy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územní výsost (výlučný výkon svrchovaných práv státu)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výjimky: diplomatické a konzulární mise, vojenské základny, zvláštní dohody o policejní spolupráci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B972224D-D4AD-4CD8-A38B-C7CD0A1DB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cs-CZ" altLang="cs-CZ"/>
              <a:t>Trojrozměrnost státního území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1D72AB-C59E-4F89-96B3-D0C0317E6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  <a:solidFill>
            <a:srgbClr val="CCFFCC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800" dirty="0"/>
              <a:t>kosmický prostor</a:t>
            </a:r>
          </a:p>
          <a:p>
            <a:pPr marL="0" indent="0">
              <a:buFontTx/>
              <a:buNone/>
              <a:defRPr/>
            </a:pPr>
            <a:endParaRPr lang="cs-CZ" sz="2800" b="1" dirty="0"/>
          </a:p>
          <a:p>
            <a:pPr marL="0" indent="0">
              <a:buFontTx/>
              <a:buNone/>
              <a:defRPr/>
            </a:pPr>
            <a:r>
              <a:rPr lang="cs-CZ" sz="2800" b="1" dirty="0"/>
              <a:t>vzdušný prostor</a:t>
            </a:r>
          </a:p>
          <a:p>
            <a:pPr marL="0" indent="0">
              <a:buFontTx/>
              <a:buNone/>
              <a:defRPr/>
            </a:pPr>
            <a:r>
              <a:rPr lang="cs-CZ" sz="2800" b="1" dirty="0"/>
              <a:t>100 km</a:t>
            </a:r>
          </a:p>
          <a:p>
            <a:pPr marL="0" indent="0">
              <a:buFontTx/>
              <a:buNone/>
              <a:defRPr/>
            </a:pPr>
            <a:r>
              <a:rPr lang="cs-CZ" b="1" dirty="0">
                <a:solidFill>
                  <a:srgbClr val="008000"/>
                </a:solidFill>
              </a:rPr>
              <a:t>zemský povrch</a:t>
            </a:r>
          </a:p>
          <a:p>
            <a:pPr marL="0" indent="0">
              <a:buFontTx/>
              <a:buNone/>
              <a:defRPr/>
            </a:pP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                     </a:t>
            </a:r>
            <a:r>
              <a:rPr lang="cs-CZ" b="1" dirty="0">
                <a:solidFill>
                  <a:srgbClr val="CC3300"/>
                </a:solidFill>
              </a:rPr>
              <a:t>podzemí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C3A6F9AB-DBF4-4D2C-B9AB-5BE6D588CD32}"/>
              </a:ext>
            </a:extLst>
          </p:cNvPr>
          <p:cNvSpPr/>
          <p:nvPr/>
        </p:nvSpPr>
        <p:spPr>
          <a:xfrm rot="10800000">
            <a:off x="3563938" y="2560638"/>
            <a:ext cx="4392612" cy="3529012"/>
          </a:xfrm>
          <a:prstGeom prst="triangle">
            <a:avLst>
              <a:gd name="adj" fmla="val 50000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885BCCF1-90C3-4E7B-8526-E9B7BDB5009A}"/>
              </a:ext>
            </a:extLst>
          </p:cNvPr>
          <p:cNvSpPr/>
          <p:nvPr/>
        </p:nvSpPr>
        <p:spPr>
          <a:xfrm>
            <a:off x="4211638" y="2800350"/>
            <a:ext cx="3097212" cy="140335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F79B6B5-78F6-4056-8E24-55078B786577}"/>
              </a:ext>
            </a:extLst>
          </p:cNvPr>
          <p:cNvSpPr/>
          <p:nvPr/>
        </p:nvSpPr>
        <p:spPr>
          <a:xfrm>
            <a:off x="3563938" y="1562100"/>
            <a:ext cx="4392612" cy="1727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louk 6">
            <a:extLst>
              <a:ext uri="{FF2B5EF4-FFF2-40B4-BE49-F238E27FC236}">
                <a16:creationId xmlns:a16="http://schemas.microsoft.com/office/drawing/2014/main" id="{E115279C-5B34-4DA0-935C-4B00AC271403}"/>
              </a:ext>
            </a:extLst>
          </p:cNvPr>
          <p:cNvSpPr/>
          <p:nvPr/>
        </p:nvSpPr>
        <p:spPr>
          <a:xfrm>
            <a:off x="3563938" y="3482975"/>
            <a:ext cx="4608512" cy="450850"/>
          </a:xfrm>
          <a:prstGeom prst="arc">
            <a:avLst>
              <a:gd name="adj1" fmla="val 1084027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blouk 7">
            <a:extLst>
              <a:ext uri="{FF2B5EF4-FFF2-40B4-BE49-F238E27FC236}">
                <a16:creationId xmlns:a16="http://schemas.microsoft.com/office/drawing/2014/main" id="{23ABB8D4-75DC-435B-B3F5-D904A37DFD05}"/>
              </a:ext>
            </a:extLst>
          </p:cNvPr>
          <p:cNvSpPr/>
          <p:nvPr/>
        </p:nvSpPr>
        <p:spPr>
          <a:xfrm>
            <a:off x="3132138" y="2276475"/>
            <a:ext cx="5256212" cy="749300"/>
          </a:xfrm>
          <a:prstGeom prst="arc">
            <a:avLst>
              <a:gd name="adj1" fmla="val 10901270"/>
              <a:gd name="adj2" fmla="val 215603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DA32E798-38EB-4DF0-B71B-0F766B5BA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8F2FE"/>
          </a:solidFill>
        </p:spPr>
        <p:txBody>
          <a:bodyPr/>
          <a:lstStyle/>
          <a:p>
            <a:r>
              <a:rPr lang="cs-CZ" altLang="cs-CZ"/>
              <a:t>Pobřežní vody (12 mil)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8C793291-4280-49C9-9E15-35C6FA664F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cs-CZ"/>
              <a:t> </a:t>
            </a:r>
          </a:p>
        </p:txBody>
      </p:sp>
      <p:pic>
        <p:nvPicPr>
          <p:cNvPr id="18436" name="Picture 2" descr="\\arwen\profiles\1224\Documents\My Pictures\2015\MPV\Baltyk.jpg">
            <a:extLst>
              <a:ext uri="{FF2B5EF4-FFF2-40B4-BE49-F238E27FC236}">
                <a16:creationId xmlns:a16="http://schemas.microsoft.com/office/drawing/2014/main" id="{33C107FB-3D34-4841-B818-8FA5934C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27225"/>
            <a:ext cx="5400675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C3F6076B-F71D-426D-A749-E9AD27F23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Hranice Aljaška - Kanada</a:t>
            </a:r>
          </a:p>
        </p:txBody>
      </p:sp>
      <p:pic>
        <p:nvPicPr>
          <p:cNvPr id="19459" name="Zástupný symbol pro obsah 3">
            <a:extLst>
              <a:ext uri="{FF2B5EF4-FFF2-40B4-BE49-F238E27FC236}">
                <a16:creationId xmlns:a16="http://schemas.microsoft.com/office/drawing/2014/main" id="{AF1AA6BE-4E70-40C2-90D5-D94B004CD7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2C104A70-62A5-47A7-87BF-B4C0D80AE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360362"/>
          </a:xfrm>
          <a:solidFill>
            <a:srgbClr val="FFFF66"/>
          </a:solidFill>
        </p:spPr>
        <p:txBody>
          <a:bodyPr/>
          <a:lstStyle/>
          <a:p>
            <a:r>
              <a:rPr lang="cs-CZ" altLang="cs-CZ" sz="2000"/>
              <a:t>Delimitace hranice (mapa) 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F532748F-DF17-44B8-A733-F354E7699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476250"/>
            <a:ext cx="6264275" cy="6265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40BC3E10-77C2-4FEB-8CFA-885B5C313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Demarkace – hraniční sloupy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05146866-3673-4C75-A595-6B5A36B77A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2675"/>
            <a:ext cx="4038600" cy="302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C4214244-0872-441F-BCEC-453516D711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62B32B85-3B8A-4CA8-978A-82B1F9322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Demarkace – hraniční kámen</a:t>
            </a:r>
          </a:p>
        </p:txBody>
      </p:sp>
      <p:pic>
        <p:nvPicPr>
          <p:cNvPr id="22531" name="Zástupný symbol pro obsah 3">
            <a:extLst>
              <a:ext uri="{FF2B5EF4-FFF2-40B4-BE49-F238E27FC236}">
                <a16:creationId xmlns:a16="http://schemas.microsoft.com/office/drawing/2014/main" id="{A477BCE2-5DB3-4BAB-AAC2-3D86A61B7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060575"/>
            <a:ext cx="4751387" cy="37449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6FD5440-489F-4350-A0E6-39BFB0A9A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rgbClr val="008080"/>
          </a:solidFill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Mezinárodní právo  1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7A07E10-A690-42BB-813F-4A74AE5CB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968875"/>
          </a:xfrm>
          <a:gradFill rotWithShape="1">
            <a:gsLst>
              <a:gs pos="0">
                <a:srgbClr val="CCFFCC"/>
              </a:gs>
              <a:gs pos="50000">
                <a:srgbClr val="FFFFCC"/>
              </a:gs>
              <a:gs pos="100000">
                <a:srgbClr val="CCFFCC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cs-CZ" altLang="cs-CZ" b="1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koordinační charakter mezinárodního práva (nikoli subordinační!)</a:t>
            </a:r>
          </a:p>
          <a:p>
            <a:pPr eaLnBrk="1" hangingPunct="1"/>
            <a:r>
              <a:rPr lang="cs-CZ" altLang="cs-CZ" b="1">
                <a:solidFill>
                  <a:srgbClr val="008000"/>
                </a:solidFill>
              </a:rPr>
              <a:t>NIKDO NENÍ NIKOMU PODŘÍZEN </a:t>
            </a:r>
            <a:r>
              <a:rPr lang="cs-CZ" altLang="cs-CZ" b="1">
                <a:solidFill>
                  <a:srgbClr val="CC0000"/>
                </a:solidFill>
              </a:rPr>
              <a:t>!</a:t>
            </a:r>
          </a:p>
          <a:p>
            <a:pPr eaLnBrk="1" hangingPunct="1"/>
            <a:r>
              <a:rPr lang="cs-CZ" altLang="cs-CZ"/>
              <a:t>státy mezinárodní právo </a:t>
            </a:r>
            <a:r>
              <a:rPr lang="cs-CZ" altLang="cs-CZ" b="1" i="1"/>
              <a:t>vytvářejí,</a:t>
            </a:r>
            <a:r>
              <a:rPr lang="cs-CZ" altLang="cs-CZ"/>
              <a:t>                             mají ho </a:t>
            </a:r>
            <a:r>
              <a:rPr lang="cs-CZ" altLang="cs-CZ" b="1" i="1"/>
              <a:t>respektovat</a:t>
            </a:r>
            <a:r>
              <a:rPr lang="cs-CZ" altLang="cs-CZ"/>
              <a:t> a jeho            respektování </a:t>
            </a:r>
            <a:r>
              <a:rPr lang="cs-CZ" altLang="cs-CZ" b="1" i="1"/>
              <a:t>vynucují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5CEF34B9-CF10-4A71-8ABB-55903933B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Demarkace – hraniční kameny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423B0235-4C7D-432C-A728-C2F3CA59472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916113"/>
            <a:ext cx="3240087" cy="3376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76886514-F777-4E1B-8AF3-1A00B3B476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12875"/>
            <a:ext cx="3744913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BFF5D8AA-BFC0-4648-88B3-4692996F2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Střídavé hraniční kameny</a:t>
            </a:r>
          </a:p>
        </p:txBody>
      </p:sp>
      <p:pic>
        <p:nvPicPr>
          <p:cNvPr id="24579" name="Zástupný symbol pro obsah 3">
            <a:extLst>
              <a:ext uri="{FF2B5EF4-FFF2-40B4-BE49-F238E27FC236}">
                <a16:creationId xmlns:a16="http://schemas.microsoft.com/office/drawing/2014/main" id="{D9379D72-C931-499B-85A4-76F3A3758F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39913"/>
            <a:ext cx="6096000" cy="40481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733308CC-F40B-4F15-8802-70B2B5BE9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Starý hraniční plot USA – Mexiko  (2015)</a:t>
            </a:r>
          </a:p>
        </p:txBody>
      </p:sp>
      <p:pic>
        <p:nvPicPr>
          <p:cNvPr id="25603" name="Zástupný symbol pro obsah 3">
            <a:extLst>
              <a:ext uri="{FF2B5EF4-FFF2-40B4-BE49-F238E27FC236}">
                <a16:creationId xmlns:a16="http://schemas.microsoft.com/office/drawing/2014/main" id="{B349CE8C-6734-4B1F-B987-132EBA9A42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0" y="1600200"/>
            <a:ext cx="6654800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C28DF61-E117-4803-AE92-3D3C8EEB2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Obyvatelstvo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2EA1DC5-C857-4098-8D91-33474F018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  <a:p>
            <a:r>
              <a:rPr lang="cs-CZ" altLang="cs-CZ"/>
              <a:t>nastálo usazené, resp. žijící</a:t>
            </a:r>
          </a:p>
          <a:p>
            <a:r>
              <a:rPr lang="cs-CZ" altLang="cs-CZ"/>
              <a:t>organizované (orgány státní moci a státní správy)</a:t>
            </a:r>
          </a:p>
          <a:p>
            <a:r>
              <a:rPr lang="cs-CZ" altLang="cs-CZ"/>
              <a:t>bez ohledu na státní občanství</a:t>
            </a:r>
          </a:p>
          <a:p>
            <a:r>
              <a:rPr lang="cs-CZ" altLang="cs-CZ"/>
              <a:t>jeden nebo více národů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CA51E39-D566-44A5-A5AD-6287B271F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Státní moc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40C671F-18D3-4F8C-87B5-D39ECEEF5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ORGANIZOVANÁ VEŘEJNÁ MOC</a:t>
            </a:r>
          </a:p>
          <a:p>
            <a:r>
              <a:rPr lang="cs-CZ" altLang="cs-CZ"/>
              <a:t>nezávislá na jakékoli jiné moci vně i uvnitř</a:t>
            </a:r>
          </a:p>
          <a:p>
            <a:r>
              <a:rPr lang="cs-CZ" altLang="cs-CZ"/>
              <a:t>nemusí jít o faktickou schopnost ubránit se útoku jiného státu</a:t>
            </a:r>
          </a:p>
          <a:p>
            <a:r>
              <a:rPr lang="cs-CZ" altLang="cs-CZ"/>
              <a:t>vnitřní útok (občanská válka)</a:t>
            </a:r>
          </a:p>
          <a:p>
            <a:r>
              <a:rPr lang="cs-CZ" altLang="cs-CZ"/>
              <a:t>Království Huttovy řeky</a:t>
            </a:r>
          </a:p>
          <a:p>
            <a:r>
              <a:rPr lang="cs-CZ" altLang="cs-CZ"/>
              <a:t>EU ----------------------------------------------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CD408B1-E1AF-43AC-99CE-410D9F623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cs-CZ" altLang="cs-CZ"/>
              <a:t>Způsobilost vstupovat do mezinárodních vztahů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08F3CF8-2773-4C87-847A-1D112BA4B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065588"/>
          </a:xfrm>
        </p:spPr>
        <p:txBody>
          <a:bodyPr/>
          <a:lstStyle/>
          <a:p>
            <a:endParaRPr lang="cs-CZ" altLang="cs-CZ"/>
          </a:p>
          <a:p>
            <a:r>
              <a:rPr lang="cs-CZ" altLang="cs-CZ"/>
              <a:t>neuznaný stát – charakter státu je sporný (Severokyperská turecká republika)</a:t>
            </a:r>
          </a:p>
          <a:p>
            <a:r>
              <a:rPr lang="cs-CZ" altLang="cs-CZ"/>
              <a:t>vyhlášení nezávislosti (1983)</a:t>
            </a:r>
          </a:p>
          <a:p>
            <a:r>
              <a:rPr lang="cs-CZ" altLang="cs-CZ"/>
              <a:t>viz dále uznání státu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080D0CEF-72B6-4843-91A1-2C7D59406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Vznik a zánik státu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C4B032F8-8377-4E88-9BB5-71339E13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pPr>
              <a:defRPr/>
            </a:pPr>
            <a:r>
              <a:rPr lang="cs-CZ" altLang="cs-CZ" sz="2800" dirty="0"/>
              <a:t>rozdělení (ČSFR, SSSR, Jugoslávie)  A → B + C</a:t>
            </a:r>
          </a:p>
          <a:p>
            <a:pPr>
              <a:defRPr/>
            </a:pPr>
            <a:r>
              <a:rPr lang="cs-CZ" altLang="cs-CZ" sz="2800" dirty="0"/>
              <a:t>sloučení (Itálie, Švýcarsko, </a:t>
            </a:r>
            <a:r>
              <a:rPr lang="cs-CZ" altLang="cs-CZ" sz="2800" dirty="0" err="1"/>
              <a:t>hist</a:t>
            </a:r>
            <a:r>
              <a:rPr lang="cs-CZ" altLang="cs-CZ" sz="2800" dirty="0"/>
              <a:t>. Německo)  </a:t>
            </a:r>
          </a:p>
          <a:p>
            <a:pPr marL="0" indent="0">
              <a:buFontTx/>
              <a:buNone/>
              <a:defRPr/>
            </a:pPr>
            <a:r>
              <a:rPr lang="cs-CZ" altLang="cs-CZ" sz="2800" dirty="0"/>
              <a:t>	A + B → C</a:t>
            </a:r>
          </a:p>
          <a:p>
            <a:pPr>
              <a:defRPr/>
            </a:pPr>
            <a:r>
              <a:rPr lang="cs-CZ" altLang="cs-CZ" sz="2800" dirty="0"/>
              <a:t>secese  (Kosovo)  A → A + B</a:t>
            </a:r>
          </a:p>
          <a:p>
            <a:pPr>
              <a:defRPr/>
            </a:pPr>
            <a:r>
              <a:rPr lang="cs-CZ" altLang="cs-CZ" sz="2800" dirty="0"/>
              <a:t>připojení (NDR)  A + B → A</a:t>
            </a:r>
          </a:p>
          <a:p>
            <a:pPr>
              <a:defRPr/>
            </a:pPr>
            <a:r>
              <a:rPr lang="cs-CZ" altLang="cs-CZ" sz="2800" dirty="0"/>
              <a:t>prvotní okupace (USA)  0 → A</a:t>
            </a:r>
          </a:p>
          <a:p>
            <a:pPr>
              <a:defRPr/>
            </a:pPr>
            <a:r>
              <a:rPr lang="cs-CZ" altLang="cs-CZ" sz="2800" dirty="0"/>
              <a:t>vyhlášení samostatnosti - dekolonizace (Alžírsko)</a:t>
            </a:r>
          </a:p>
          <a:p>
            <a:pPr marL="0" indent="0">
              <a:buFontTx/>
              <a:buNone/>
              <a:defRPr/>
            </a:pPr>
            <a:r>
              <a:rPr lang="cs-CZ" altLang="cs-CZ" sz="2800" dirty="0"/>
              <a:t>         K → 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AD4C5E3A-98F4-48EB-9BF4-BCA217445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eaLnBrk="1" hangingPunct="1"/>
            <a:r>
              <a:rPr lang="cs-CZ" altLang="cs-CZ" sz="3600"/>
              <a:t>U Z N Á N Í   S T Á T U - podstata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6DD92BBC-E165-45FA-A910-D9B0103069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CC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500"/>
          </a:p>
          <a:p>
            <a:pPr eaLnBrk="1" hangingPunct="1">
              <a:lnSpc>
                <a:spcPct val="80000"/>
              </a:lnSpc>
            </a:pPr>
            <a:r>
              <a:rPr lang="cs-CZ" altLang="cs-CZ" sz="2500"/>
              <a:t>STÁTY SE mění - vznik, zánik (slučování - rozdělování- secese)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/>
              <a:t>uznání státu a vlády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/>
              <a:t>uznání provádí exekutiva</a:t>
            </a:r>
            <a:br>
              <a:rPr lang="cs-CZ" altLang="cs-CZ" sz="2500"/>
            </a:br>
            <a:endParaRPr lang="cs-CZ" altLang="cs-CZ" sz="2500"/>
          </a:p>
          <a:p>
            <a:pPr eaLnBrk="1" hangingPunct="1">
              <a:lnSpc>
                <a:spcPct val="80000"/>
              </a:lnSpc>
            </a:pPr>
            <a:r>
              <a:rPr lang="cs-CZ" altLang="cs-CZ" sz="2500"/>
              <a:t>uznání státu: jednorázové - nezmění-li se okolnosti, nelze vzít zpět (ale lze uznat neuznaný)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/>
              <a:t>uznání vlády: jen při neústavní změně, ovládá-li většinu území (???) nebo alespoň je-li taková pravděpodobnost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/>
              <a:t>Libye - stát pořád, vláda se změnila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675385ED-E7F4-4FFC-BDBA-7E649125D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eaLnBrk="1" hangingPunct="1"/>
            <a:r>
              <a:rPr lang="cs-CZ" altLang="cs-CZ"/>
              <a:t>Uznání - teorie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AB794DF1-7CEF-4E60-8879-B4E02FCD90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CC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200">
                <a:latin typeface="Arial Unicode MS" pitchFamily="32" charset="0"/>
              </a:rPr>
              <a:t>Uznání státu: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latin typeface="Arial Unicode MS" pitchFamily="32" charset="0"/>
              </a:rPr>
              <a:t>- </a:t>
            </a:r>
            <a:r>
              <a:rPr lang="cs-CZ" altLang="cs-CZ" sz="2200" b="1">
                <a:solidFill>
                  <a:srgbClr val="CC0000"/>
                </a:solidFill>
                <a:latin typeface="Arial Unicode MS" pitchFamily="32" charset="0"/>
              </a:rPr>
              <a:t>konstitutivní teorie</a:t>
            </a:r>
            <a:r>
              <a:rPr lang="cs-CZ" altLang="cs-CZ" sz="2200">
                <a:latin typeface="Arial Unicode MS" pitchFamily="32" charset="0"/>
              </a:rPr>
              <a:t> = uznání vytváří stát a dodává mu právní subjektivitu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>
                <a:latin typeface="Arial Unicode MS" pitchFamily="32" charset="0"/>
              </a:rPr>
              <a:t>někdo uznal, někdo neuznal - co to znamená?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latin typeface="Arial Unicode MS" pitchFamily="32" charset="0"/>
              </a:rPr>
              <a:t>- </a:t>
            </a:r>
            <a:r>
              <a:rPr lang="cs-CZ" altLang="cs-CZ" sz="2200" b="1">
                <a:solidFill>
                  <a:srgbClr val="CC0000"/>
                </a:solidFill>
                <a:latin typeface="Arial Unicode MS" pitchFamily="32" charset="0"/>
              </a:rPr>
              <a:t>deklaratorní teorie</a:t>
            </a:r>
            <a:r>
              <a:rPr lang="cs-CZ" altLang="cs-CZ" sz="2200">
                <a:latin typeface="Arial Unicode MS" pitchFamily="32" charset="0"/>
              </a:rPr>
              <a:t> = praxe států - retroaktivní efekt - nevadí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>
                <a:latin typeface="Arial Unicode MS" pitchFamily="32" charset="0"/>
              </a:rPr>
              <a:t>nelogičnost: neuznané skutečné státy</a:t>
            </a:r>
          </a:p>
          <a:p>
            <a:pPr eaLnBrk="1" hangingPunct="1">
              <a:lnSpc>
                <a:spcPct val="80000"/>
              </a:lnSpc>
            </a:pPr>
            <a:endParaRPr lang="cs-CZ" altLang="cs-CZ" sz="2200">
              <a:latin typeface="Arial Unicode MS" pitchFamily="3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latin typeface="Arial Unicode MS" pitchFamily="32" charset="0"/>
              </a:rPr>
              <a:t>KONSTITUTIVNÍ TEORIE: logický nesmysl – není závazně rozhodující autorita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latin typeface="Arial Unicode MS" pitchFamily="32" charset="0"/>
              </a:rPr>
              <a:t>DEKLARATORNÍ TEORIE: stát je suverénní bez ohledu na uznání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>
                <a:latin typeface="Arial Unicode MS" pitchFamily="32" charset="0"/>
              </a:rPr>
              <a:t>Uznání předpokládá existenci státu, nevytváří jej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>
                <a:latin typeface="Arial Unicode MS" pitchFamily="32" charset="0"/>
              </a:rPr>
              <a:t>uznání: zda je entita považovaná za stát v dvoustranném vztahu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sz="2000">
              <a:latin typeface="Arial Unicode MS" pitchFamily="32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sz="2000">
              <a:latin typeface="Arial Unicode MS" pitchFamily="32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sz="2000">
              <a:latin typeface="Arial Unicode MS" pitchFamily="32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200">
              <a:latin typeface="Arial Unicode MS" pitchFamily="3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001CA518-48E1-4616-9EEB-2518D4D07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eaLnBrk="1" hangingPunct="1"/>
            <a:r>
              <a:rPr lang="cs-CZ" altLang="cs-CZ"/>
              <a:t>Uznání - teorie</a:t>
            </a: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C43D94D2-0E18-43C5-B743-436E48DDEF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CC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200">
                <a:latin typeface="Arial Unicode MS" pitchFamily="32" charset="0"/>
              </a:rPr>
              <a:t>Není povinnost uznat stát</a:t>
            </a:r>
          </a:p>
          <a:p>
            <a:pPr eaLnBrk="1" hangingPunct="1">
              <a:lnSpc>
                <a:spcPct val="80000"/>
              </a:lnSpc>
            </a:pPr>
            <a:endParaRPr lang="cs-CZ" altLang="cs-CZ" sz="2200">
              <a:latin typeface="Arial Unicode MS" pitchFamily="3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latin typeface="Arial Unicode MS" pitchFamily="32" charset="0"/>
              </a:rPr>
              <a:t>Uváděné důvody neuznání: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>
                <a:latin typeface="Arial Unicode MS" pitchFamily="32" charset="0"/>
              </a:rPr>
              <a:t>vznik státu v rozporu s MP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>
                <a:latin typeface="Arial Unicode MS" pitchFamily="32" charset="0"/>
              </a:rPr>
              <a:t>závislost státní moci na jiné moci vně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>
                <a:latin typeface="Arial Unicode MS" pitchFamily="32" charset="0"/>
              </a:rPr>
              <a:t>SKUTEČNOST: politický zájem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sz="2000">
              <a:latin typeface="Arial Unicode MS" pitchFamily="32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b="1">
                <a:solidFill>
                  <a:schemeClr val="hlink"/>
                </a:solidFill>
                <a:latin typeface="Arial Unicode MS" pitchFamily="32" charset="0"/>
              </a:rPr>
              <a:t>proto zavrhujeme toto dělení - je to politická, ne právní otázka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b="1">
                <a:solidFill>
                  <a:schemeClr val="hlink"/>
                </a:solidFill>
                <a:latin typeface="Arial Unicode MS" pitchFamily="32" charset="0"/>
              </a:rPr>
              <a:t>Uznání je politický akt!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cs-CZ" altLang="cs-CZ" sz="2800">
                <a:latin typeface="Arial Unicode MS" pitchFamily="32" charset="0"/>
              </a:rPr>
            </a:br>
            <a:r>
              <a:rPr lang="cs-CZ" altLang="cs-CZ" sz="2400" b="1">
                <a:solidFill>
                  <a:schemeClr val="accent2"/>
                </a:solidFill>
                <a:latin typeface="Arial Unicode MS" pitchFamily="32" charset="0"/>
              </a:rPr>
              <a:t>NELZE UZNAT STÁT, který vznikl cestou porušení mezinárodního práva</a:t>
            </a:r>
          </a:p>
          <a:p>
            <a:pPr eaLnBrk="1" hangingPunct="1">
              <a:lnSpc>
                <a:spcPct val="80000"/>
              </a:lnSpc>
            </a:pPr>
            <a:endParaRPr lang="cs-CZ" altLang="cs-CZ" sz="2200">
              <a:latin typeface="Arial Unicode MS" pitchFamily="3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060AE72-A5B6-4553-B8C6-AFAE0FDFC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  <a:solidFill>
            <a:srgbClr val="FDBDA1"/>
          </a:solidFill>
        </p:spPr>
        <p:txBody>
          <a:bodyPr/>
          <a:lstStyle/>
          <a:p>
            <a:r>
              <a:rPr lang="cs-CZ" altLang="cs-CZ"/>
              <a:t>Zvláštnosti mezinárodního práva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32F858C-1F29-4A7C-A051-438AD9C62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8496300" cy="4176713"/>
          </a:xfrm>
          <a:solidFill>
            <a:srgbClr val="FEF2E2"/>
          </a:solidFill>
        </p:spPr>
        <p:txBody>
          <a:bodyPr/>
          <a:lstStyle/>
          <a:p>
            <a:r>
              <a:rPr lang="cs-CZ" altLang="cs-CZ" sz="4800" b="1">
                <a:solidFill>
                  <a:srgbClr val="CC0000"/>
                </a:solidFill>
              </a:rPr>
              <a:t>1.</a:t>
            </a:r>
            <a:r>
              <a:rPr lang="cs-CZ" altLang="cs-CZ" sz="4800"/>
              <a:t> KOORDINAČNÍ CHARAKTER MP vyplývá ze </a:t>
            </a:r>
            <a:r>
              <a:rPr lang="cs-CZ" altLang="cs-CZ" sz="4800" b="1">
                <a:solidFill>
                  <a:srgbClr val="CC0000"/>
                </a:solidFill>
              </a:rPr>
              <a:t>zásady svrchované rovnosti</a:t>
            </a:r>
            <a:r>
              <a:rPr lang="cs-CZ" altLang="cs-CZ" sz="4800"/>
              <a:t> států, která je jeho základem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D395C5F4-09B4-4DAF-BB5D-F7038F917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eaLnBrk="1" hangingPunct="1"/>
            <a:r>
              <a:rPr lang="cs-CZ" altLang="cs-CZ"/>
              <a:t>Uznání - pokračování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2A391FB6-0621-4B9A-A006-C4E336779E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CC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500">
                <a:latin typeface="Arial Unicode MS" pitchFamily="32" charset="0"/>
              </a:rPr>
              <a:t>Kritéria uznání státu: právní - uvedené znaky (Montevidejská úmluva)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>
                <a:latin typeface="Arial Unicode MS" pitchFamily="32" charset="0"/>
              </a:rPr>
              <a:t>UZNÁNÍ VLÁDY: efektivnost, stabilita (a taky ta formální vláda</a:t>
            </a:r>
            <a:r>
              <a:rPr lang="cs-CZ" altLang="cs-CZ" sz="25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>
                <a:latin typeface="Arial Unicode MS" pitchFamily="32" charset="0"/>
              </a:rPr>
              <a:t>většinou kritéria politická</a:t>
            </a:r>
            <a:br>
              <a:rPr lang="cs-CZ" altLang="cs-CZ" sz="2500">
                <a:latin typeface="Arial Unicode MS" pitchFamily="32" charset="0"/>
              </a:rPr>
            </a:br>
            <a:endParaRPr lang="cs-CZ" altLang="cs-CZ" sz="2500">
              <a:latin typeface="Arial Unicode MS" pitchFamily="3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500">
                <a:latin typeface="Arial Unicode MS" pitchFamily="32" charset="0"/>
              </a:rPr>
              <a:t>DE FACTO A DE IURE: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>
                <a:latin typeface="Arial Unicode MS" pitchFamily="32" charset="0"/>
              </a:rPr>
              <a:t>uznání vlády: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>
                <a:latin typeface="Arial Unicode MS" pitchFamily="32" charset="0"/>
              </a:rPr>
              <a:t>de facto - alespoň určitý vliv,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>
                <a:latin typeface="Arial Unicode MS" pitchFamily="32" charset="0"/>
              </a:rPr>
              <a:t>de-iure - trvalý a pevný vliv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>
                <a:latin typeface="Arial Unicode MS" pitchFamily="32" charset="0"/>
              </a:rPr>
              <a:t>Lze de iure uznat i vládu, která kontroluje jen část území nebo je v exilu!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>
              <a:latin typeface="Arial Unicode MS" pitchFamily="3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2DB494DA-8E5F-4CB4-9F40-1F6A93355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66CCFF"/>
          </a:solidFill>
        </p:spPr>
        <p:txBody>
          <a:bodyPr/>
          <a:lstStyle/>
          <a:p>
            <a:r>
              <a:rPr lang="cs-CZ" altLang="cs-CZ" sz="3600" dirty="0"/>
              <a:t>Přehled neuznaných států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17DB39-343E-4A97-9B42-2E298429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040312"/>
          </a:xfrm>
          <a:solidFill>
            <a:srgbClr val="FFFFCC"/>
          </a:solidFill>
        </p:spPr>
        <p:txBody>
          <a:bodyPr>
            <a:normAutofit fontScale="47500" lnSpcReduction="20000"/>
          </a:bodyPr>
          <a:lstStyle/>
          <a:p>
            <a:pPr>
              <a:buFont typeface="Arial" charset="0"/>
              <a:buChar char="•"/>
              <a:defRPr/>
            </a:pPr>
            <a:endParaRPr lang="pl-PL" b="1" dirty="0"/>
          </a:p>
          <a:p>
            <a:pPr>
              <a:buFont typeface="Arial" charset="0"/>
              <a:buChar char="•"/>
              <a:defRPr/>
            </a:pPr>
            <a:r>
              <a:rPr lang="pl-PL" b="1" dirty="0">
                <a:solidFill>
                  <a:srgbClr val="FF0000"/>
                </a:solidFill>
              </a:rPr>
              <a:t>Izrael</a:t>
            </a:r>
            <a:r>
              <a:rPr lang="pl-PL" b="1" dirty="0"/>
              <a:t> </a:t>
            </a:r>
            <a:r>
              <a:rPr lang="pl-PL" dirty="0"/>
              <a:t>není uznán 32 státy</a:t>
            </a:r>
          </a:p>
          <a:p>
            <a:pPr>
              <a:buFont typeface="Arial" charset="0"/>
              <a:buChar char="•"/>
              <a:defRPr/>
            </a:pPr>
            <a:r>
              <a:rPr lang="pl-PL" b="1" dirty="0">
                <a:solidFill>
                  <a:srgbClr val="FF0000"/>
                </a:solidFill>
              </a:rPr>
              <a:t>ČLR</a:t>
            </a:r>
            <a:r>
              <a:rPr lang="pl-PL" dirty="0"/>
              <a:t> není uznána státy uznávajícími Tajwan (cca 23)</a:t>
            </a:r>
          </a:p>
          <a:p>
            <a:pPr>
              <a:buFont typeface="Arial" charset="0"/>
              <a:buChar char="•"/>
              <a:defRPr/>
            </a:pPr>
            <a:endParaRPr lang="pl-PL" dirty="0"/>
          </a:p>
          <a:p>
            <a:pPr>
              <a:buFont typeface="Arial" charset="0"/>
              <a:buChar char="•"/>
              <a:defRPr/>
            </a:pPr>
            <a:r>
              <a:rPr lang="pl-PL" b="1" dirty="0"/>
              <a:t>Státy </a:t>
            </a:r>
            <a:r>
              <a:rPr lang="pl-PL" b="1" u="sng" dirty="0"/>
              <a:t>uznané jen některými státy 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pl-PL" dirty="0">
                <a:solidFill>
                  <a:srgbClr val="C00000"/>
                </a:solidFill>
              </a:rPr>
              <a:t> </a:t>
            </a:r>
            <a:r>
              <a:rPr lang="pl-PL" b="1" dirty="0">
                <a:solidFill>
                  <a:srgbClr val="C00000"/>
                </a:solidFill>
              </a:rPr>
              <a:t>Abcházie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/>
              <a:t>od 1999 (uznána 5 členy OSN) (za své území ji považuje Gruzie)</a:t>
            </a:r>
          </a:p>
          <a:p>
            <a:pPr>
              <a:buFont typeface="Arial" charset="0"/>
              <a:buChar char="•"/>
              <a:defRPr/>
            </a:pPr>
            <a:r>
              <a:rPr lang="pl-PL" dirty="0"/>
              <a:t> </a:t>
            </a:r>
            <a:r>
              <a:rPr lang="pl-PL" b="1" dirty="0">
                <a:solidFill>
                  <a:srgbClr val="C00000"/>
                </a:solidFill>
              </a:rPr>
              <a:t>Jižní Osetie </a:t>
            </a:r>
            <a:r>
              <a:rPr lang="pl-PL" dirty="0"/>
              <a:t>od 1991  (uznána 5 členy OSN) (Gruzie)</a:t>
            </a:r>
          </a:p>
          <a:p>
            <a:pPr>
              <a:buFont typeface="Arial" charset="0"/>
              <a:buChar char="•"/>
              <a:defRPr/>
            </a:pPr>
            <a:r>
              <a:rPr lang="pl-PL" b="1" dirty="0">
                <a:solidFill>
                  <a:srgbClr val="C00000"/>
                </a:solidFill>
              </a:rPr>
              <a:t> Severní Kypr </a:t>
            </a:r>
            <a:r>
              <a:rPr lang="pl-PL" dirty="0"/>
              <a:t>od 1983 (uznán jen Tureckem) (Kyperská republika)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pl-PL" dirty="0"/>
              <a:t> </a:t>
            </a:r>
            <a:r>
              <a:rPr lang="pl-PL" b="1" dirty="0">
                <a:solidFill>
                  <a:srgbClr val="C00000"/>
                </a:solidFill>
              </a:rPr>
              <a:t>Kosovo</a:t>
            </a:r>
            <a:r>
              <a:rPr lang="pl-PL" dirty="0"/>
              <a:t> od 2008 (uznáno cca 110 členy OSN) (Srbsko)</a:t>
            </a:r>
            <a:r>
              <a:rPr lang="pl-PL" i="1" dirty="0"/>
              <a:t> 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pl-PL" dirty="0"/>
              <a:t> </a:t>
            </a:r>
            <a:r>
              <a:rPr lang="pl-PL" b="1" dirty="0">
                <a:solidFill>
                  <a:srgbClr val="C00000"/>
                </a:solidFill>
              </a:rPr>
              <a:t>Tajwan</a:t>
            </a:r>
            <a:r>
              <a:rPr lang="pl-PL" dirty="0"/>
              <a:t> od 1949 (uznán 23 členy OSN) (ČLR)</a:t>
            </a:r>
          </a:p>
          <a:p>
            <a:pPr>
              <a:buFont typeface="Arial" charset="0"/>
              <a:buChar char="•"/>
              <a:defRPr/>
            </a:pPr>
            <a:r>
              <a:rPr lang="pl-PL" dirty="0"/>
              <a:t> </a:t>
            </a:r>
            <a:r>
              <a:rPr lang="pl-PL" b="1" dirty="0">
                <a:solidFill>
                  <a:srgbClr val="C00000"/>
                </a:solidFill>
              </a:rPr>
              <a:t>Západní Sahara </a:t>
            </a:r>
            <a:r>
              <a:rPr lang="pl-PL" dirty="0"/>
              <a:t>od 1976 samostatná, trvale okupována Marokem, uznána 85 členy OSN) (býv. španělská kolonie)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pl-PL" b="1" dirty="0"/>
              <a:t>Státy </a:t>
            </a:r>
            <a:r>
              <a:rPr lang="pl-PL" b="1" u="sng" dirty="0"/>
              <a:t>neuznané,</a:t>
            </a:r>
            <a:r>
              <a:rPr lang="pl-PL" b="1" dirty="0"/>
              <a:t> de facto kontrolující své území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pl-PL" dirty="0"/>
              <a:t> </a:t>
            </a:r>
            <a:r>
              <a:rPr lang="pl-PL" b="1" dirty="0">
                <a:solidFill>
                  <a:srgbClr val="C00000"/>
                </a:solidFill>
              </a:rPr>
              <a:t>Náhorní Karabach (dnes Arcach) </a:t>
            </a:r>
            <a:r>
              <a:rPr lang="pl-PL" dirty="0"/>
              <a:t>od 1992 (uznaný 3 neuznanými státy) (Azerbejdžan)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pl-PL" dirty="0"/>
              <a:t> </a:t>
            </a:r>
            <a:r>
              <a:rPr lang="pl-PL" b="1" dirty="0">
                <a:solidFill>
                  <a:srgbClr val="C00000"/>
                </a:solidFill>
              </a:rPr>
              <a:t>Podněstří</a:t>
            </a:r>
            <a:r>
              <a:rPr lang="pl-PL" dirty="0"/>
              <a:t> od 1990 (uznané 3 neuznanými státy) (Moldávie)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pl-PL" dirty="0"/>
              <a:t> </a:t>
            </a:r>
            <a:r>
              <a:rPr lang="pl-PL" b="1" dirty="0">
                <a:solidFill>
                  <a:srgbClr val="C00000"/>
                </a:solidFill>
              </a:rPr>
              <a:t>Somaliland</a:t>
            </a:r>
            <a:r>
              <a:rPr lang="pl-PL" dirty="0"/>
              <a:t> od 1991 (bývalá část Somálska, neuznán nikým)</a:t>
            </a:r>
          </a:p>
          <a:p>
            <a:pPr>
              <a:buFont typeface="Arial" charset="0"/>
              <a:buChar char="•"/>
              <a:defRPr/>
            </a:pP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pl-PL" b="1" i="1" dirty="0"/>
              <a:t>Území nevyjasněné povahy</a:t>
            </a:r>
            <a:endParaRPr lang="cs-CZ" i="1" u="sng" dirty="0"/>
          </a:p>
          <a:p>
            <a:pPr>
              <a:buFont typeface="Arial" charset="0"/>
              <a:buChar char="•"/>
              <a:defRPr/>
            </a:pPr>
            <a:r>
              <a:rPr lang="pl-PL" b="1" i="1" dirty="0">
                <a:solidFill>
                  <a:srgbClr val="C00000"/>
                </a:solidFill>
              </a:rPr>
              <a:t> Palestina - </a:t>
            </a:r>
            <a:r>
              <a:rPr lang="pl-PL" i="1" dirty="0"/>
              <a:t>2012 uznána OSN jako nečlenský stát (138 x 9 x 41), většinu území okupuje Izrael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 </a:t>
            </a:r>
            <a:endParaRPr lang="pl-PL" i="1" dirty="0"/>
          </a:p>
          <a:p>
            <a:pPr marL="0" indent="0">
              <a:buFont typeface="Arial" charset="0"/>
              <a:buNone/>
              <a:defRPr/>
            </a:pPr>
            <a:endParaRPr lang="cs-CZ" i="1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717AE9F-6F0C-4174-B4D4-07F99B716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2F1FC"/>
          </a:solidFill>
        </p:spPr>
        <p:txBody>
          <a:bodyPr/>
          <a:lstStyle/>
          <a:p>
            <a:pPr eaLnBrk="1" hangingPunct="1"/>
            <a:r>
              <a:rPr lang="cs-CZ" altLang="cs-CZ"/>
              <a:t>Mezinárodní organizace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0B3F855-486A-41FF-9F8A-EFFAA1534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E2FEFB"/>
          </a:solidFill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CC0000"/>
                </a:solidFill>
              </a:rPr>
              <a:t>členové:</a:t>
            </a:r>
            <a:r>
              <a:rPr lang="cs-CZ" altLang="cs-CZ"/>
              <a:t> státy nebo mezinárodní organizace</a:t>
            </a:r>
          </a:p>
          <a:p>
            <a:pPr eaLnBrk="1" hangingPunct="1"/>
            <a:r>
              <a:rPr lang="cs-CZ" altLang="cs-CZ">
                <a:solidFill>
                  <a:srgbClr val="CC0000"/>
                </a:solidFill>
              </a:rPr>
              <a:t>Pojmové znaky:</a:t>
            </a:r>
          </a:p>
          <a:p>
            <a:pPr lvl="1" eaLnBrk="1" hangingPunct="1"/>
            <a:r>
              <a:rPr lang="cs-CZ" altLang="cs-CZ"/>
              <a:t>zřízeny mezinárodní smlouvou</a:t>
            </a:r>
          </a:p>
          <a:p>
            <a:pPr lvl="1" eaLnBrk="1" hangingPunct="1"/>
            <a:r>
              <a:rPr lang="cs-CZ" altLang="cs-CZ"/>
              <a:t>odvozená subjektivita</a:t>
            </a:r>
          </a:p>
          <a:p>
            <a:pPr lvl="1" eaLnBrk="1" hangingPunct="1"/>
            <a:r>
              <a:rPr lang="cs-CZ" altLang="cs-CZ"/>
              <a:t>relativně trvalé</a:t>
            </a:r>
          </a:p>
          <a:p>
            <a:pPr lvl="1" eaLnBrk="1" hangingPunct="1"/>
            <a:r>
              <a:rPr lang="cs-CZ" altLang="cs-CZ"/>
              <a:t>vlastní orgány</a:t>
            </a:r>
          </a:p>
          <a:p>
            <a:pPr lvl="1" eaLnBrk="1" hangingPunct="1"/>
            <a:r>
              <a:rPr lang="cs-CZ" altLang="cs-CZ"/>
              <a:t>usilují o dosažení cílů podle zřizovací smlouvy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C796CFE-23ED-4FE8-938B-F9522DBBE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BABAFC"/>
          </a:solidFill>
        </p:spPr>
        <p:txBody>
          <a:bodyPr/>
          <a:lstStyle/>
          <a:p>
            <a:pPr eaLnBrk="1" hangingPunct="1"/>
            <a:r>
              <a:rPr lang="cs-CZ" altLang="cs-CZ" sz="4000"/>
              <a:t>Organizační struktura</a:t>
            </a:r>
            <a:br>
              <a:rPr lang="cs-CZ" altLang="cs-CZ" sz="4000"/>
            </a:br>
            <a:r>
              <a:rPr lang="cs-CZ" altLang="cs-CZ" sz="4000"/>
              <a:t>mezinárodních organizací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FC37A4A-0863-4B3C-8B12-AEFEA57C0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  <a:solidFill>
            <a:srgbClr val="E7E7FF"/>
          </a:solidFill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CC0000"/>
                </a:solidFill>
              </a:rPr>
              <a:t>„Shromáždění“</a:t>
            </a:r>
            <a:r>
              <a:rPr lang="cs-CZ" altLang="cs-CZ"/>
              <a:t> – zastoupeni všichni členové, rozhodovací pravomoc</a:t>
            </a:r>
          </a:p>
          <a:p>
            <a:pPr eaLnBrk="1" hangingPunct="1"/>
            <a:r>
              <a:rPr lang="cs-CZ" altLang="cs-CZ" b="1">
                <a:solidFill>
                  <a:srgbClr val="CC0000"/>
                </a:solidFill>
              </a:rPr>
              <a:t>„Výbor“, „Rada“</a:t>
            </a:r>
            <a:r>
              <a:rPr lang="cs-CZ" altLang="cs-CZ"/>
              <a:t> – výkonný orgán, vyjadřuje společný zájem mezinárodní organizace</a:t>
            </a:r>
          </a:p>
          <a:p>
            <a:pPr eaLnBrk="1" hangingPunct="1"/>
            <a:r>
              <a:rPr lang="cs-CZ" altLang="cs-CZ" b="1">
                <a:solidFill>
                  <a:srgbClr val="CC0000"/>
                </a:solidFill>
              </a:rPr>
              <a:t>sekretariát</a:t>
            </a:r>
            <a:r>
              <a:rPr lang="cs-CZ" altLang="cs-CZ"/>
              <a:t> – výkonně technický orgán</a:t>
            </a:r>
          </a:p>
          <a:p>
            <a:pPr eaLnBrk="1" hangingPunct="1"/>
            <a:r>
              <a:rPr lang="cs-CZ" altLang="cs-CZ" b="1">
                <a:solidFill>
                  <a:srgbClr val="009900"/>
                </a:solidFill>
              </a:rPr>
              <a:t>(orgán pro řešení sporů)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730FBEF-4CDE-4A48-BC97-D88908C61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  <a:solidFill>
            <a:srgbClr val="F8F85A"/>
          </a:solidFill>
        </p:spPr>
        <p:txBody>
          <a:bodyPr/>
          <a:lstStyle/>
          <a:p>
            <a:pPr eaLnBrk="1" hangingPunct="1"/>
            <a:r>
              <a:rPr lang="cs-CZ" altLang="cs-CZ"/>
              <a:t>Jednotlivec jako </a:t>
            </a:r>
            <a:r>
              <a:rPr lang="cs-CZ" altLang="cs-CZ">
                <a:solidFill>
                  <a:srgbClr val="CC3300"/>
                </a:solidFill>
              </a:rPr>
              <a:t>marginální</a:t>
            </a:r>
            <a:r>
              <a:rPr lang="cs-CZ" altLang="cs-CZ"/>
              <a:t> subjekt MP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652DCAB-4F2A-44EF-A76E-AE2BDEB4D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248150"/>
          </a:xfrm>
          <a:solidFill>
            <a:srgbClr val="FBFBA3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dirty="0"/>
              <a:t>Získání subjektivity:</a:t>
            </a:r>
          </a:p>
          <a:p>
            <a:pPr eaLnBrk="1" hangingPunct="1">
              <a:buFontTx/>
              <a:buNone/>
            </a:pPr>
            <a:r>
              <a:rPr lang="cs-CZ" altLang="cs-CZ" sz="2800" dirty="0"/>
              <a:t>	- vlastním úkonem podle MP (lidská práva)</a:t>
            </a:r>
          </a:p>
          <a:p>
            <a:pPr eaLnBrk="1" hangingPunct="1">
              <a:buFontTx/>
              <a:buNone/>
            </a:pPr>
            <a:r>
              <a:rPr lang="cs-CZ" altLang="cs-CZ" sz="2800" dirty="0"/>
              <a:t>	- úkonem státu nebo mezinárodního orgánu (mezinárodní trestní právo)</a:t>
            </a:r>
          </a:p>
          <a:p>
            <a:pPr eaLnBrk="1" hangingPunct="1">
              <a:buFontTx/>
              <a:buNone/>
            </a:pPr>
            <a:endParaRPr lang="cs-CZ" altLang="cs-CZ" sz="2800" dirty="0"/>
          </a:p>
          <a:p>
            <a:pPr eaLnBrk="1" hangingPunct="1">
              <a:buFontTx/>
              <a:buNone/>
            </a:pPr>
            <a:r>
              <a:rPr lang="cs-CZ" altLang="cs-CZ" sz="2800" dirty="0">
                <a:solidFill>
                  <a:srgbClr val="000099"/>
                </a:solidFill>
              </a:rPr>
              <a:t>Nepatrný rozsah způsobilosti (jen být účastníkem řízení)</a:t>
            </a:r>
          </a:p>
          <a:p>
            <a:pPr eaLnBrk="1" hangingPunct="1">
              <a:buFontTx/>
              <a:buNone/>
            </a:pPr>
            <a:endParaRPr lang="cs-CZ" altLang="cs-CZ" sz="2800" b="1" dirty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cs-CZ" altLang="cs-CZ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F1131B1-D639-4BED-A935-82F4FE4B885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68313" y="1052513"/>
            <a:ext cx="8229600" cy="6192837"/>
          </a:xfrm>
        </p:spPr>
        <p:txBody>
          <a:bodyPr lIns="90000" tIns="46800" rIns="90000" bIns="46800" anchor="t">
            <a:spAutoFit/>
          </a:bodyPr>
          <a:lstStyle/>
          <a:p>
            <a:pPr marL="341313" indent="-341313" algn="l" defTabSz="449263" eaLnBrk="1" hangingPunct="1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dirty="0">
                <a:solidFill>
                  <a:schemeClr val="tx1"/>
                </a:solidFill>
              </a:rPr>
              <a:t>            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29A0CAA-9E7A-4428-A75D-6DDFD124F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pSp>
        <p:nvGrpSpPr>
          <p:cNvPr id="6148" name="Group 4">
            <a:extLst>
              <a:ext uri="{FF2B5EF4-FFF2-40B4-BE49-F238E27FC236}">
                <a16:creationId xmlns:a16="http://schemas.microsoft.com/office/drawing/2014/main" id="{77655236-60CD-43A2-B9D7-E359F0F43508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-243408"/>
            <a:ext cx="7850188" cy="7678739"/>
            <a:chOff x="680" y="-113"/>
            <a:chExt cx="4945" cy="4837"/>
          </a:xfrm>
        </p:grpSpPr>
        <p:sp>
          <p:nvSpPr>
            <p:cNvPr id="6155" name="AutoShape 5">
              <a:extLst>
                <a:ext uri="{FF2B5EF4-FFF2-40B4-BE49-F238E27FC236}">
                  <a16:creationId xmlns:a16="http://schemas.microsoft.com/office/drawing/2014/main" id="{2000375B-244C-4FF8-9CD2-4A073FFF5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" y="-113"/>
              <a:ext cx="4945" cy="4837"/>
            </a:xfrm>
            <a:prstGeom prst="roundRect">
              <a:avLst>
                <a:gd name="adj" fmla="val 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6156" name="Rectangle 6">
              <a:extLst>
                <a:ext uri="{FF2B5EF4-FFF2-40B4-BE49-F238E27FC236}">
                  <a16:creationId xmlns:a16="http://schemas.microsoft.com/office/drawing/2014/main" id="{FE6BD0DF-67D7-4283-BFC8-91EBC4CA6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" y="395"/>
              <a:ext cx="1082" cy="582"/>
            </a:xfrm>
            <a:prstGeom prst="rect">
              <a:avLst/>
            </a:prstGeom>
            <a:solidFill>
              <a:schemeClr val="bg1"/>
            </a:solidFill>
            <a:ln w="936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en-GB" altLang="cs-CZ" sz="20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endParaRPr>
            </a:p>
          </p:txBody>
        </p:sp>
        <p:sp>
          <p:nvSpPr>
            <p:cNvPr id="6157" name="Rectangle 7">
              <a:extLst>
                <a:ext uri="{FF2B5EF4-FFF2-40B4-BE49-F238E27FC236}">
                  <a16:creationId xmlns:a16="http://schemas.microsoft.com/office/drawing/2014/main" id="{DD4AC814-A783-4BBB-B0AA-932133AF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776"/>
              <a:ext cx="865" cy="582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en-GB" altLang="cs-CZ" sz="18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endParaRP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GB" altLang="cs-CZ" sz="1800" b="1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pitchFamily="32" charset="0"/>
                </a:rPr>
                <a:t>Stát A</a:t>
              </a:r>
            </a:p>
          </p:txBody>
        </p:sp>
        <p:sp>
          <p:nvSpPr>
            <p:cNvPr id="6158" name="Rectangle 8">
              <a:extLst>
                <a:ext uri="{FF2B5EF4-FFF2-40B4-BE49-F238E27FC236}">
                  <a16:creationId xmlns:a16="http://schemas.microsoft.com/office/drawing/2014/main" id="{1F88A7C7-CE78-470D-8C01-C0DF498C1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1776"/>
              <a:ext cx="865" cy="582"/>
            </a:xfrm>
            <a:prstGeom prst="rect">
              <a:avLst/>
            </a:prstGeom>
            <a:solidFill>
              <a:srgbClr val="F0FE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en-GB" altLang="cs-CZ" sz="18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endParaRP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GB" altLang="cs-CZ" sz="1800" b="1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pitchFamily="32" charset="0"/>
                </a:rPr>
                <a:t>Stát B</a:t>
              </a:r>
            </a:p>
          </p:txBody>
        </p:sp>
        <p:sp>
          <p:nvSpPr>
            <p:cNvPr id="6159" name="Rectangle 9">
              <a:extLst>
                <a:ext uri="{FF2B5EF4-FFF2-40B4-BE49-F238E27FC236}">
                  <a16:creationId xmlns:a16="http://schemas.microsoft.com/office/drawing/2014/main" id="{988C9526-7EBF-471E-BEB5-9B2F72C6C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3157"/>
              <a:ext cx="865" cy="582"/>
            </a:xfrm>
            <a:prstGeom prst="rect">
              <a:avLst/>
            </a:prstGeom>
            <a:solidFill>
              <a:srgbClr val="CCE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en-GB" altLang="cs-CZ" sz="14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endParaRP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GB" altLang="cs-CZ" sz="1400" b="1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pitchFamily="32" charset="0"/>
                </a:rPr>
                <a:t>Jednotlivec státu A</a:t>
              </a:r>
            </a:p>
          </p:txBody>
        </p:sp>
        <p:sp>
          <p:nvSpPr>
            <p:cNvPr id="6160" name="Rectangle 10">
              <a:extLst>
                <a:ext uri="{FF2B5EF4-FFF2-40B4-BE49-F238E27FC236}">
                  <a16:creationId xmlns:a16="http://schemas.microsoft.com/office/drawing/2014/main" id="{BAC95D7D-F02C-4F94-9A56-28AEEA26B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3157"/>
              <a:ext cx="865" cy="582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en-GB" altLang="cs-CZ" sz="14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endParaRP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GB" altLang="cs-CZ" sz="1400" b="1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pitchFamily="32" charset="0"/>
                </a:rPr>
                <a:t>Jednotlivec státu B</a:t>
              </a:r>
            </a:p>
          </p:txBody>
        </p:sp>
        <p:sp>
          <p:nvSpPr>
            <p:cNvPr id="6161" name="Line 11">
              <a:extLst>
                <a:ext uri="{FF2B5EF4-FFF2-40B4-BE49-F238E27FC236}">
                  <a16:creationId xmlns:a16="http://schemas.microsoft.com/office/drawing/2014/main" id="{C5D6903D-2404-4239-AE18-7131FBACB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0" y="977"/>
              <a:ext cx="1011" cy="799"/>
            </a:xfrm>
            <a:prstGeom prst="line">
              <a:avLst/>
            </a:prstGeom>
            <a:noFill/>
            <a:ln w="317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62" name="Line 12">
              <a:extLst>
                <a:ext uri="{FF2B5EF4-FFF2-40B4-BE49-F238E27FC236}">
                  <a16:creationId xmlns:a16="http://schemas.microsoft.com/office/drawing/2014/main" id="{DE0D5A04-442C-4C37-80FE-363208B79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0" y="977"/>
              <a:ext cx="865" cy="799"/>
            </a:xfrm>
            <a:prstGeom prst="line">
              <a:avLst/>
            </a:prstGeom>
            <a:noFill/>
            <a:ln w="317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63" name="Line 13">
              <a:extLst>
                <a:ext uri="{FF2B5EF4-FFF2-40B4-BE49-F238E27FC236}">
                  <a16:creationId xmlns:a16="http://schemas.microsoft.com/office/drawing/2014/main" id="{CCEEA3ED-1BDF-43E4-9805-F38FE65C6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" y="2358"/>
              <a:ext cx="1" cy="799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64" name="Line 14">
              <a:extLst>
                <a:ext uri="{FF2B5EF4-FFF2-40B4-BE49-F238E27FC236}">
                  <a16:creationId xmlns:a16="http://schemas.microsoft.com/office/drawing/2014/main" id="{29799666-BB4E-4E16-A06B-EB06D189D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8" y="2358"/>
              <a:ext cx="1" cy="799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65" name="Line 15">
              <a:extLst>
                <a:ext uri="{FF2B5EF4-FFF2-40B4-BE49-F238E27FC236}">
                  <a16:creationId xmlns:a16="http://schemas.microsoft.com/office/drawing/2014/main" id="{71C26EC3-BDB7-47BE-84B8-A248BACBE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" y="2067"/>
              <a:ext cx="1226" cy="1"/>
            </a:xfrm>
            <a:prstGeom prst="line">
              <a:avLst/>
            </a:prstGeom>
            <a:noFill/>
            <a:ln w="7632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67" name="Line 17">
              <a:extLst>
                <a:ext uri="{FF2B5EF4-FFF2-40B4-BE49-F238E27FC236}">
                  <a16:creationId xmlns:a16="http://schemas.microsoft.com/office/drawing/2014/main" id="{4D7C68F6-1422-4CD1-9DC9-AB48C85A3B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2" y="977"/>
              <a:ext cx="939" cy="2180"/>
            </a:xfrm>
            <a:prstGeom prst="line">
              <a:avLst/>
            </a:prstGeom>
            <a:noFill/>
            <a:ln w="317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68" name="Line 18">
              <a:extLst>
                <a:ext uri="{FF2B5EF4-FFF2-40B4-BE49-F238E27FC236}">
                  <a16:creationId xmlns:a16="http://schemas.microsoft.com/office/drawing/2014/main" id="{05083512-A553-4696-8AA8-94A836389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0" y="977"/>
              <a:ext cx="721" cy="2180"/>
            </a:xfrm>
            <a:prstGeom prst="line">
              <a:avLst/>
            </a:prstGeom>
            <a:noFill/>
            <a:ln w="317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149" name="Text Box 19">
            <a:extLst>
              <a:ext uri="{FF2B5EF4-FFF2-40B4-BE49-F238E27FC236}">
                <a16:creationId xmlns:a16="http://schemas.microsoft.com/office/drawing/2014/main" id="{4625D33C-C704-4CBC-8B11-9AAF5F876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221163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200" b="1">
                <a:solidFill>
                  <a:srgbClr val="000000"/>
                </a:solidFill>
                <a:cs typeface="Arial Unicode MS" pitchFamily="32" charset="0"/>
              </a:rPr>
              <a:t>  </a:t>
            </a:r>
            <a:endParaRPr lang="en-GB" altLang="cs-CZ" sz="1400" b="1">
              <a:solidFill>
                <a:srgbClr val="CC0000"/>
              </a:solidFill>
              <a:latin typeface="Times New Roman" panose="02020603050405020304" pitchFamily="18" charset="0"/>
              <a:cs typeface="Arial Unicode MS" pitchFamily="32" charset="0"/>
            </a:endParaRPr>
          </a:p>
        </p:txBody>
      </p:sp>
      <p:sp>
        <p:nvSpPr>
          <p:cNvPr id="6150" name="Text Box 20">
            <a:extLst>
              <a:ext uri="{FF2B5EF4-FFF2-40B4-BE49-F238E27FC236}">
                <a16:creationId xmlns:a16="http://schemas.microsoft.com/office/drawing/2014/main" id="{F720B1F1-EB4C-4752-8DB5-C58C2249F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149725"/>
            <a:ext cx="9429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cs-CZ" sz="12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rPr>
              <a:t>vnitrostátní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cs-CZ" sz="12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rPr>
              <a:t>právo A</a:t>
            </a:r>
          </a:p>
        </p:txBody>
      </p:sp>
      <p:sp>
        <p:nvSpPr>
          <p:cNvPr id="6151" name="Text Box 21">
            <a:extLst>
              <a:ext uri="{FF2B5EF4-FFF2-40B4-BE49-F238E27FC236}">
                <a16:creationId xmlns:a16="http://schemas.microsoft.com/office/drawing/2014/main" id="{DA7D61F4-6069-4C05-B315-0B3BF6E02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149725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cs-CZ" sz="12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rPr>
              <a:t>vnitrostátní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cs-CZ" sz="12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rPr>
              <a:t>právo B</a:t>
            </a:r>
          </a:p>
        </p:txBody>
      </p:sp>
      <p:sp>
        <p:nvSpPr>
          <p:cNvPr id="6153" name="Text Box 23">
            <a:extLst>
              <a:ext uri="{FF2B5EF4-FFF2-40B4-BE49-F238E27FC236}">
                <a16:creationId xmlns:a16="http://schemas.microsoft.com/office/drawing/2014/main" id="{2ED0C34F-79AB-4EBB-8091-0A8B7A1CE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429000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/>
              <a:t>mezinárodní právo (veřejné)</a:t>
            </a:r>
          </a:p>
        </p:txBody>
      </p:sp>
      <p:sp>
        <p:nvSpPr>
          <p:cNvPr id="6154" name="Oval 24">
            <a:extLst>
              <a:ext uri="{FF2B5EF4-FFF2-40B4-BE49-F238E27FC236}">
                <a16:creationId xmlns:a16="http://schemas.microsoft.com/office/drawing/2014/main" id="{44D2F2F0-6C07-4345-81F3-BA65C020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36724"/>
            <a:ext cx="5976938" cy="2771776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D7B079B-A4A7-401A-A580-C35ACF3E55AD}"/>
              </a:ext>
            </a:extLst>
          </p:cNvPr>
          <p:cNvSpPr txBox="1"/>
          <p:nvPr/>
        </p:nvSpPr>
        <p:spPr>
          <a:xfrm>
            <a:off x="1891333" y="833456"/>
            <a:ext cx="520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  </a:t>
            </a:r>
            <a:r>
              <a:rPr lang="pl-PL" sz="2800" dirty="0" err="1"/>
              <a:t>Vztah</a:t>
            </a:r>
            <a:r>
              <a:rPr lang="pl-PL" sz="2800" dirty="0"/>
              <a:t> </a:t>
            </a:r>
            <a:r>
              <a:rPr lang="pl-PL" sz="2800" dirty="0" err="1"/>
              <a:t>mezi</a:t>
            </a:r>
            <a:r>
              <a:rPr lang="pl-PL" sz="2800" dirty="0"/>
              <a:t> </a:t>
            </a:r>
            <a:r>
              <a:rPr lang="pl-PL" sz="2800" dirty="0" err="1"/>
              <a:t>státy</a:t>
            </a:r>
            <a:r>
              <a:rPr lang="pl-PL" sz="2800" dirty="0"/>
              <a:t>: </a:t>
            </a:r>
            <a:r>
              <a:rPr lang="pl-PL" sz="2800" dirty="0" err="1"/>
              <a:t>horizontální</a:t>
            </a:r>
            <a:r>
              <a:rPr lang="pl-PL" sz="2800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E637997-E9EB-4443-A310-3011201D2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741DD15-5EF4-4F77-86FA-D2196D387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329237"/>
          </a:xfrm>
          <a:solidFill>
            <a:srgbClr val="66FF66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z="7200"/>
          </a:p>
          <a:p>
            <a:pPr algn="ctr" eaLnBrk="1" hangingPunct="1">
              <a:buFontTx/>
              <a:buNone/>
            </a:pPr>
            <a:r>
              <a:rPr lang="cs-CZ" altLang="cs-CZ" sz="6600" b="1"/>
              <a:t>Mezinárodní právo:</a:t>
            </a:r>
          </a:p>
          <a:p>
            <a:pPr algn="ctr" eaLnBrk="1" hangingPunct="1">
              <a:buFontTx/>
              <a:buNone/>
            </a:pPr>
            <a:r>
              <a:rPr lang="cs-CZ" altLang="cs-CZ" sz="6000"/>
              <a:t>specifika a subjekty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A17BF1F-68FD-48B2-9A08-5D39DC621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  <a:solidFill>
            <a:srgbClr val="FDBDA1"/>
          </a:solidFill>
        </p:spPr>
        <p:txBody>
          <a:bodyPr/>
          <a:lstStyle/>
          <a:p>
            <a:pPr eaLnBrk="1" hangingPunct="1"/>
            <a:r>
              <a:rPr lang="cs-CZ" altLang="cs-CZ"/>
              <a:t>Zvláštnosti mezinárodního práva - 2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F28F310-B3A1-47D1-A819-1397297C0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8496300" cy="4176713"/>
          </a:xfrm>
          <a:solidFill>
            <a:srgbClr val="FEF2E2"/>
          </a:solidFill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CC0000"/>
                </a:solidFill>
              </a:rPr>
              <a:t>1.</a:t>
            </a:r>
            <a:r>
              <a:rPr lang="cs-CZ" altLang="cs-CZ" sz="3600" dirty="0"/>
              <a:t> KOORDINAČNÍ CHARAKTER MP </a:t>
            </a:r>
          </a:p>
          <a:p>
            <a:pPr eaLnBrk="1" hangingPunct="1"/>
            <a:r>
              <a:rPr lang="cs-CZ" altLang="cs-CZ" sz="3600" b="1" dirty="0">
                <a:solidFill>
                  <a:srgbClr val="CC0000"/>
                </a:solidFill>
              </a:rPr>
              <a:t>2.</a:t>
            </a:r>
            <a:r>
              <a:rPr lang="cs-CZ" altLang="cs-CZ" sz="3600" dirty="0"/>
              <a:t> Není </a:t>
            </a:r>
            <a:r>
              <a:rPr lang="cs-CZ" altLang="cs-CZ" sz="3600" b="1" dirty="0">
                <a:solidFill>
                  <a:srgbClr val="0000FF"/>
                </a:solidFill>
              </a:rPr>
              <a:t>centralizovaná normotvorba</a:t>
            </a:r>
            <a:endParaRPr lang="cs-CZ" altLang="cs-CZ" sz="3600" b="1" dirty="0"/>
          </a:p>
          <a:p>
            <a:pPr eaLnBrk="1" hangingPunct="1"/>
            <a:r>
              <a:rPr lang="cs-CZ" altLang="cs-CZ" sz="3600" b="1" dirty="0">
                <a:solidFill>
                  <a:srgbClr val="CC0000"/>
                </a:solidFill>
              </a:rPr>
              <a:t>3.</a:t>
            </a:r>
            <a:r>
              <a:rPr lang="cs-CZ" altLang="cs-CZ" sz="3600" dirty="0"/>
              <a:t> </a:t>
            </a:r>
            <a:r>
              <a:rPr lang="cs-CZ" altLang="cs-CZ" sz="3600" b="1" dirty="0">
                <a:solidFill>
                  <a:srgbClr val="0000FF"/>
                </a:solidFill>
              </a:rPr>
              <a:t>Není autoritativní orgán, </a:t>
            </a:r>
            <a:r>
              <a:rPr lang="cs-CZ" altLang="cs-CZ" sz="3600" dirty="0"/>
              <a:t>který by obecně závazně </a:t>
            </a:r>
            <a:r>
              <a:rPr lang="cs-CZ" altLang="cs-CZ" sz="3600" b="1" dirty="0">
                <a:solidFill>
                  <a:srgbClr val="0000FF"/>
                </a:solidFill>
              </a:rPr>
              <a:t>rozhodoval o porušení práva</a:t>
            </a:r>
            <a:r>
              <a:rPr lang="cs-CZ" altLang="cs-CZ" sz="3600" dirty="0"/>
              <a:t> a stanovil sankce </a:t>
            </a:r>
            <a:r>
              <a:rPr lang="cs-CZ" altLang="cs-CZ" sz="2800" dirty="0"/>
              <a:t>(výjimka: RB OSN jen pro zcela </a:t>
            </a:r>
            <a:r>
              <a:rPr lang="cs-CZ" altLang="cs-CZ" sz="2800" dirty="0" err="1"/>
              <a:t>vyjímečné</a:t>
            </a:r>
            <a:r>
              <a:rPr lang="cs-CZ" altLang="cs-CZ" sz="2800" dirty="0"/>
              <a:t> případy)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F5C7D14-A254-4C25-896E-072A0B370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  <a:solidFill>
            <a:srgbClr val="FDBDA1"/>
          </a:solidFill>
        </p:spPr>
        <p:txBody>
          <a:bodyPr/>
          <a:lstStyle/>
          <a:p>
            <a:pPr eaLnBrk="1" hangingPunct="1"/>
            <a:r>
              <a:rPr lang="cs-CZ" altLang="cs-CZ"/>
              <a:t>Zvláštnosti mezinárodního práva - 3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2459083-ED5B-4A34-A398-A87EAF9CD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8496300" cy="4176713"/>
          </a:xfrm>
          <a:solidFill>
            <a:srgbClr val="FEF2E2"/>
          </a:solidFill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00"/>
                </a:solidFill>
              </a:rPr>
              <a:t>4.</a:t>
            </a:r>
            <a:r>
              <a:rPr lang="cs-CZ" altLang="cs-CZ" sz="3600"/>
              <a:t>  Není </a:t>
            </a:r>
            <a:r>
              <a:rPr lang="cs-CZ" altLang="cs-CZ" sz="3600" b="1">
                <a:solidFill>
                  <a:srgbClr val="0000FF"/>
                </a:solidFill>
              </a:rPr>
              <a:t>centralizované donucení</a:t>
            </a:r>
          </a:p>
          <a:p>
            <a:pPr eaLnBrk="1" hangingPunct="1"/>
            <a:r>
              <a:rPr lang="cs-CZ" altLang="cs-CZ" sz="3600" b="1"/>
              <a:t>Donucovací prostředky:</a:t>
            </a:r>
          </a:p>
          <a:p>
            <a:pPr lvl="1" eaLnBrk="1" hangingPunct="1"/>
            <a:r>
              <a:rPr lang="cs-CZ" altLang="cs-CZ" sz="3200"/>
              <a:t>bez použití síly (retorze, přerušení styků)</a:t>
            </a:r>
          </a:p>
          <a:p>
            <a:pPr lvl="1" eaLnBrk="1" hangingPunct="1"/>
            <a:r>
              <a:rPr lang="cs-CZ" altLang="cs-CZ" sz="3200"/>
              <a:t>s použitím síly (sebeobrana, akce RB)</a:t>
            </a:r>
          </a:p>
          <a:p>
            <a:pPr eaLnBrk="1" hangingPunct="1"/>
            <a:r>
              <a:rPr lang="cs-CZ" altLang="cs-CZ" sz="3600" b="1">
                <a:solidFill>
                  <a:srgbClr val="CC0000"/>
                </a:solidFill>
              </a:rPr>
              <a:t>5.</a:t>
            </a:r>
            <a:r>
              <a:rPr lang="cs-CZ" altLang="cs-CZ" sz="3600"/>
              <a:t> </a:t>
            </a:r>
            <a:r>
              <a:rPr lang="cs-CZ" altLang="cs-CZ" sz="3600" b="1">
                <a:solidFill>
                  <a:srgbClr val="0000FF"/>
                </a:solidFill>
              </a:rPr>
              <a:t>Prameny</a:t>
            </a:r>
            <a:r>
              <a:rPr lang="cs-CZ" altLang="cs-CZ" sz="3600"/>
              <a:t> – také právo nepsané</a:t>
            </a:r>
          </a:p>
          <a:p>
            <a:pPr eaLnBrk="1" hangingPunct="1"/>
            <a:r>
              <a:rPr lang="cs-CZ" altLang="cs-CZ" sz="3600" b="1">
                <a:solidFill>
                  <a:srgbClr val="CC0000"/>
                </a:solidFill>
              </a:rPr>
              <a:t>6.</a:t>
            </a:r>
            <a:r>
              <a:rPr lang="cs-CZ" altLang="cs-CZ" sz="3600" b="1">
                <a:solidFill>
                  <a:srgbClr val="0000FF"/>
                </a:solidFill>
              </a:rPr>
              <a:t> Subjekty</a:t>
            </a:r>
            <a:endParaRPr lang="cs-CZ" altLang="cs-CZ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184B030-0E50-4153-BD06-E7FF5E50D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rgbClr val="FDBDA1"/>
          </a:solidFill>
        </p:spPr>
        <p:txBody>
          <a:bodyPr/>
          <a:lstStyle/>
          <a:p>
            <a:r>
              <a:rPr lang="cs-CZ" altLang="cs-CZ" dirty="0"/>
              <a:t>Zvláštnosti mezinárodního práva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12918E4-8BCE-4757-9548-D761EEBB9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772817"/>
            <a:ext cx="8712968" cy="4680372"/>
          </a:xfrm>
          <a:solidFill>
            <a:srgbClr val="FEF2E2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3600" dirty="0"/>
              <a:t>	</a:t>
            </a:r>
            <a:r>
              <a:rPr lang="cs-CZ" altLang="cs-CZ" b="1" dirty="0"/>
              <a:t>S h r n u t í :</a:t>
            </a:r>
          </a:p>
          <a:p>
            <a:pPr marL="571500" indent="-571500">
              <a:lnSpc>
                <a:spcPct val="90000"/>
              </a:lnSpc>
              <a:buFontTx/>
              <a:buChar char="-"/>
              <a:defRPr/>
            </a:pPr>
            <a:r>
              <a:rPr lang="cs-CZ" altLang="cs-CZ" b="1" i="1" dirty="0"/>
              <a:t>Pro vnitrostátní právo je nadřazenou mocí stát. </a:t>
            </a:r>
          </a:p>
          <a:p>
            <a:pPr marL="571500" indent="-571500">
              <a:lnSpc>
                <a:spcPct val="90000"/>
              </a:lnSpc>
              <a:buFontTx/>
              <a:buChar char="-"/>
              <a:defRPr/>
            </a:pPr>
            <a:r>
              <a:rPr lang="cs-CZ" altLang="cs-CZ" b="1" dirty="0">
                <a:solidFill>
                  <a:srgbClr val="C00000"/>
                </a:solidFill>
              </a:rPr>
              <a:t>U mezinárodního práva nadřazená moc chybí.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b="1" dirty="0"/>
              <a:t>Státy jsou v MP tvůrci a adresáti norem.</a:t>
            </a:r>
            <a:r>
              <a:rPr lang="cs-CZ" altLang="cs-CZ" b="1" dirty="0">
                <a:solidFill>
                  <a:srgbClr val="CC0000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b="1" dirty="0">
                <a:solidFill>
                  <a:srgbClr val="CC0000"/>
                </a:solidFill>
              </a:rPr>
              <a:t>Mezinárodní společenství: zcela decentralizovaný systém bez mocenského centra.</a:t>
            </a:r>
            <a:endParaRPr lang="cs-CZ" altLang="cs-CZ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05B766A-FF4F-4222-88DF-FB0EE416E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cs-CZ" altLang="cs-CZ"/>
              <a:t>Zásada svrchované rovnosti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803E397-C09B-4EA2-B870-FB7EE8ACD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CC0000"/>
                </a:solidFill>
              </a:rPr>
              <a:t>SVRCHOVANOST (SUVERENITA)</a:t>
            </a:r>
          </a:p>
          <a:p>
            <a:pPr lvl="1" eaLnBrk="1" hangingPunct="1"/>
            <a:r>
              <a:rPr lang="cs-CZ" altLang="cs-CZ"/>
              <a:t>nezávislost na jiné moci uvnitř i vně</a:t>
            </a:r>
          </a:p>
          <a:p>
            <a:pPr lvl="1" eaLnBrk="1" hangingPunct="1"/>
            <a:r>
              <a:rPr lang="cs-CZ" altLang="cs-CZ"/>
              <a:t>přirozené vymezení</a:t>
            </a:r>
          </a:p>
          <a:p>
            <a:pPr lvl="1" eaLnBrk="1" hangingPunct="1"/>
            <a:r>
              <a:rPr lang="cs-CZ" altLang="cs-CZ"/>
              <a:t>dobrovolné omezení</a:t>
            </a:r>
          </a:p>
          <a:p>
            <a:pPr lvl="1" eaLnBrk="1" hangingPunct="1"/>
            <a:r>
              <a:rPr lang="cs-CZ" altLang="cs-CZ"/>
              <a:t>územní výsost = výlučný výkon suverenity státu na svém území - výjimky</a:t>
            </a:r>
          </a:p>
          <a:p>
            <a:pPr eaLnBrk="1" hangingPunct="1"/>
            <a:r>
              <a:rPr lang="cs-CZ" altLang="cs-CZ" b="1">
                <a:solidFill>
                  <a:srgbClr val="CC0000"/>
                </a:solidFill>
              </a:rPr>
              <a:t>ROVNOST</a:t>
            </a:r>
          </a:p>
          <a:p>
            <a:pPr lvl="1" eaLnBrk="1" hangingPunct="1"/>
            <a:r>
              <a:rPr lang="cs-CZ" altLang="cs-CZ"/>
              <a:t>rovná práva, výjimky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1222</Words>
  <Application>Microsoft Office PowerPoint</Application>
  <PresentationFormat>Předvádění na obrazovce (4:3)</PresentationFormat>
  <Paragraphs>210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Times New Roman</vt:lpstr>
      <vt:lpstr>Arial Unicode MS</vt:lpstr>
      <vt:lpstr>Výchozí návrh</vt:lpstr>
      <vt:lpstr>Úvod do  mezinárodního práva  2. přednáška</vt:lpstr>
      <vt:lpstr>Mezinárodní právo  1</vt:lpstr>
      <vt:lpstr>Zvláštnosti mezinárodního práva</vt:lpstr>
      <vt:lpstr>Prezentace aplikace PowerPoint</vt:lpstr>
      <vt:lpstr>  </vt:lpstr>
      <vt:lpstr>Zvláštnosti mezinárodního práva - 2</vt:lpstr>
      <vt:lpstr>Zvláštnosti mezinárodního práva - 3</vt:lpstr>
      <vt:lpstr>Zvláštnosti mezinárodního práva</vt:lpstr>
      <vt:lpstr>Zásada svrchované rovnosti</vt:lpstr>
      <vt:lpstr>Subjektivita v mezinárodním právu</vt:lpstr>
      <vt:lpstr>Subjektivita – 2</vt:lpstr>
      <vt:lpstr>Stát jako subjekt MPV</vt:lpstr>
      <vt:lpstr>Území</vt:lpstr>
      <vt:lpstr>Trojrozměrnost státního území</vt:lpstr>
      <vt:lpstr>Pobřežní vody (12 mil)</vt:lpstr>
      <vt:lpstr>Hranice Aljaška - Kanada</vt:lpstr>
      <vt:lpstr>Delimitace hranice (mapa) </vt:lpstr>
      <vt:lpstr>Demarkace – hraniční sloupy</vt:lpstr>
      <vt:lpstr>Demarkace – hraniční kámen</vt:lpstr>
      <vt:lpstr>Demarkace – hraniční kameny</vt:lpstr>
      <vt:lpstr>Střídavé hraniční kameny</vt:lpstr>
      <vt:lpstr>Starý hraniční plot USA – Mexiko  (2015)</vt:lpstr>
      <vt:lpstr>Obyvatelstvo</vt:lpstr>
      <vt:lpstr>Státní moc</vt:lpstr>
      <vt:lpstr>Způsobilost vstupovat do mezinárodních vztahů</vt:lpstr>
      <vt:lpstr>Vznik a zánik státu</vt:lpstr>
      <vt:lpstr>U Z N Á N Í   S T Á T U - podstata</vt:lpstr>
      <vt:lpstr>Uznání - teorie</vt:lpstr>
      <vt:lpstr>Uznání - teorie</vt:lpstr>
      <vt:lpstr>Uznání - pokračování</vt:lpstr>
      <vt:lpstr>Přehled neuznaných států </vt:lpstr>
      <vt:lpstr>Mezinárodní organizace</vt:lpstr>
      <vt:lpstr>Organizační struktura mezinárodních organizací</vt:lpstr>
      <vt:lpstr>Jednotlivec jako marginální subjekt MP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215 – 1.  Vnitrostátní,  mezinárodní a  evropský  rozměr práva</dc:title>
  <dc:creator>1224</dc:creator>
  <cp:lastModifiedBy>Tyc Vladimir</cp:lastModifiedBy>
  <cp:revision>76</cp:revision>
  <dcterms:created xsi:type="dcterms:W3CDTF">2010-02-23T12:15:00Z</dcterms:created>
  <dcterms:modified xsi:type="dcterms:W3CDTF">2021-03-08T09:35:08Z</dcterms:modified>
</cp:coreProperties>
</file>