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3" r:id="rId2"/>
    <p:sldId id="334" r:id="rId3"/>
    <p:sldId id="279" r:id="rId4"/>
    <p:sldId id="280" r:id="rId5"/>
    <p:sldId id="288" r:id="rId6"/>
    <p:sldId id="340" r:id="rId7"/>
    <p:sldId id="345" r:id="rId8"/>
    <p:sldId id="290" r:id="rId9"/>
    <p:sldId id="317" r:id="rId10"/>
    <p:sldId id="318" r:id="rId11"/>
    <p:sldId id="347" r:id="rId12"/>
    <p:sldId id="289" r:id="rId13"/>
    <p:sldId id="292" r:id="rId14"/>
    <p:sldId id="294" r:id="rId15"/>
    <p:sldId id="256" r:id="rId16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3300"/>
    <a:srgbClr val="0000FF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3185C57F-7EC9-4589-BCBE-DD1BA1FC30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C9EFAE6-1732-4A6F-BFD8-75C155AD7CA9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14</a:t>
            </a:fld>
            <a:endParaRPr lang="cs-CZ" altLang="cs-CZ" sz="13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0B5C2FC3-BC4C-43E1-8CE8-7BB315551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BE6C83A-1335-44AB-9FA0-883BD9C63F19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17561442-C74E-41A8-AF2E-F5612E6B04E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3614159-1D84-4403-A1F8-E11349FB667D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15</a:t>
            </a:fld>
            <a:endParaRPr lang="cs-CZ" altLang="cs-CZ" sz="13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6DD266AF-215E-4E82-A304-F45A64DBF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92F4BF74-F1E5-4522-9BC1-000E007B28EA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6480" y="211703"/>
            <a:ext cx="8223840" cy="12630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96EBB05-AC9F-4D0E-8F31-36F0E97509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3F9697-95EA-450B-BE70-E538750C74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6B6BF2-F031-4BE4-8E6D-4D66B01A44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E5DC-1558-4589-BD7A-0A34F5A0DC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58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dirty="0"/>
              <a:t> </a:t>
            </a:r>
            <a:r>
              <a:rPr lang="cs-CZ" altLang="cs-CZ" sz="3200" b="1" dirty="0">
                <a:solidFill>
                  <a:schemeClr val="accent2"/>
                </a:solidFill>
              </a:rPr>
              <a:t>Jednotný vnitřní trh</a:t>
            </a:r>
            <a:r>
              <a:rPr lang="cs-CZ" altLang="cs-CZ" sz="3200" b="1" dirty="0">
                <a:solidFill>
                  <a:srgbClr val="006600"/>
                </a:solidFill>
              </a:rPr>
              <a:t> 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215 --- 2021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vytvoření nebo zajištění fungování vnitřního trhu v souladu s příslušnými ustanoveními Smluv.</a:t>
            </a:r>
          </a:p>
          <a:p>
            <a:r>
              <a:rPr lang="cs-CZ" sz="2800" dirty="0">
                <a:solidFill>
                  <a:srgbClr val="FF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Právní režim EU tvoří:</a:t>
            </a:r>
          </a:p>
          <a:p>
            <a:pPr lvl="1" eaLnBrk="1" hangingPunct="1"/>
            <a:r>
              <a:rPr lang="cs-CZ" altLang="cs-CZ" sz="3200"/>
              <a:t>vlastní </a:t>
            </a:r>
            <a:r>
              <a:rPr lang="cs-CZ" altLang="cs-CZ" sz="3200" b="1">
                <a:solidFill>
                  <a:srgbClr val="FF0000"/>
                </a:solidFill>
              </a:rPr>
              <a:t>předpisy EU</a:t>
            </a:r>
            <a:r>
              <a:rPr lang="cs-CZ" altLang="cs-CZ" sz="3200"/>
              <a:t> – primární právo, nařízení platné ve všech členských státech</a:t>
            </a:r>
          </a:p>
          <a:p>
            <a:pPr lvl="1" eaLnBrk="1" hangingPunct="1"/>
            <a:r>
              <a:rPr lang="cs-CZ" altLang="cs-CZ" sz="3200"/>
              <a:t>právní předpisy </a:t>
            </a:r>
            <a:r>
              <a:rPr lang="cs-CZ" altLang="cs-CZ" sz="3200" b="1">
                <a:solidFill>
                  <a:srgbClr val="FF0000"/>
                </a:solidFill>
              </a:rPr>
              <a:t>členských států</a:t>
            </a:r>
            <a:r>
              <a:rPr lang="cs-CZ" altLang="cs-CZ" sz="3200"/>
              <a:t> přizpůsobené (modifikované) podle směrnic</a:t>
            </a:r>
            <a:r>
              <a:rPr lang="cs-CZ" altLang="cs-CZ" sz="3200">
                <a:solidFill>
                  <a:srgbClr val="0000FF"/>
                </a:solidFill>
              </a:rPr>
              <a:t>    = výsledek </a:t>
            </a:r>
            <a:r>
              <a:rPr lang="cs-CZ" altLang="cs-CZ" sz="3200" b="1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>
                <a:solidFill>
                  <a:srgbClr val="0000FF"/>
                </a:solidFill>
              </a:rPr>
              <a:t> </a:t>
            </a:r>
          </a:p>
          <a:p>
            <a:pPr lvl="2" eaLnBrk="1" hangingPunct="1"/>
            <a:r>
              <a:rPr lang="cs-CZ" altLang="cs-CZ" sz="280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500212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  <a:br>
              <a:rPr lang="cs-CZ" altLang="cs-CZ" sz="4000" dirty="0"/>
            </a:br>
            <a:r>
              <a:rPr lang="cs-CZ" altLang="cs-CZ" sz="4000" dirty="0"/>
              <a:t>= volný obchod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8013" cy="4680519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rgbClr val="CC0000"/>
                </a:solidFill>
              </a:rPr>
              <a:t>Co je </a:t>
            </a:r>
            <a:r>
              <a:rPr lang="cs-CZ" altLang="cs-CZ" sz="2400" b="1" dirty="0">
                <a:solidFill>
                  <a:srgbClr val="CC0000"/>
                </a:solidFill>
              </a:rPr>
              <a:t>„</a:t>
            </a:r>
            <a:r>
              <a:rPr lang="cs-CZ" altLang="cs-CZ" sz="24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400" b="1" dirty="0">
                <a:solidFill>
                  <a:srgbClr val="CC0000"/>
                </a:solidFill>
              </a:rPr>
              <a:t>“ </a:t>
            </a:r>
            <a:r>
              <a:rPr lang="cs-CZ" altLang="cs-CZ" sz="24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zákaz cel</a:t>
            </a:r>
            <a:r>
              <a:rPr lang="cs-CZ" altLang="cs-CZ" sz="2000" dirty="0"/>
              <a:t> a jiných dávek, </a:t>
            </a:r>
            <a:r>
              <a:rPr lang="cs-CZ" altLang="cs-CZ" sz="2000" b="1" dirty="0"/>
              <a:t>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sz="2000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sz="2000" dirty="0"/>
              <a:t>např. státní monopoly obchodní povahy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D9A8E3-6F36-4A19-83EF-9B7E350E1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489961"/>
            <a:ext cx="8226720" cy="1501920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cs-CZ" altLang="cs-CZ" sz="3084" b="1">
                <a:ea typeface="Arial Unicode MS" pitchFamily="34" charset="-128"/>
              </a:rPr>
              <a:t>Volný pohyb osob v EHS</a:t>
            </a:r>
            <a:br>
              <a:rPr lang="cs-CZ" altLang="cs-CZ" sz="3084" b="1">
                <a:ea typeface="Arial Unicode MS" pitchFamily="34" charset="-128"/>
              </a:rPr>
            </a:br>
            <a:r>
              <a:rPr lang="cs-CZ" altLang="cs-CZ" sz="3084" b="1">
                <a:ea typeface="Arial Unicode MS" pitchFamily="34" charset="-128"/>
              </a:rPr>
              <a:t>(ekonomická svoboda)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015EBA7-7058-4A06-AFCB-FC8F5306AE4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17601" y="2318761"/>
            <a:ext cx="8327520" cy="4180320"/>
          </a:xfrm>
        </p:spPr>
        <p:txBody>
          <a:bodyPr anchor="ctr"/>
          <a:lstStyle/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2903">
                <a:solidFill>
                  <a:schemeClr val="accent2"/>
                </a:solidFill>
              </a:rPr>
              <a:t>  </a:t>
            </a:r>
            <a:r>
              <a:rPr lang="cs-CZ" altLang="cs-CZ" sz="3991" b="1">
                <a:solidFill>
                  <a:schemeClr val="accent2"/>
                </a:solidFill>
              </a:rPr>
              <a:t>Původně: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991" b="1" u="sng"/>
              <a:t>ekonomická svoboda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991"/>
              <a:t>- pravidla pro volný 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991"/>
              <a:t>		</a:t>
            </a:r>
            <a:r>
              <a:rPr lang="cs-CZ" altLang="cs-CZ" sz="3991" b="1">
                <a:solidFill>
                  <a:srgbClr val="CC3300"/>
                </a:solidFill>
              </a:rPr>
              <a:t>pohyb</a:t>
            </a:r>
            <a:r>
              <a:rPr lang="cs-CZ" altLang="cs-CZ" sz="3991"/>
              <a:t> (turistika) a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991"/>
              <a:t>		</a:t>
            </a:r>
            <a:r>
              <a:rPr lang="cs-CZ" altLang="cs-CZ" sz="3991" b="1">
                <a:solidFill>
                  <a:srgbClr val="C00000"/>
                </a:solidFill>
              </a:rPr>
              <a:t>pohyb/</a:t>
            </a:r>
            <a:r>
              <a:rPr lang="cs-CZ" altLang="cs-CZ" sz="3991" b="1">
                <a:solidFill>
                  <a:srgbClr val="CC3300"/>
                </a:solidFill>
              </a:rPr>
              <a:t>pobyt </a:t>
            </a:r>
            <a:r>
              <a:rPr lang="cs-CZ" altLang="cs-CZ" sz="3991"/>
              <a:t>(ekonomická aktivita)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268FC6E2-99DB-402A-90FF-C0C62D18D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6481" y="489961"/>
            <a:ext cx="8228160" cy="1501920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b="1"/>
              <a:t>Volný pohyb pracovníků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42B8D9E-6AFB-4EC6-BA57-16FD0F97F5F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89601" y="2122921"/>
            <a:ext cx="8327520" cy="4311360"/>
          </a:xfrm>
        </p:spPr>
        <p:txBody>
          <a:bodyPr anchor="ctr"/>
          <a:lstStyle/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266">
                <a:solidFill>
                  <a:schemeClr val="accent2"/>
                </a:solidFill>
              </a:rPr>
              <a:t>Zahrnuje tato práva: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266"/>
              <a:t>- opuštění svého státu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266"/>
              <a:t>- vstup a pobyt na území jiného členského státu</a:t>
            </a:r>
          </a:p>
          <a:p>
            <a:pPr marL="0" lvl="1" indent="0" eaLnBrk="1"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altLang="cs-CZ" sz="3266"/>
              <a:t>- právo ucházet se o zaměstnání, být zaměstnán, pobírat důchod atd. – vše za stejných podmínek jako domácí občané </a:t>
            </a:r>
            <a:r>
              <a:rPr lang="cs-CZ" altLang="cs-CZ" sz="3266">
                <a:solidFill>
                  <a:srgbClr val="CC0000"/>
                </a:solidFill>
              </a:rPr>
              <a:t>(zákaz diskriminace podle státní příslušnosti)</a:t>
            </a:r>
            <a:r>
              <a:rPr lang="cs-CZ" altLang="cs-CZ" sz="3266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527770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/>
              <a:t>Vlastní náplň činnosti Unie</a:t>
            </a:r>
            <a:br>
              <a:rPr lang="cs-CZ" altLang="cs-CZ" sz="4000" b="1" dirty="0"/>
            </a:br>
            <a:r>
              <a:rPr lang="cs-CZ" altLang="cs-CZ" sz="4000" b="1" dirty="0"/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844824"/>
            <a:ext cx="8142288" cy="4816326"/>
          </a:xfrm>
          <a:solidFill>
            <a:srgbClr val="FFFFCC"/>
          </a:solidFill>
        </p:spPr>
        <p:txBody>
          <a:bodyPr lIns="0" tIns="25602" rIns="0" bIns="0"/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 dirty="0">
                <a:solidFill>
                  <a:srgbClr val="C00000"/>
                </a:solidFill>
              </a:rPr>
              <a:t>Prostředky k dosažení cílů EU</a:t>
            </a:r>
            <a:r>
              <a:rPr lang="cs-CZ" altLang="cs-CZ" sz="2800" b="1" dirty="0">
                <a:solidFill>
                  <a:srgbClr val="C00000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dirty="0">
              <a:solidFill>
                <a:srgbClr val="C00000"/>
              </a:solidFill>
            </a:endParaRP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i="1" dirty="0"/>
              <a:t>(1) jednotný vnitřní trh </a:t>
            </a:r>
            <a:r>
              <a:rPr lang="cs-CZ" altLang="cs-CZ" i="1" dirty="0"/>
              <a:t>(hlavně </a:t>
            </a:r>
            <a:r>
              <a:rPr lang="cs-CZ" altLang="cs-CZ" i="1" dirty="0">
                <a:solidFill>
                  <a:srgbClr val="FF0000"/>
                </a:solidFill>
              </a:rPr>
              <a:t>ekonomická integrace),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b="1" dirty="0"/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dirty="0"/>
              <a:t>(2) prostor svobody, bezpečnosti a práva </a:t>
            </a:r>
            <a:r>
              <a:rPr lang="cs-CZ" altLang="cs-CZ" dirty="0"/>
              <a:t>(následky ekonomické integrace v </a:t>
            </a:r>
            <a:r>
              <a:rPr lang="cs-CZ" altLang="cs-CZ" dirty="0">
                <a:solidFill>
                  <a:srgbClr val="FF0000"/>
                </a:solidFill>
              </a:rPr>
              <a:t>mimoekonomické oblasti),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b="1" dirty="0"/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dirty="0"/>
              <a:t>(3) hospodářská a měnová unie </a:t>
            </a:r>
            <a:r>
              <a:rPr lang="cs-CZ" altLang="cs-CZ" dirty="0"/>
              <a:t>(vyšší forma ekonomické integrace)</a:t>
            </a:r>
            <a:endParaRPr lang="cs-CZ" altLang="cs-CZ" dirty="0">
              <a:solidFill>
                <a:srgbClr val="DC23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41C10F4-D7FB-4FD8-8629-DDD9A4E0B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  <a:solidFill>
            <a:srgbClr val="FEFE1A"/>
          </a:solidFill>
        </p:spPr>
        <p:txBody>
          <a:bodyPr/>
          <a:lstStyle/>
          <a:p>
            <a:pPr eaLnBrk="1" hangingPunct="1"/>
            <a:r>
              <a:rPr lang="cs-CZ" altLang="cs-CZ"/>
              <a:t>Politiky EU - 1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6EE251F-C058-4D65-869A-0C0FA1596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85888"/>
            <a:ext cx="8229600" cy="5283200"/>
          </a:xfrm>
          <a:solidFill>
            <a:srgbClr val="FDFDA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  </a:t>
            </a:r>
            <a:r>
              <a:rPr lang="cs-CZ" altLang="cs-CZ" sz="2400" b="1" dirty="0">
                <a:solidFill>
                  <a:srgbClr val="CC0000"/>
                </a:solidFill>
              </a:rPr>
              <a:t>1. Výlučná pravomoc EU</a:t>
            </a: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a) měnová politika</a:t>
            </a:r>
            <a:endParaRPr lang="cs-CZ" altLang="cs-CZ" sz="24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b) politika hospodářské soutěže (vč. státních podpor a veřejných zakázek)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c) obchodní politika (navenek)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C0000"/>
                </a:solidFill>
              </a:rPr>
              <a:t>2. Nevýlučná pravomoc (koordinační politiky)</a:t>
            </a: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i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a) ochrana spotřebitele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b) sociální politika (pracovní právo, zaměstnanost)</a:t>
            </a:r>
            <a:endParaRPr lang="cs-CZ" altLang="cs-CZ" sz="24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c) daňová politika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d) </a:t>
            </a:r>
            <a:r>
              <a:rPr lang="cs-CZ" altLang="cs-CZ" sz="2400" b="1" i="1" dirty="0"/>
              <a:t>policejní a justiční spolupráce </a:t>
            </a:r>
            <a:endParaRPr lang="cs-CZ" altLang="cs-CZ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131E177-4A3D-41DD-AA37-FB8285271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EFE1A"/>
          </a:solidFill>
        </p:spPr>
        <p:txBody>
          <a:bodyPr/>
          <a:lstStyle/>
          <a:p>
            <a:pPr eaLnBrk="1" hangingPunct="1"/>
            <a:r>
              <a:rPr lang="cs-CZ" altLang="cs-CZ"/>
              <a:t>Politiky EU - 2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08C35D5-F231-4AD3-AAFB-4B208B969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DFDA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C0000"/>
                </a:solidFill>
              </a:rPr>
              <a:t>3. Sektorové tradiční politiky v oblasti nevýlučné pravomoci (již od 1958)</a:t>
            </a: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a) zemědělská politika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b) rybolovná politika (moře)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c) dopravní politika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C0000"/>
                </a:solidFill>
              </a:rPr>
              <a:t>4. "Územní" politiky</a:t>
            </a: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a) regionální politika (soudržnost) ("evropské peníze")</a:t>
            </a:r>
            <a:endParaRPr lang="cs-CZ" altLang="cs-CZ" sz="24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b) zahraniční politika a obrana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c) rozvojová spolupráce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4032250"/>
          </a:xfrm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(1) Společný trh</a:t>
            </a:r>
            <a:b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dirty="0">
                <a:latin typeface="Arial Unicode MS" pitchFamily="34" charset="-128"/>
              </a:rPr>
              <a:t>Sbližování práva v EU</a:t>
            </a:r>
            <a:br>
              <a:rPr lang="cs-CZ" altLang="cs-CZ" b="1" dirty="0">
                <a:latin typeface="Arial Unicode MS" pitchFamily="34" charset="-128"/>
              </a:rPr>
            </a:br>
            <a:r>
              <a:rPr lang="cs-CZ" altLang="cs-CZ" b="1" dirty="0">
                <a:solidFill>
                  <a:srgbClr val="0066FF"/>
                </a:solidFill>
                <a:latin typeface="Arial Unicode MS" pitchFamily="34" charset="-128"/>
              </a:rPr>
              <a:t>pramen: SFEU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72608"/>
          </a:xfrm>
        </p:spPr>
        <p:txBody>
          <a:bodyPr/>
          <a:lstStyle/>
          <a:p>
            <a:r>
              <a:rPr lang="pl-PL" sz="2400" dirty="0" err="1"/>
              <a:t>Založen</a:t>
            </a:r>
            <a:r>
              <a:rPr lang="pl-PL" sz="2400" dirty="0"/>
              <a:t> na 4 </a:t>
            </a:r>
            <a:r>
              <a:rPr lang="pl-PL" sz="2400" dirty="0" err="1"/>
              <a:t>základních</a:t>
            </a:r>
            <a:r>
              <a:rPr lang="pl-PL" sz="2400" dirty="0"/>
              <a:t> </a:t>
            </a:r>
            <a:r>
              <a:rPr lang="pl-PL" sz="2400" dirty="0" err="1"/>
              <a:t>svobodách</a:t>
            </a:r>
            <a:r>
              <a:rPr lang="pl-PL" sz="2400" dirty="0"/>
              <a:t>:</a:t>
            </a:r>
          </a:p>
          <a:p>
            <a:pPr eaLnBrk="1" hangingPunct="1"/>
            <a:r>
              <a:rPr lang="cs-CZ" altLang="cs-CZ" sz="24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sz="2400" dirty="0" err="1"/>
              <a:t>budován</a:t>
            </a:r>
            <a:r>
              <a:rPr lang="pl-PL" sz="2400" dirty="0"/>
              <a:t> v 50. a 60. </a:t>
            </a:r>
            <a:r>
              <a:rPr lang="pl-PL" sz="2400" dirty="0" err="1"/>
              <a:t>letech</a:t>
            </a:r>
            <a:r>
              <a:rPr lang="pl-PL" sz="2400" dirty="0"/>
              <a:t>, funguje </a:t>
            </a:r>
            <a:r>
              <a:rPr lang="pl-PL" sz="2400" dirty="0" err="1"/>
              <a:t>až</a:t>
            </a:r>
            <a:r>
              <a:rPr lang="pl-PL" sz="2400" dirty="0"/>
              <a:t> do 1993, </a:t>
            </a:r>
            <a:r>
              <a:rPr lang="pl-PL" sz="2400" dirty="0" err="1"/>
              <a:t>kdy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</a:t>
            </a:r>
            <a:r>
              <a:rPr lang="pl-PL" sz="2400" dirty="0" err="1"/>
              <a:t>mění</a:t>
            </a:r>
            <a:r>
              <a:rPr lang="pl-PL" sz="2400" dirty="0"/>
              <a:t> na </a:t>
            </a:r>
            <a:r>
              <a:rPr lang="pl-PL" sz="2400" dirty="0" err="1"/>
              <a:t>jednotný</a:t>
            </a:r>
            <a:r>
              <a:rPr lang="pl-PL" sz="2400" dirty="0"/>
              <a:t> </a:t>
            </a:r>
            <a:r>
              <a:rPr lang="pl-PL" sz="2400" dirty="0" err="1"/>
              <a:t>vnitřní</a:t>
            </a:r>
            <a:r>
              <a:rPr lang="pl-PL" sz="2400" dirty="0"/>
              <a:t> </a:t>
            </a:r>
            <a:r>
              <a:rPr lang="pl-PL" sz="2400" dirty="0" err="1"/>
              <a:t>trh</a:t>
            </a:r>
            <a:endParaRPr lang="pl-PL" sz="24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sz="2400" b="1" dirty="0" err="1">
                <a:solidFill>
                  <a:srgbClr val="C00000"/>
                </a:solidFill>
              </a:rPr>
              <a:t>Původně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err="1">
                <a:solidFill>
                  <a:srgbClr val="C00000"/>
                </a:solidFill>
              </a:rPr>
              <a:t>zcela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err="1">
                <a:solidFill>
                  <a:srgbClr val="C00000"/>
                </a:solidFill>
              </a:rPr>
              <a:t>převažující</a:t>
            </a:r>
            <a:r>
              <a:rPr lang="pl-PL" sz="2400" dirty="0">
                <a:solidFill>
                  <a:srgbClr val="C00000"/>
                </a:solidFill>
              </a:rPr>
              <a:t>, </a:t>
            </a:r>
            <a:r>
              <a:rPr lang="pl-PL" sz="2400" dirty="0" err="1">
                <a:solidFill>
                  <a:srgbClr val="C00000"/>
                </a:solidFill>
              </a:rPr>
              <a:t>prakticky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b="1" dirty="0" err="1">
                <a:solidFill>
                  <a:srgbClr val="C00000"/>
                </a:solidFill>
              </a:rPr>
              <a:t>jediný</a:t>
            </a:r>
            <a:r>
              <a:rPr lang="pl-PL" sz="2400" b="1" dirty="0">
                <a:solidFill>
                  <a:srgbClr val="C00000"/>
                </a:solidFill>
              </a:rPr>
              <a:t> </a:t>
            </a:r>
            <a:r>
              <a:rPr lang="pl-PL" sz="2400" b="1" dirty="0" err="1">
                <a:solidFill>
                  <a:srgbClr val="C00000"/>
                </a:solidFill>
              </a:rPr>
              <a:t>smysl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err="1">
                <a:solidFill>
                  <a:srgbClr val="C00000"/>
                </a:solidFill>
              </a:rPr>
              <a:t>evropské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err="1">
                <a:solidFill>
                  <a:srgbClr val="C00000"/>
                </a:solidFill>
              </a:rPr>
              <a:t>hospodářské</a:t>
            </a:r>
            <a:r>
              <a:rPr lang="pl-PL" sz="2400" dirty="0">
                <a:solidFill>
                  <a:srgbClr val="C00000"/>
                </a:solidFill>
              </a:rPr>
              <a:t> </a:t>
            </a:r>
            <a:r>
              <a:rPr lang="pl-PL" sz="2400" dirty="0" err="1">
                <a:solidFill>
                  <a:srgbClr val="C00000"/>
                </a:solidFill>
              </a:rPr>
              <a:t>integrace</a:t>
            </a:r>
            <a:r>
              <a:rPr lang="pl-PL" sz="2400" dirty="0">
                <a:solidFill>
                  <a:srgbClr val="C00000"/>
                </a:solidFill>
              </a:rPr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sz="2400" dirty="0" err="1"/>
              <a:t>prosazeno</a:t>
            </a:r>
            <a:r>
              <a:rPr lang="pl-PL" sz="2400" dirty="0"/>
              <a:t>  s h o r a  (</a:t>
            </a:r>
            <a:r>
              <a:rPr lang="pl-PL" sz="2400" dirty="0" err="1"/>
              <a:t>ekonomické</a:t>
            </a:r>
            <a:r>
              <a:rPr lang="pl-PL" sz="2400" dirty="0"/>
              <a:t> zajmy </a:t>
            </a:r>
            <a:r>
              <a:rPr lang="pl-PL" sz="2400" dirty="0" err="1"/>
              <a:t>velkých</a:t>
            </a:r>
            <a:r>
              <a:rPr lang="pl-PL" sz="2400" dirty="0"/>
              <a:t> </a:t>
            </a:r>
            <a:r>
              <a:rPr lang="pl-PL" sz="2400" dirty="0" err="1"/>
              <a:t>hospodářských</a:t>
            </a:r>
            <a:r>
              <a:rPr lang="pl-PL" sz="2400" dirty="0"/>
              <a:t> </a:t>
            </a:r>
            <a:r>
              <a:rPr lang="pl-PL" sz="2400" dirty="0" err="1"/>
              <a:t>subjektů</a:t>
            </a:r>
            <a:r>
              <a:rPr lang="pl-PL" sz="2400" dirty="0"/>
              <a:t>) – </a:t>
            </a:r>
            <a:r>
              <a:rPr lang="pl-PL" sz="2400" dirty="0" err="1"/>
              <a:t>nutnost</a:t>
            </a:r>
            <a:r>
              <a:rPr lang="pl-PL" sz="2400" dirty="0"/>
              <a:t> </a:t>
            </a:r>
            <a:r>
              <a:rPr lang="pl-PL" sz="2400" dirty="0" err="1"/>
              <a:t>velkého</a:t>
            </a:r>
            <a:r>
              <a:rPr lang="pl-PL" sz="2400" dirty="0"/>
              <a:t> </a:t>
            </a:r>
            <a:r>
              <a:rPr lang="pl-PL" sz="2400" dirty="0" err="1"/>
              <a:t>trhu</a:t>
            </a:r>
            <a:r>
              <a:rPr lang="pl-PL" sz="2400" dirty="0"/>
              <a:t> k </a:t>
            </a:r>
            <a:r>
              <a:rPr lang="pl-PL" sz="2400" dirty="0" err="1"/>
              <a:t>zajištění</a:t>
            </a:r>
            <a:r>
              <a:rPr lang="pl-PL" sz="2400" dirty="0"/>
              <a:t> odbytu </a:t>
            </a:r>
            <a:r>
              <a:rPr lang="pl-PL" sz="2400" dirty="0" err="1"/>
              <a:t>stále</a:t>
            </a:r>
            <a:r>
              <a:rPr lang="pl-PL" sz="2400" dirty="0"/>
              <a:t> </a:t>
            </a:r>
            <a:r>
              <a:rPr lang="pl-PL" sz="2400" dirty="0" err="1"/>
              <a:t>rostoucího</a:t>
            </a:r>
            <a:r>
              <a:rPr lang="pl-PL" sz="2400" dirty="0"/>
              <a:t> </a:t>
            </a:r>
            <a:r>
              <a:rPr lang="pl-PL" sz="2400" dirty="0" err="1"/>
              <a:t>množství</a:t>
            </a:r>
            <a:r>
              <a:rPr lang="pl-PL" sz="2400" dirty="0"/>
              <a:t> produktu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sz="2400" dirty="0" err="1"/>
              <a:t>cílem</a:t>
            </a:r>
            <a:r>
              <a:rPr lang="pl-PL" sz="2400" dirty="0"/>
              <a:t> </a:t>
            </a:r>
            <a:r>
              <a:rPr lang="pl-PL" sz="2400" dirty="0" err="1"/>
              <a:t>také</a:t>
            </a:r>
            <a:r>
              <a:rPr lang="pl-PL" sz="2400" dirty="0"/>
              <a:t> </a:t>
            </a:r>
            <a:r>
              <a:rPr lang="pl-PL" sz="2400" dirty="0" err="1"/>
              <a:t>zajištění</a:t>
            </a:r>
            <a:r>
              <a:rPr lang="pl-PL" sz="2400" dirty="0"/>
              <a:t> miru v </a:t>
            </a:r>
            <a:r>
              <a:rPr lang="pl-PL" sz="2400" dirty="0" err="1"/>
              <a:t>Evropě</a:t>
            </a:r>
            <a:endParaRPr lang="pl-PL" sz="24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sz="2400" dirty="0" err="1"/>
              <a:t>prospěšné</a:t>
            </a:r>
            <a:r>
              <a:rPr lang="pl-PL" sz="2400" dirty="0"/>
              <a:t> i pro </a:t>
            </a:r>
            <a:r>
              <a:rPr lang="pl-PL" sz="2400" dirty="0" err="1"/>
              <a:t>spotřebitele</a:t>
            </a:r>
            <a:r>
              <a:rPr lang="pl-PL" sz="2400" dirty="0"/>
              <a:t> (</a:t>
            </a:r>
            <a:r>
              <a:rPr lang="pl-PL" sz="2400" dirty="0" err="1"/>
              <a:t>obyvatelstvo</a:t>
            </a:r>
            <a:r>
              <a:rPr lang="pl-PL" sz="2400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sz="2400" dirty="0" err="1"/>
              <a:t>společné</a:t>
            </a:r>
            <a:r>
              <a:rPr lang="pl-PL" sz="2400" dirty="0"/>
              <a:t> </a:t>
            </a:r>
            <a:r>
              <a:rPr lang="pl-PL" sz="2400" dirty="0" err="1"/>
              <a:t>politiky</a:t>
            </a:r>
            <a:r>
              <a:rPr lang="pl-PL" sz="2400" dirty="0"/>
              <a:t>: </a:t>
            </a:r>
            <a:r>
              <a:rPr lang="pl-PL" sz="2400" dirty="0" err="1"/>
              <a:t>tradiční</a:t>
            </a:r>
            <a:r>
              <a:rPr lang="pl-PL" sz="2400" dirty="0"/>
              <a:t> – </a:t>
            </a:r>
            <a:r>
              <a:rPr lang="pl-PL" sz="2400" dirty="0" err="1"/>
              <a:t>zeměd-dopr-obch</a:t>
            </a:r>
            <a:endParaRPr lang="pl-PL" sz="2400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sz="2200" dirty="0"/>
              <a:t>VYŠŠÍ FORMA OD MAASTRICHTU: </a:t>
            </a:r>
            <a:r>
              <a:rPr lang="pl-PL" sz="2200" b="1" dirty="0">
                <a:solidFill>
                  <a:srgbClr val="FF0000"/>
                </a:solidFill>
              </a:rPr>
              <a:t>JEDNOTNÝ VNITŘNÍ TRH</a:t>
            </a:r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/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daňově-právních předpisech.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Společný trh  x  </a:t>
            </a:r>
            <a:br>
              <a:rPr lang="cs-CZ" altLang="cs-CZ" sz="4000" b="1"/>
            </a:br>
            <a:r>
              <a:rPr lang="cs-CZ" altLang="cs-CZ" sz="4000" b="1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1986, Maastrichtská smlouva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828</Words>
  <Application>Microsoft Office PowerPoint</Application>
  <PresentationFormat>Předvádění na obrazovce (4:3)</PresentationFormat>
  <Paragraphs>118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 Unicode MS</vt:lpstr>
      <vt:lpstr>Arial</vt:lpstr>
      <vt:lpstr>Times New Roman</vt:lpstr>
      <vt:lpstr>Wingdings</vt:lpstr>
      <vt:lpstr>Výchozí návrh</vt:lpstr>
      <vt:lpstr> PRÁVO EVROPSKÉ UNIE      Jednotný vnitřní trh    215 --- 2021</vt:lpstr>
      <vt:lpstr>Vlastní náplň činnosti Unie Oblasti integrace</vt:lpstr>
      <vt:lpstr>Politiky EU - 1</vt:lpstr>
      <vt:lpstr>Politiky EU - 2</vt:lpstr>
      <vt:lpstr>(1) Společný trh Jednotný vnitřní trh Sbližování práva v EU pramen: SFEU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Sbližování (harmonizace) práva</vt:lpstr>
      <vt:lpstr>Volný pohyb zboží (uvnitř Unie) = volný obchod </vt:lpstr>
      <vt:lpstr>Volný pohyb osob v EHS (ekonomická svoboda)</vt:lpstr>
      <vt:lpstr>Volný pohyb pracovníků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81</cp:revision>
  <dcterms:modified xsi:type="dcterms:W3CDTF">2021-05-16T19:16:06Z</dcterms:modified>
</cp:coreProperties>
</file>