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3" r:id="rId2"/>
    <p:sldId id="346" r:id="rId3"/>
    <p:sldId id="362" r:id="rId4"/>
    <p:sldId id="363" r:id="rId5"/>
    <p:sldId id="369" r:id="rId6"/>
    <p:sldId id="364" r:id="rId7"/>
    <p:sldId id="349" r:id="rId8"/>
    <p:sldId id="366" r:id="rId9"/>
    <p:sldId id="356" r:id="rId10"/>
    <p:sldId id="357" r:id="rId11"/>
    <p:sldId id="358" r:id="rId12"/>
    <p:sldId id="359" r:id="rId13"/>
    <p:sldId id="360" r:id="rId14"/>
    <p:sldId id="361" r:id="rId15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A8F006"/>
    <a:srgbClr val="0D01AF"/>
    <a:srgbClr val="1B30F5"/>
    <a:srgbClr val="990000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br>
              <a:rPr lang="cs-CZ" altLang="cs-CZ" sz="3000" b="1" dirty="0"/>
            </a:br>
            <a:r>
              <a:rPr lang="cs-CZ" altLang="cs-CZ" sz="3000" b="1" dirty="0"/>
              <a:t>Pro Úvod – 215 --- </a:t>
            </a:r>
            <a:r>
              <a:rPr lang="cs-CZ" altLang="cs-CZ" sz="3200" b="1" dirty="0">
                <a:solidFill>
                  <a:srgbClr val="006600"/>
                </a:solidFill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/>
          </a:p>
          <a:p>
            <a:r>
              <a:rPr lang="cs-CZ" altLang="cs-CZ" sz="2400"/>
              <a:t>Co </a:t>
            </a:r>
            <a:r>
              <a:rPr lang="cs-CZ" altLang="cs-CZ" sz="2400" dirty="0"/>
              <a:t>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5C7CB4A-77D7-498D-B37E-C5323E21B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dirty="0"/>
              <a:t>Argumentace ve prospěch druhého pojetí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2218D3E-1A29-4F1C-AFE5-B36FD6E8C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E3FDA9"/>
          </a:soli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a) Suverenita státu by byla omezená uzavřením jakékoli mezinárodní smlouvy, neboť každá smlouva stanoví pro své strany nejen práva, ale i povinnosti.</a:t>
            </a:r>
          </a:p>
          <a:p>
            <a:r>
              <a:rPr lang="cs-CZ" altLang="cs-CZ" sz="2800" dirty="0"/>
              <a:t>b) Vysoký stupeň integrace nelze uskutečnit konvenčním způsobem jen prostřednictvím běžných mezinárodních smluv.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 dirty="0"/>
              <a:t>Transfer výkonu pravomocí: jen na základě (prostřednictvím) zřizovacích smluv.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rgbClr val="0D01AF"/>
                </a:solidFill>
              </a:rPr>
              <a:t>Charakter EU –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dirty="0"/>
              <a:t>státní moc si zachovávají členské státy</a:t>
            </a:r>
          </a:p>
          <a:p>
            <a:pPr>
              <a:defRPr/>
            </a:pPr>
            <a:r>
              <a:rPr lang="cs-CZ" altLang="cs-CZ" dirty="0"/>
              <a:t>státní moc nepřechází na EU, 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dirty="0"/>
              <a:t>EU nemá žádnou státní moc, není státem. Nemá proto ani vlastní svrchovanost.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Výkon pravomocí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EU je organizace vytvořená státy, které se  dobrovolně rozhodly </a:t>
            </a:r>
            <a:r>
              <a:rPr lang="cs-CZ" altLang="cs-CZ" b="1" dirty="0"/>
              <a:t>společně vykonávat některé svoje pravomoci </a:t>
            </a:r>
            <a:r>
              <a:rPr lang="cs-CZ" altLang="cs-CZ" dirty="0"/>
              <a:t>(legislativní) podle Smlouvy o EU a Smlouvy o fungování EU.</a:t>
            </a:r>
          </a:p>
          <a:p>
            <a:r>
              <a:rPr lang="cs-CZ" altLang="cs-CZ" dirty="0"/>
              <a:t>Společný výkon: prostřednictvím orgánů (institucí) Unie.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990000"/>
                </a:solidFill>
              </a:rPr>
              <a:t>Členské 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svrchovaných práv.</a:t>
            </a:r>
          </a:p>
          <a:p>
            <a:pPr>
              <a:defRPr/>
            </a:pPr>
            <a:r>
              <a:rPr lang="cs-CZ" sz="2800" i="1" dirty="0"/>
              <a:t>Evropské hospodářské společenství (EHS) a později </a:t>
            </a:r>
            <a:r>
              <a:rPr lang="cs-CZ" sz="2800" b="1" i="1" dirty="0"/>
              <a:t>Evropská unie </a:t>
            </a:r>
            <a:r>
              <a:rPr lang="cs-CZ" sz="2800" i="1" dirty="0"/>
              <a:t>vytvořily nový mezinárodní řád, v jehož prospěch </a:t>
            </a:r>
            <a:r>
              <a:rPr lang="cs-CZ" sz="2800" b="1" i="1" dirty="0"/>
              <a:t>členské státy převedly svá svrchovaná práva.</a:t>
            </a:r>
            <a:endParaRPr lang="cs-CZ" sz="2800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7FC22B2D-14F0-4813-B633-8C202E09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</p:spPr>
        <p:txBody>
          <a:bodyPr/>
          <a:lstStyle/>
          <a:p>
            <a:r>
              <a:rPr lang="cs-CZ" altLang="cs-CZ" sz="3600" dirty="0"/>
              <a:t>Nadstátnost – </a:t>
            </a:r>
            <a:r>
              <a:rPr lang="cs-CZ" altLang="cs-CZ" sz="3600" dirty="0" err="1"/>
              <a:t>Costa</a:t>
            </a:r>
            <a:r>
              <a:rPr lang="cs-CZ" altLang="cs-CZ" sz="3600" dirty="0"/>
              <a:t> v ENEL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23FDC-41C6-4D3C-8AC0-7F2BDCE4B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/>
          <a:lstStyle/>
          <a:p>
            <a:pPr>
              <a:defRPr/>
            </a:pPr>
            <a:r>
              <a:rPr lang="cs-CZ" dirty="0"/>
              <a:t>Založením na neomezenou dobu </a:t>
            </a:r>
            <a:r>
              <a:rPr lang="cs-CZ" b="1" dirty="0"/>
              <a:t>Společenství,</a:t>
            </a:r>
            <a:r>
              <a:rPr lang="cs-CZ" dirty="0"/>
              <a:t> které má vlastní orgány, právní subjektivitu, způsobilost k právním úkonům, ... a zvláště </a:t>
            </a:r>
            <a:r>
              <a:rPr lang="cs-CZ" b="1" dirty="0">
                <a:solidFill>
                  <a:srgbClr val="C00000"/>
                </a:solidFill>
              </a:rPr>
              <a:t>skutečné pravomoci vyplývající z omezení svrchovaných pravomocí nebo jejich přenosu ze států </a:t>
            </a:r>
            <a:r>
              <a:rPr lang="cs-CZ" dirty="0"/>
              <a:t>na Společenství, </a:t>
            </a:r>
          </a:p>
          <a:p>
            <a:pPr>
              <a:defRPr/>
            </a:pPr>
            <a:r>
              <a:rPr lang="cs-CZ" dirty="0"/>
              <a:t>tyto státy omezily, byť jen v omezených oblastech, svá suverénní práva, a </a:t>
            </a:r>
            <a:r>
              <a:rPr lang="cs-CZ" b="1" i="1" dirty="0">
                <a:solidFill>
                  <a:srgbClr val="FF0000"/>
                </a:solidFill>
              </a:rPr>
              <a:t>vytvořily tak </a:t>
            </a:r>
            <a:r>
              <a:rPr lang="cs-CZ" b="1" i="1" u="sng" dirty="0">
                <a:solidFill>
                  <a:srgbClr val="FF0000"/>
                </a:solidFill>
              </a:rPr>
              <a:t>soubor práva použitelného na své státní příslušníky i na sebe samotné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0000"/>
          </a:solidFill>
        </p:spPr>
        <p:txBody>
          <a:bodyPr/>
          <a:lstStyle/>
          <a:p>
            <a:r>
              <a:rPr lang="cs-CZ" altLang="cs-CZ" b="1" i="1" dirty="0">
                <a:solidFill>
                  <a:srgbClr val="FFFF99"/>
                </a:solidFill>
              </a:rPr>
              <a:t>Znaky nadstátnosti:</a:t>
            </a:r>
            <a:endParaRPr lang="cs-CZ" alt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5040560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  <a:defRPr/>
            </a:pPr>
            <a:endParaRPr lang="cs-CZ" sz="11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orgány, které </a:t>
            </a:r>
            <a:r>
              <a:rPr lang="cs-CZ" b="1" dirty="0"/>
              <a:t>nereprezentují </a:t>
            </a:r>
            <a:r>
              <a:rPr lang="cs-CZ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přijímání rozhodnutí </a:t>
            </a:r>
            <a:r>
              <a:rPr lang="cs-CZ" b="1" dirty="0"/>
              <a:t>většinou hlasů, </a:t>
            </a:r>
            <a:r>
              <a:rPr lang="cs-CZ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přímá závaznost některých aktů i pro </a:t>
            </a:r>
            <a:r>
              <a:rPr lang="cs-CZ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nový právní řád (dnes právo EU): nejen Smlouva (původně EHS), ale i </a:t>
            </a:r>
            <a:r>
              <a:rPr lang="cs-CZ" b="1" dirty="0"/>
              <a:t>sekundární právo, které tvoří orgány EHS (dnes EU)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Společenství (Unie) - cestou zřizovacích mezinárodních smluv</a:t>
            </a:r>
          </a:p>
          <a:p>
            <a:r>
              <a:rPr lang="cs-CZ" altLang="cs-CZ" sz="2800" dirty="0"/>
              <a:t>dva aspekty nadstátnosti </a:t>
            </a:r>
            <a:r>
              <a:rPr lang="cs-CZ" altLang="cs-CZ" sz="2800" dirty="0" err="1"/>
              <a:t>mezin</a:t>
            </a:r>
            <a:r>
              <a:rPr lang="cs-CZ" altLang="cs-CZ" sz="2800" dirty="0"/>
              <a:t>. organizace:</a:t>
            </a:r>
          </a:p>
          <a:p>
            <a:pPr lvl="1"/>
            <a:r>
              <a:rPr lang="cs-CZ" altLang="cs-CZ" dirty="0"/>
              <a:t>musí získat od členských států pravomoci </a:t>
            </a:r>
            <a:r>
              <a:rPr lang="cs-CZ" altLang="cs-CZ" b="1" i="1" dirty="0"/>
              <a:t>ve vymezených oblastech</a:t>
            </a:r>
          </a:p>
          <a:p>
            <a:pPr lvl="1"/>
            <a:r>
              <a:rPr lang="cs-CZ" altLang="cs-CZ" dirty="0"/>
              <a:t>musí mít prostředky k </a:t>
            </a:r>
            <a:r>
              <a:rPr lang="cs-CZ" altLang="cs-CZ" b="1" i="1" dirty="0"/>
              <a:t>realizaci nadstátních pravomocí (právní akty = PRÁVO)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1. Suverénní stát je tvůrcem integračního procesu – jeho účast v této činnosti není omezením, ale výkonem kompetencí (pravomocí) vyplývajících ze suverenity</a:t>
            </a:r>
          </a:p>
          <a:p>
            <a:pPr>
              <a:defRPr/>
            </a:pPr>
            <a:r>
              <a:rPr lang="cs-CZ" sz="3600" dirty="0"/>
              <a:t>2. Modelem procesu integrace zůstává mezinárodní organizace, i když velmi zvláštní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EU...!)</a:t>
            </a:r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819</Words>
  <Application>Microsoft Office PowerPoint</Application>
  <PresentationFormat>Předvádění na obrazovce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Arial Unicode MS</vt:lpstr>
      <vt:lpstr>Times New Roman</vt:lpstr>
      <vt:lpstr>Výchozí návrh</vt:lpstr>
      <vt:lpstr>Prof. JUDr. Vladimír Týč, CSc.   CHARAKTERISTIKA  EVROPSKÉ UNIE   Pro Úvod – 215 --- 2021</vt:lpstr>
      <vt:lpstr> Představení EU </vt:lpstr>
      <vt:lpstr>Výkon pravomocí</vt:lpstr>
      <vt:lpstr>Předpoklady nadstátnosti:</vt:lpstr>
      <vt:lpstr>Nadstátnost – Costa v ENEL</vt:lpstr>
      <vt:lpstr>Znaky nadstátnosti:</vt:lpstr>
      <vt:lpstr>Nadstátnost (supranacionalita)</vt:lpstr>
      <vt:lpstr>Charakter právního modelu integrace</vt:lpstr>
      <vt:lpstr> Delegování (přenášení) výkonu svrchovaných pravomocí na EU </vt:lpstr>
      <vt:lpstr> Omezení svrchovanosti: dvojí pojetí svrchovanosti </vt:lpstr>
      <vt:lpstr> Argumentace ve prospěch druhého pojetí </vt:lpstr>
      <vt:lpstr>Členské státy – „vládci Smluv“</vt:lpstr>
      <vt:lpstr> Příklad: Ústava Francie </vt:lpstr>
      <vt:lpstr> Charakter EU – státní moc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167</cp:revision>
  <cp:lastPrinted>2016-10-17T14:07:27Z</cp:lastPrinted>
  <dcterms:modified xsi:type="dcterms:W3CDTF">2021-04-18T19:59:31Z</dcterms:modified>
</cp:coreProperties>
</file>