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3" r:id="rId2"/>
    <p:sldId id="302" r:id="rId3"/>
    <p:sldId id="303" r:id="rId4"/>
    <p:sldId id="319" r:id="rId5"/>
    <p:sldId id="320" r:id="rId6"/>
    <p:sldId id="256" r:id="rId7"/>
    <p:sldId id="355" r:id="rId8"/>
    <p:sldId id="321" r:id="rId9"/>
    <p:sldId id="257" r:id="rId10"/>
    <p:sldId id="356" r:id="rId11"/>
    <p:sldId id="322" r:id="rId12"/>
    <p:sldId id="324" r:id="rId13"/>
    <p:sldId id="323" r:id="rId14"/>
    <p:sldId id="260" r:id="rId15"/>
    <p:sldId id="258" r:id="rId16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0066FF"/>
    <a:srgbClr val="CC0000"/>
    <a:srgbClr val="CC6600"/>
    <a:srgbClr val="006600"/>
    <a:srgbClr val="CCECFF"/>
    <a:srgbClr val="66FFFF"/>
    <a:srgbClr val="777777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A78D21A-E9EA-46AA-9B23-17E7DDA1CB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B6C8E6F6-61CD-4902-BFD7-216C06F42FB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305E5514-5E58-47DC-BCD5-DD925C80483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D95E1787-BEDB-4A80-AE83-F81A19AFD36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1424607-E614-4A22-AB93-2AC71BFD1C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E96F9E20-7BC9-4746-B6D2-5B568519BCA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032E4F2-8F46-4372-A4EB-9C4AA222896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8FBB6837-DF95-4D34-8911-5FECB41D9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103496F-88E4-4B49-9EF3-E8F2C3FD145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1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D76FA2BD-FDA4-4E74-B694-A81F4703D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5AD35B2-2439-485C-8962-066BCD9E6B5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533900"/>
            <a:ext cx="5481638" cy="42910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C91F0236-B369-4C99-B73D-FD68221775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BB7A8A3F-F408-4FF6-B8A5-A47A9ADF3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14956763-A944-474D-9A61-0F249F5887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7447752-5D3C-438C-995B-258110F4F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BC9E6094-14B0-4DC0-A58F-1BB01E5D77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8997A6E-A6ED-433A-B24B-7AA3A40E73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>
            <a:extLst>
              <a:ext uri="{FF2B5EF4-FFF2-40B4-BE49-F238E27FC236}">
                <a16:creationId xmlns:a16="http://schemas.microsoft.com/office/drawing/2014/main" id="{6A113319-1131-4E06-92C9-2CB82E440E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3B9DB35-5142-4537-9D04-4EB4EA1C74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9850B7-0D7D-4F0A-A90B-82E2BA4CA6B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887DC8-1666-4299-A769-66C92D68C2D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E354C8-EF8F-4C8A-9CB7-E73CD0DF27A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75F18-B58B-4CE0-9AB7-97735A64E55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5879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8C56B5-DE37-48BD-BC65-1BCD7CC5982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1BCDD4-8817-4C62-9F4D-6C1747E980B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94CC3D-EFC3-43A1-A3A4-FA9CE55ABB4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CA67E-2222-41CC-8599-D272F68699E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5185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23CB66-4982-4303-9490-CD757BA3BD4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CAED01-A325-4C62-AEC9-B94FA73ED53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2BF460-ABF7-44D1-A8B9-B018048A335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12373-E80E-4825-8875-EF57A42FCE6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4913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936F6D5-C24C-4A57-AF83-600BF254DB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BABDC2-526E-4FE4-9305-169FBF09A7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C80386-A195-4EFE-8F11-061D9FCF150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223A0-60FD-4439-BE1F-49C989257F3D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17843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B8F1F55-4FDC-4EB5-83E7-FD3DA8456EE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78ABD0-8430-4618-B68C-5B8DB69D5E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431BB42-C61F-45CF-90E3-B867D4A8289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9E085-154F-437C-8403-E751A463D64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5696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06194F-5F9B-4B8C-86ED-59E341D0A9B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4206C7-F407-4ECB-94B5-408F1065D17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A9B2C4-CCE0-497F-8506-CD53EA9E5B6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82B09-D794-422E-9D22-7C32F2D3C6E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5181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7C5D98-040C-4732-9538-C32208374C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05C1B0-91A3-4CCA-BE26-CAF79310F68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867C42-5C50-408D-A7F1-B7177CEDB8D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4AFA5-0DC1-4A5D-84F9-6EC83B06A61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367148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2743B4C-F143-45AE-810B-599615514E4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4695C7E-A0E3-4F86-9CC8-BBA4697BFA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C2C2AE3-7FF2-46C9-AB23-C4EB6BFEF3C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4C7D3-D98C-4E01-9069-1C5E05EFFD6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6927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3764F56-4858-49BE-97CB-7336154BC85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D76912F-6146-4AAA-A5FB-D41FABC022E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046BEF1-385D-4629-9355-A8DDEA8AEAA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CF247-6A7B-4C27-BF73-5E55EB2EA45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798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2AB4915-BA7D-476F-8222-F530BDC7172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13E4D9-3C98-4E34-AEE6-F9F620C3B4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8458CD-B9BC-4270-B208-B73DAD81593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18DA1-D6CF-410C-AF55-9BFEC472DC5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045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CD66F23-AC7A-4288-B190-72E242AEAAE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2F4BE46-2B11-4F8B-8CB1-390ED7ED6F8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DF83D2C-E085-4309-BBBC-07BD0031173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75F0C-2B6A-4BE4-8F9F-7916245840C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031459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F22F4D6-46D7-43BC-96DD-0093ECC5A8D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E7C8C28-FDF8-43F7-ADD3-D27BECC8ABD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988B83C-75DB-47BD-A21B-4FDA33BFDE4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F5A54-7E78-4D42-A0A1-88A0E1EA85E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2747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B322EE7-F3E1-403F-89D1-5B1E7F540B1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8F215F4-8343-4FBA-BFB9-3702B66400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FBC4477-4B42-4C50-B9E5-2E72ED36DB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69C4A-E5E6-4EF9-8D37-2B1C68C7069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48320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11858D15-F755-4CD6-8C8A-A98F31B5C1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CCF530E-3000-4282-80EE-2D842317B9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DD7A946-883C-400F-AC6C-73792221728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4DC559-84C2-4461-9A56-395039D4B21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326209-E44C-4E21-92B0-7703AA031FE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FDD4A97-8914-4B10-A605-62BF94E669D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2A7E6F0-FABD-4F96-8F1C-CB34D1FD9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b="1" dirty="0">
                <a:solidFill>
                  <a:srgbClr val="FF0000"/>
                </a:solidFill>
              </a:rPr>
              <a:t>Vývoj EU a primární právo</a:t>
            </a:r>
            <a:br>
              <a:rPr lang="cs-CZ" altLang="cs-CZ" b="1" dirty="0">
                <a:solidFill>
                  <a:srgbClr val="FF0000"/>
                </a:solidFill>
              </a:rPr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dirty="0">
                <a:solidFill>
                  <a:srgbClr val="006600"/>
                </a:solidFill>
              </a:rPr>
              <a:t>Masarykova univerzita Brno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chemeClr val="tx1"/>
                </a:solidFill>
              </a:rPr>
              <a:t>MP215Zk - ÚVOD DO MEP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endParaRPr lang="cs-CZ" altLang="cs-CZ" sz="3200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7AA08-84DB-44F2-BBDB-2F1D715E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8013" cy="1085428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po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DAF12C-C728-4180-B42F-54E19702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351759"/>
          </a:xfrm>
        </p:spPr>
        <p:txBody>
          <a:bodyPr/>
          <a:lstStyle/>
          <a:p>
            <a:r>
              <a:rPr lang="pl-PL" dirty="0"/>
              <a:t>1.1.</a:t>
            </a:r>
            <a:r>
              <a:rPr lang="pl-PL" b="1" dirty="0"/>
              <a:t>1995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SE, FI, AT</a:t>
            </a:r>
          </a:p>
          <a:p>
            <a:r>
              <a:rPr lang="pl-PL" dirty="0"/>
              <a:t>1.4.</a:t>
            </a:r>
            <a:r>
              <a:rPr lang="pl-PL" b="1" dirty="0"/>
              <a:t>2004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CZ, SK, HU, PL, SI, LT, LV, EE, CY, MT</a:t>
            </a:r>
          </a:p>
          <a:p>
            <a:r>
              <a:rPr lang="pl-PL" dirty="0"/>
              <a:t>1.1.</a:t>
            </a:r>
            <a:r>
              <a:rPr lang="pl-PL" b="1" dirty="0"/>
              <a:t>2007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RO, BG</a:t>
            </a:r>
          </a:p>
          <a:p>
            <a:r>
              <a:rPr lang="pl-PL" dirty="0"/>
              <a:t>1.7.</a:t>
            </a:r>
            <a:r>
              <a:rPr lang="pl-PL" b="1" dirty="0"/>
              <a:t>2013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HR</a:t>
            </a:r>
          </a:p>
          <a:p>
            <a:r>
              <a:rPr lang="cs-CZ" u="sng" dirty="0">
                <a:solidFill>
                  <a:srgbClr val="FF0000"/>
                </a:solidFill>
              </a:rPr>
              <a:t>Spojené království Velké Británie a Severního Irska opustilo Evropskou unii k 31. lednu 2020</a:t>
            </a:r>
            <a:endParaRPr lang="cs-CZ" altLang="cs-CZ" b="1" u="sng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336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33B9260-CA42-4FC7-A9D8-49F064A0B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A1FA7E"/>
          </a:solidFill>
        </p:spPr>
        <p:txBody>
          <a:bodyPr/>
          <a:lstStyle/>
          <a:p>
            <a:pPr eaLnBrk="1" hangingPunct="1"/>
            <a:r>
              <a:rPr lang="cs-CZ" altLang="cs-CZ"/>
              <a:t>Přehled vývoje ES a EU - 1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BFB9429-ED88-4D3A-900C-9AEB956CF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496300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b="1"/>
              <a:t>1952</a:t>
            </a:r>
            <a:r>
              <a:rPr lang="cs-CZ" altLang="cs-CZ"/>
              <a:t> - vznik </a:t>
            </a:r>
            <a:r>
              <a:rPr lang="cs-CZ" altLang="cs-CZ" b="1">
                <a:solidFill>
                  <a:srgbClr val="CC0000"/>
                </a:solidFill>
              </a:rPr>
              <a:t>ESUO</a:t>
            </a:r>
            <a:r>
              <a:rPr lang="cs-CZ" altLang="cs-CZ"/>
              <a:t>, </a:t>
            </a:r>
            <a:r>
              <a:rPr lang="cs-CZ" altLang="cs-CZ">
                <a:solidFill>
                  <a:srgbClr val="0000FF"/>
                </a:solidFill>
              </a:rPr>
              <a:t>nadstátní organizace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1958</a:t>
            </a:r>
            <a:r>
              <a:rPr lang="cs-CZ" altLang="cs-CZ"/>
              <a:t> - vznik </a:t>
            </a:r>
            <a:r>
              <a:rPr lang="cs-CZ" altLang="cs-CZ" b="1">
                <a:solidFill>
                  <a:srgbClr val="CC0000"/>
                </a:solidFill>
              </a:rPr>
              <a:t>EHS a EURATOMu</a:t>
            </a:r>
            <a:r>
              <a:rPr lang="cs-CZ" altLang="cs-CZ"/>
              <a:t>, </a:t>
            </a:r>
            <a:r>
              <a:rPr lang="cs-CZ" altLang="cs-CZ">
                <a:solidFill>
                  <a:srgbClr val="0000FF"/>
                </a:solidFill>
              </a:rPr>
              <a:t>nadstátních organizací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1993</a:t>
            </a:r>
            <a:r>
              <a:rPr lang="cs-CZ" altLang="cs-CZ"/>
              <a:t> - vznik </a:t>
            </a:r>
            <a:r>
              <a:rPr lang="cs-CZ" altLang="cs-CZ" b="1">
                <a:solidFill>
                  <a:srgbClr val="CC0000"/>
                </a:solidFill>
              </a:rPr>
              <a:t>EU</a:t>
            </a:r>
            <a:r>
              <a:rPr lang="cs-CZ" altLang="cs-CZ"/>
              <a:t> 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/>
              <a:t>= </a:t>
            </a:r>
            <a:r>
              <a:rPr lang="cs-CZ" altLang="cs-CZ">
                <a:solidFill>
                  <a:srgbClr val="0000FF"/>
                </a:solidFill>
              </a:rPr>
              <a:t>zastřešení</a:t>
            </a:r>
            <a:r>
              <a:rPr lang="cs-CZ" altLang="cs-CZ"/>
              <a:t> tří Společenství (tzv. I. pilíř - nadstátní)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/>
              <a:t>+ další oblasti mezivládní spolupráce (tzv. II. a III. pilíř),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tři Společenství existují nadále,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/>
              <a:t>EHS je přejmenováno na </a:t>
            </a:r>
            <a:r>
              <a:rPr lang="cs-CZ" altLang="cs-CZ" b="1">
                <a:solidFill>
                  <a:srgbClr val="CC0000"/>
                </a:solidFill>
              </a:rPr>
              <a:t>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0F54370-F789-4E42-9B8E-BA6277983E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6800"/>
          </a:xfrm>
          <a:solidFill>
            <a:srgbClr val="A1FA7E"/>
          </a:solidFill>
        </p:spPr>
        <p:txBody>
          <a:bodyPr/>
          <a:lstStyle/>
          <a:p>
            <a:pPr eaLnBrk="1" hangingPunct="1"/>
            <a:r>
              <a:rPr lang="cs-CZ" altLang="cs-CZ"/>
              <a:t>Přehled vývoje ES a EU - 2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875DC80-21CD-43B3-98C8-3B1A12A9B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496300" cy="48244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600" b="1"/>
              <a:t>2002</a:t>
            </a:r>
            <a:r>
              <a:rPr lang="cs-CZ" altLang="cs-CZ" sz="3600"/>
              <a:t> - zánik ESUO, zbývá ES a EURATOM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/>
              <a:t>2009</a:t>
            </a:r>
            <a:r>
              <a:rPr lang="cs-CZ" altLang="cs-CZ" sz="3600"/>
              <a:t> - </a:t>
            </a:r>
            <a:r>
              <a:rPr lang="cs-CZ" altLang="cs-CZ" sz="3600" b="1">
                <a:solidFill>
                  <a:srgbClr val="CC0000"/>
                </a:solidFill>
              </a:rPr>
              <a:t>ES zaniká</a:t>
            </a:r>
            <a:r>
              <a:rPr lang="cs-CZ" altLang="cs-CZ" sz="3600"/>
              <a:t>, resp. přeměňuje se v </a:t>
            </a:r>
            <a:r>
              <a:rPr lang="cs-CZ" altLang="cs-CZ" sz="3600" b="1">
                <a:solidFill>
                  <a:srgbClr val="CC0000"/>
                </a:solidFill>
              </a:rPr>
              <a:t>novou EU,</a:t>
            </a:r>
            <a:r>
              <a:rPr lang="cs-CZ" altLang="cs-CZ" sz="3600"/>
              <a:t> ta ztrácí charakter pouhého zastřešení a stává se </a:t>
            </a:r>
            <a:r>
              <a:rPr lang="cs-CZ" altLang="cs-CZ" sz="3600">
                <a:solidFill>
                  <a:srgbClr val="0000FF"/>
                </a:solidFill>
              </a:rPr>
              <a:t>nadstátní organizací</a:t>
            </a:r>
            <a:r>
              <a:rPr lang="cs-CZ" altLang="cs-CZ" sz="3600"/>
              <a:t>, jakou bylo dosud ES.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/>
              <a:t>EURATOM existuje nadále vedle EU.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i="1">
                <a:solidFill>
                  <a:srgbClr val="0099FF"/>
                </a:solidFill>
              </a:rPr>
              <a:t>(Letopočty = vstup v platnost příslušného dokumentu.)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05C02F9-2FE9-48C0-A465-5283B4C5A9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Přehled vývoje ES a EU (zjednodušené)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5E22488-F60B-485D-A8E7-C27C82473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640762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/>
              <a:t>1952</a:t>
            </a:r>
            <a:r>
              <a:rPr lang="cs-CZ" altLang="cs-CZ"/>
              <a:t> vznik </a:t>
            </a:r>
            <a:r>
              <a:rPr lang="cs-CZ" altLang="cs-CZ" b="1"/>
              <a:t>ESUO</a:t>
            </a:r>
            <a:r>
              <a:rPr lang="cs-CZ" altLang="cs-CZ"/>
              <a:t> (nadstátní organizace)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1958</a:t>
            </a:r>
            <a:r>
              <a:rPr lang="cs-CZ" altLang="cs-CZ"/>
              <a:t> vznik </a:t>
            </a:r>
            <a:r>
              <a:rPr lang="cs-CZ" altLang="cs-CZ" b="1"/>
              <a:t>EHS, EURATOM</a:t>
            </a:r>
            <a:r>
              <a:rPr lang="cs-CZ" altLang="cs-CZ"/>
              <a:t> (nadstátní organizace)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/>
              <a:t>1993</a:t>
            </a:r>
            <a:r>
              <a:rPr lang="cs-CZ" altLang="cs-CZ"/>
              <a:t> vznik </a:t>
            </a:r>
            <a:r>
              <a:rPr lang="cs-CZ" altLang="cs-CZ" b="1"/>
              <a:t>EU</a:t>
            </a:r>
            <a:r>
              <a:rPr lang="cs-CZ" altLang="cs-CZ"/>
              <a:t> jako pouhého zastřešení tří Společenství, EHS přejmenováno na </a:t>
            </a:r>
            <a:r>
              <a:rPr lang="cs-CZ" altLang="cs-CZ" b="1"/>
              <a:t>ES</a:t>
            </a:r>
            <a:r>
              <a:rPr lang="cs-CZ" altLang="cs-CZ"/>
              <a:t>, ostatní beze změny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2002 zánik </a:t>
            </a:r>
            <a:r>
              <a:rPr lang="cs-CZ" altLang="cs-CZ" b="1"/>
              <a:t>ESUO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2009 přeměna </a:t>
            </a:r>
            <a:r>
              <a:rPr lang="cs-CZ" altLang="cs-CZ" b="1"/>
              <a:t>ES na EU</a:t>
            </a:r>
            <a:r>
              <a:rPr lang="cs-CZ" altLang="cs-CZ"/>
              <a:t> nové kvality (nadstátní organizace), </a:t>
            </a:r>
            <a:r>
              <a:rPr lang="cs-CZ" altLang="cs-CZ" b="1"/>
              <a:t>EURATOM</a:t>
            </a:r>
            <a:r>
              <a:rPr lang="cs-CZ" altLang="cs-CZ"/>
              <a:t> beze zm.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C1EB8B94-BD90-4B76-AB05-2ADAADA7E4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85289142-99B8-4FC9-ABD4-DAAA299B0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AC1EE75-4A78-40DA-AF17-AF2F2F77C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71D7A7D1-70D7-4845-98C0-258DE8D8D5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9462" name="Line 5">
            <a:extLst>
              <a:ext uri="{FF2B5EF4-FFF2-40B4-BE49-F238E27FC236}">
                <a16:creationId xmlns:a16="http://schemas.microsoft.com/office/drawing/2014/main" id="{80D48522-38D6-4F86-9B57-07BCCC8D35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3" name="Line 6">
            <a:extLst>
              <a:ext uri="{FF2B5EF4-FFF2-40B4-BE49-F238E27FC236}">
                <a16:creationId xmlns:a16="http://schemas.microsoft.com/office/drawing/2014/main" id="{8C041584-A29D-4CD1-9E99-CAC8CB0416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4" name="Text Box 7">
            <a:extLst>
              <a:ext uri="{FF2B5EF4-FFF2-40B4-BE49-F238E27FC236}">
                <a16:creationId xmlns:a16="http://schemas.microsoft.com/office/drawing/2014/main" id="{29EFBE50-07D5-48F6-A51D-09EF14AED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690563"/>
            <a:ext cx="4575175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en-GB" altLang="cs-CZ" sz="1800" b="1" dirty="0">
                <a:latin typeface="Times New Roman" panose="02020603050405020304" pitchFamily="18" charset="0"/>
              </a:rPr>
              <a:t>	</a:t>
            </a:r>
            <a:r>
              <a:rPr lang="en-GB" altLang="cs-CZ" sz="2400" b="1" dirty="0" err="1"/>
              <a:t>Schéma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principu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nadstátnosti</a:t>
            </a:r>
            <a:endParaRPr lang="cs-CZ" altLang="cs-CZ" sz="2400" b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  <a:defRPr/>
            </a:pPr>
            <a:r>
              <a:rPr lang="cs-CZ" altLang="cs-CZ" sz="800" dirty="0">
                <a:solidFill>
                  <a:schemeClr val="bg1">
                    <a:lumMod val="75000"/>
                  </a:schemeClr>
                </a:solidFill>
              </a:rPr>
              <a:t>--------- </a:t>
            </a:r>
            <a:r>
              <a:rPr lang="cs-CZ" altLang="cs-CZ" sz="800" dirty="0" err="1">
                <a:solidFill>
                  <a:schemeClr val="bg1">
                    <a:lumMod val="75000"/>
                  </a:schemeClr>
                </a:solidFill>
              </a:rPr>
              <a:t>VšB</a:t>
            </a:r>
            <a:r>
              <a:rPr lang="cs-CZ" altLang="cs-CZ" sz="800" dirty="0">
                <a:solidFill>
                  <a:schemeClr val="bg1">
                    <a:lumMod val="75000"/>
                  </a:schemeClr>
                </a:solidFill>
              </a:rPr>
              <a:t> --------------------- 12 10 18 ------</a:t>
            </a:r>
            <a:endParaRPr lang="en-GB" altLang="cs-CZ" sz="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465" name="Text Box 8">
            <a:extLst>
              <a:ext uri="{FF2B5EF4-FFF2-40B4-BE49-F238E27FC236}">
                <a16:creationId xmlns:a16="http://schemas.microsoft.com/office/drawing/2014/main" id="{3624C249-6A21-4C86-B848-60F3EA340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19466" name="Text Box 9">
            <a:extLst>
              <a:ext uri="{FF2B5EF4-FFF2-40B4-BE49-F238E27FC236}">
                <a16:creationId xmlns:a16="http://schemas.microsoft.com/office/drawing/2014/main" id="{1B361057-AC0C-4F63-ACAF-035ABCC43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19467" name="Text Box 10">
            <a:extLst>
              <a:ext uri="{FF2B5EF4-FFF2-40B4-BE49-F238E27FC236}">
                <a16:creationId xmlns:a16="http://schemas.microsoft.com/office/drawing/2014/main" id="{56B17613-1D1F-4511-A3C1-401BC3F45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19468" name="Text Box 11">
            <a:extLst>
              <a:ext uri="{FF2B5EF4-FFF2-40B4-BE49-F238E27FC236}">
                <a16:creationId xmlns:a16="http://schemas.microsoft.com/office/drawing/2014/main" id="{99CD87FE-1C18-405D-A57A-C7EFE9BDF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>
            <a:extLst>
              <a:ext uri="{FF2B5EF4-FFF2-40B4-BE49-F238E27FC236}">
                <a16:creationId xmlns:a16="http://schemas.microsoft.com/office/drawing/2014/main" id="{3A02DEA7-B366-400C-AC12-406643D65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FFFF99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829FBD1-CFD1-4406-B229-534BF4F12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k o m i s e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E259733-78C6-4BE0-96AA-7989E0B6A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parlament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EB008C08-4611-43E7-B965-DCFB6FFE8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FFFF99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EU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D7C3A3BB-F620-4AB2-9F5E-CF595FDE5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21511" name="Rectangle 6">
            <a:extLst>
              <a:ext uri="{FF2B5EF4-FFF2-40B4-BE49-F238E27FC236}">
                <a16:creationId xmlns:a16="http://schemas.microsoft.com/office/drawing/2014/main" id="{E321CE4F-F736-4D30-B70D-22C674CD5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21512" name="Rectangle 7">
            <a:extLst>
              <a:ext uri="{FF2B5EF4-FFF2-40B4-BE49-F238E27FC236}">
                <a16:creationId xmlns:a16="http://schemas.microsoft.com/office/drawing/2014/main" id="{158AA556-F4AC-4F1F-AE1D-43D4AC5D9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66FF"/>
          </a:solidFill>
          <a:ln w="381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Times New Roman" panose="02020603050405020304" pitchFamily="18" charset="0"/>
              </a:rPr>
              <a:t>Evropská rada</a:t>
            </a:r>
          </a:p>
        </p:txBody>
      </p:sp>
      <p:sp>
        <p:nvSpPr>
          <p:cNvPr id="21513" name="Line 8">
            <a:extLst>
              <a:ext uri="{FF2B5EF4-FFF2-40B4-BE49-F238E27FC236}">
                <a16:creationId xmlns:a16="http://schemas.microsoft.com/office/drawing/2014/main" id="{F71D827D-9CD7-4B8C-ACBB-3BDF73CFDB8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4" name="Line 9">
            <a:extLst>
              <a:ext uri="{FF2B5EF4-FFF2-40B4-BE49-F238E27FC236}">
                <a16:creationId xmlns:a16="http://schemas.microsoft.com/office/drawing/2014/main" id="{2BD48EB8-E229-4976-AB56-81A4F59D54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5" name="Line 10">
            <a:extLst>
              <a:ext uri="{FF2B5EF4-FFF2-40B4-BE49-F238E27FC236}">
                <a16:creationId xmlns:a16="http://schemas.microsoft.com/office/drawing/2014/main" id="{33754881-F10B-474A-8080-EB39926FCC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6" name="Line 11">
            <a:extLst>
              <a:ext uri="{FF2B5EF4-FFF2-40B4-BE49-F238E27FC236}">
                <a16:creationId xmlns:a16="http://schemas.microsoft.com/office/drawing/2014/main" id="{014E1BA2-80AF-445F-8687-230A38A050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7" name="Line 12">
            <a:extLst>
              <a:ext uri="{FF2B5EF4-FFF2-40B4-BE49-F238E27FC236}">
                <a16:creationId xmlns:a16="http://schemas.microsoft.com/office/drawing/2014/main" id="{0578DDCC-8436-4851-9CBC-5860F75F15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8" name="Line 13">
            <a:extLst>
              <a:ext uri="{FF2B5EF4-FFF2-40B4-BE49-F238E27FC236}">
                <a16:creationId xmlns:a16="http://schemas.microsoft.com/office/drawing/2014/main" id="{D8C705B2-8BD0-4176-9A69-DE6150CA18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19" name="Line 14">
            <a:extLst>
              <a:ext uri="{FF2B5EF4-FFF2-40B4-BE49-F238E27FC236}">
                <a16:creationId xmlns:a16="http://schemas.microsoft.com/office/drawing/2014/main" id="{F0FFC6A2-61B7-4EEF-A9C4-BEB2BBEE4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20" name="Line 15">
            <a:extLst>
              <a:ext uri="{FF2B5EF4-FFF2-40B4-BE49-F238E27FC236}">
                <a16:creationId xmlns:a16="http://schemas.microsoft.com/office/drawing/2014/main" id="{ADE7A721-E78B-4124-B055-D9890DCDD32F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21" name="Line 16">
            <a:extLst>
              <a:ext uri="{FF2B5EF4-FFF2-40B4-BE49-F238E27FC236}">
                <a16:creationId xmlns:a16="http://schemas.microsoft.com/office/drawing/2014/main" id="{90DFB834-BCA9-4E65-8F30-B6D34C13001F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22" name="Line 17">
            <a:extLst>
              <a:ext uri="{FF2B5EF4-FFF2-40B4-BE49-F238E27FC236}">
                <a16:creationId xmlns:a16="http://schemas.microsoft.com/office/drawing/2014/main" id="{8B160AF9-34C8-438C-B195-61C1BC106F9D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1523" name="Text Box 18">
            <a:extLst>
              <a:ext uri="{FF2B5EF4-FFF2-40B4-BE49-F238E27FC236}">
                <a16:creationId xmlns:a16="http://schemas.microsoft.com/office/drawing/2014/main" id="{78FF917E-F93A-4B6C-964E-ADCCEBB4F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49275"/>
            <a:ext cx="525621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</a:t>
            </a:r>
            <a:r>
              <a:rPr lang="cs-CZ" altLang="cs-CZ" sz="2400" b="1">
                <a:latin typeface="Arial Unicode MS" pitchFamily="34" charset="-128"/>
              </a:rPr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39D4393-041F-4A18-B513-71BFE540D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1925"/>
          </a:xfrm>
        </p:spPr>
        <p:txBody>
          <a:bodyPr lIns="0" tIns="288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600"/>
              <a:t>Mezivládní (mezistátní) organizace </a:t>
            </a:r>
            <a:br>
              <a:rPr lang="cs-CZ" altLang="cs-CZ" sz="3600"/>
            </a:br>
            <a:r>
              <a:rPr lang="cs-CZ" altLang="cs-CZ" sz="3600"/>
              <a:t> jediná úroveň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E0C8358-CB25-43C9-8017-E05ED5098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321175"/>
          </a:xfrm>
          <a:ln w="9360">
            <a:solidFill>
              <a:srgbClr val="000000"/>
            </a:solidFill>
            <a:round/>
            <a:headEnd/>
            <a:tailEnd/>
          </a:ln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 </a:t>
            </a:r>
          </a:p>
        </p:txBody>
      </p:sp>
      <p:sp>
        <p:nvSpPr>
          <p:cNvPr id="5124" name="Oval 4">
            <a:extLst>
              <a:ext uri="{FF2B5EF4-FFF2-40B4-BE49-F238E27FC236}">
                <a16:creationId xmlns:a16="http://schemas.microsoft.com/office/drawing/2014/main" id="{5758071C-CB61-4353-9184-97DD796AA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125" name="Oval 5">
            <a:extLst>
              <a:ext uri="{FF2B5EF4-FFF2-40B4-BE49-F238E27FC236}">
                <a16:creationId xmlns:a16="http://schemas.microsoft.com/office/drawing/2014/main" id="{1B6FB9A6-6021-4889-A55B-ACBAC3BB1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126" name="Oval 6">
            <a:extLst>
              <a:ext uri="{FF2B5EF4-FFF2-40B4-BE49-F238E27FC236}">
                <a16:creationId xmlns:a16="http://schemas.microsoft.com/office/drawing/2014/main" id="{69AC1C8E-69EC-4228-BA3B-DA8911562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127" name="Oval 7">
            <a:extLst>
              <a:ext uri="{FF2B5EF4-FFF2-40B4-BE49-F238E27FC236}">
                <a16:creationId xmlns:a16="http://schemas.microsoft.com/office/drawing/2014/main" id="{D84DD1C3-8DEF-4E53-BA3E-B75AF334A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128" name="Oval 8">
            <a:extLst>
              <a:ext uri="{FF2B5EF4-FFF2-40B4-BE49-F238E27FC236}">
                <a16:creationId xmlns:a16="http://schemas.microsoft.com/office/drawing/2014/main" id="{BC2A87C5-AA3D-41A4-9CD8-F80543D43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129" name="Oval 9">
            <a:extLst>
              <a:ext uri="{FF2B5EF4-FFF2-40B4-BE49-F238E27FC236}">
                <a16:creationId xmlns:a16="http://schemas.microsoft.com/office/drawing/2014/main" id="{764A8461-B603-4471-BBBF-20A00DE7E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5391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130" name="Oval 10">
            <a:extLst>
              <a:ext uri="{FF2B5EF4-FFF2-40B4-BE49-F238E27FC236}">
                <a16:creationId xmlns:a16="http://schemas.microsoft.com/office/drawing/2014/main" id="{232DA6FC-FC4E-4474-B94E-9E409145E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131" name="Oval 11">
            <a:extLst>
              <a:ext uri="{FF2B5EF4-FFF2-40B4-BE49-F238E27FC236}">
                <a16:creationId xmlns:a16="http://schemas.microsoft.com/office/drawing/2014/main" id="{24155221-41B2-4191-94E5-A064ADB44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7106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400" i="1"/>
              <a:t>Mezivládní </a:t>
            </a:r>
          </a:p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400" i="1"/>
              <a:t>organizace</a:t>
            </a:r>
            <a:endParaRPr lang="cs-CZ" altLang="cs-CZ" sz="2300" i="1">
              <a:solidFill>
                <a:srgbClr val="FFFFFF"/>
              </a:solidFill>
            </a:endParaRPr>
          </a:p>
        </p:txBody>
      </p:sp>
      <p:sp>
        <p:nvSpPr>
          <p:cNvPr id="5132" name="Line 12">
            <a:extLst>
              <a:ext uri="{FF2B5EF4-FFF2-40B4-BE49-F238E27FC236}">
                <a16:creationId xmlns:a16="http://schemas.microsoft.com/office/drawing/2014/main" id="{E7000C7B-E0D5-433E-97A6-6D2E834A9C3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3" name="Line 13">
            <a:extLst>
              <a:ext uri="{FF2B5EF4-FFF2-40B4-BE49-F238E27FC236}">
                <a16:creationId xmlns:a16="http://schemas.microsoft.com/office/drawing/2014/main" id="{12B20B6A-6DE5-4770-B9A5-F3E1836689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4075"/>
            <a:ext cx="455613" cy="2079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4" name="Line 14">
            <a:extLst>
              <a:ext uri="{FF2B5EF4-FFF2-40B4-BE49-F238E27FC236}">
                <a16:creationId xmlns:a16="http://schemas.microsoft.com/office/drawing/2014/main" id="{4D020345-09B4-4BE7-93BE-8E167D137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5" name="Line 15">
            <a:extLst>
              <a:ext uri="{FF2B5EF4-FFF2-40B4-BE49-F238E27FC236}">
                <a16:creationId xmlns:a16="http://schemas.microsoft.com/office/drawing/2014/main" id="{6671863B-5C10-43E4-B9AB-DBDE260BC7A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6" name="Line 16">
            <a:extLst>
              <a:ext uri="{FF2B5EF4-FFF2-40B4-BE49-F238E27FC236}">
                <a16:creationId xmlns:a16="http://schemas.microsoft.com/office/drawing/2014/main" id="{635E815C-ECE4-43A6-B3B5-0CF9170C63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11813" y="3494088"/>
            <a:ext cx="33655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7" name="Line 17">
            <a:extLst>
              <a:ext uri="{FF2B5EF4-FFF2-40B4-BE49-F238E27FC236}">
                <a16:creationId xmlns:a16="http://schemas.microsoft.com/office/drawing/2014/main" id="{F31C482C-591A-4A41-95AA-07A6776A2B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92863" y="4083050"/>
            <a:ext cx="40481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38" name="Line 18">
            <a:extLst>
              <a:ext uri="{FF2B5EF4-FFF2-40B4-BE49-F238E27FC236}">
                <a16:creationId xmlns:a16="http://schemas.microsoft.com/office/drawing/2014/main" id="{88DB48FF-05E6-4013-811D-8D62564E9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8574661-4F57-4083-B8CF-BE60A0F09B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1925"/>
          </a:xfrm>
        </p:spPr>
        <p:txBody>
          <a:bodyPr lIns="0" tIns="25602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3200"/>
              <a:t>Nadstátní organizace </a:t>
            </a:r>
            <a:br>
              <a:rPr lang="cs-CZ" altLang="cs-CZ" sz="3200"/>
            </a:br>
            <a:r>
              <a:rPr lang="cs-CZ" altLang="cs-CZ" sz="3200"/>
              <a:t>2 úrovně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102782A-BD31-4344-AC0F-4ED9E341D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679950"/>
          </a:xfrm>
          <a:ln w="9360">
            <a:solidFill>
              <a:srgbClr val="000000"/>
            </a:solidFill>
            <a:round/>
            <a:headEnd/>
            <a:tailEnd/>
          </a:ln>
        </p:spPr>
        <p:txBody>
          <a:bodyPr lIns="0" tIns="25602" rIns="0" bIns="0"/>
          <a:lstStyle/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/>
              <a:t> </a:t>
            </a:r>
          </a:p>
        </p:txBody>
      </p:sp>
      <p:sp>
        <p:nvSpPr>
          <p:cNvPr id="7172" name="Oval 4">
            <a:extLst>
              <a:ext uri="{FF2B5EF4-FFF2-40B4-BE49-F238E27FC236}">
                <a16:creationId xmlns:a16="http://schemas.microsoft.com/office/drawing/2014/main" id="{EFCB667A-7C87-41C1-8957-E6C2B1C9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7173" name="Oval 5">
            <a:extLst>
              <a:ext uri="{FF2B5EF4-FFF2-40B4-BE49-F238E27FC236}">
                <a16:creationId xmlns:a16="http://schemas.microsoft.com/office/drawing/2014/main" id="{B2A4AF5F-E88A-4035-9446-00A8B8595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7174" name="Oval 6">
            <a:extLst>
              <a:ext uri="{FF2B5EF4-FFF2-40B4-BE49-F238E27FC236}">
                <a16:creationId xmlns:a16="http://schemas.microsoft.com/office/drawing/2014/main" id="{8A99C48D-5742-4EB0-9876-1A380D9700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State E</a:t>
            </a:r>
          </a:p>
        </p:txBody>
      </p:sp>
      <p:sp>
        <p:nvSpPr>
          <p:cNvPr id="7175" name="Oval 7">
            <a:extLst>
              <a:ext uri="{FF2B5EF4-FFF2-40B4-BE49-F238E27FC236}">
                <a16:creationId xmlns:a16="http://schemas.microsoft.com/office/drawing/2014/main" id="{FF2CC157-431C-4664-B996-267C99D53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4020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7176" name="Oval 8">
            <a:extLst>
              <a:ext uri="{FF2B5EF4-FFF2-40B4-BE49-F238E27FC236}">
                <a16:creationId xmlns:a16="http://schemas.microsoft.com/office/drawing/2014/main" id="{E1EBF67D-6592-4016-9DB8-E6632BD40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7177" name="Oval 9">
            <a:extLst>
              <a:ext uri="{FF2B5EF4-FFF2-40B4-BE49-F238E27FC236}">
                <a16:creationId xmlns:a16="http://schemas.microsoft.com/office/drawing/2014/main" id="{F7DE6A8A-7191-4ECF-B461-7E2C8DB7E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5391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7178" name="Oval 10">
            <a:extLst>
              <a:ext uri="{FF2B5EF4-FFF2-40B4-BE49-F238E27FC236}">
                <a16:creationId xmlns:a16="http://schemas.microsoft.com/office/drawing/2014/main" id="{94D9C6F7-3D44-4775-9586-A8AE58C8D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6077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7179" name="Oval 11">
            <a:extLst>
              <a:ext uri="{FF2B5EF4-FFF2-40B4-BE49-F238E27FC236}">
                <a16:creationId xmlns:a16="http://schemas.microsoft.com/office/drawing/2014/main" id="{8F297E21-DCD4-42E5-B70C-536BB13F0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28" tIns="47106" rIns="74128" bIns="38534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800" i="1"/>
              <a:t>Nadstátní </a:t>
            </a:r>
          </a:p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2800" i="1"/>
              <a:t>organizace</a:t>
            </a:r>
            <a:endParaRPr lang="cs-CZ" altLang="cs-CZ" sz="2800" i="1">
              <a:solidFill>
                <a:srgbClr val="FFFFFF"/>
              </a:solidFill>
            </a:endParaRPr>
          </a:p>
        </p:txBody>
      </p:sp>
      <p:sp>
        <p:nvSpPr>
          <p:cNvPr id="7180" name="Line 12">
            <a:extLst>
              <a:ext uri="{FF2B5EF4-FFF2-40B4-BE49-F238E27FC236}">
                <a16:creationId xmlns:a16="http://schemas.microsoft.com/office/drawing/2014/main" id="{2E7893F5-9B54-4EBE-9400-F4EB664ED80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1" name="Line 13">
            <a:extLst>
              <a:ext uri="{FF2B5EF4-FFF2-40B4-BE49-F238E27FC236}">
                <a16:creationId xmlns:a16="http://schemas.microsoft.com/office/drawing/2014/main" id="{57DBB392-14A0-4015-8F31-4F3C1E9B3F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8800"/>
            <a:ext cx="914400" cy="5286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2" name="Line 14">
            <a:extLst>
              <a:ext uri="{FF2B5EF4-FFF2-40B4-BE49-F238E27FC236}">
                <a16:creationId xmlns:a16="http://schemas.microsoft.com/office/drawing/2014/main" id="{8C40FEE5-408C-4E10-9DC4-E03B295D7C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30563"/>
            <a:ext cx="1111250" cy="16414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3" name="Line 15">
            <a:extLst>
              <a:ext uri="{FF2B5EF4-FFF2-40B4-BE49-F238E27FC236}">
                <a16:creationId xmlns:a16="http://schemas.microsoft.com/office/drawing/2014/main" id="{CB16BC8C-E179-4770-8E6A-0177C02E1B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32150"/>
            <a:ext cx="128587" cy="18367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7184" name="Line 16">
            <a:extLst>
              <a:ext uri="{FF2B5EF4-FFF2-40B4-BE49-F238E27FC236}">
                <a16:creationId xmlns:a16="http://schemas.microsoft.com/office/drawing/2014/main" id="{A4D61A01-9E5E-449E-B49C-3082ABA477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9B8C9B6-5A02-44B7-9214-B9EF3B7C22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4392612"/>
          </a:xfrm>
          <a:solidFill>
            <a:srgbClr val="F1FB71"/>
          </a:solidFill>
        </p:spPr>
        <p:txBody>
          <a:bodyPr/>
          <a:lstStyle/>
          <a:p>
            <a:pPr eaLnBrk="1" hangingPunct="1">
              <a:lnSpc>
                <a:spcPct val="140000"/>
              </a:lnSpc>
              <a:buFont typeface="Times New Roman" panose="02020603050405020304" pitchFamily="18" charset="0"/>
              <a:buNone/>
            </a:pPr>
            <a:r>
              <a:rPr lang="cs-CZ" altLang="cs-CZ" sz="4000" b="1">
                <a:solidFill>
                  <a:srgbClr val="CC0066"/>
                </a:solidFill>
              </a:rPr>
              <a:t>Vývoj</a:t>
            </a:r>
            <a:br>
              <a:rPr lang="cs-CZ" altLang="cs-CZ" sz="4000" b="1">
                <a:solidFill>
                  <a:srgbClr val="CC0066"/>
                </a:solidFill>
              </a:rPr>
            </a:br>
            <a:r>
              <a:rPr lang="cs-CZ" altLang="cs-CZ" sz="4000" b="1">
                <a:solidFill>
                  <a:srgbClr val="CC0066"/>
                </a:solidFill>
              </a:rPr>
              <a:t>Evropských společenství a Evropské unie</a:t>
            </a:r>
            <a:br>
              <a:rPr lang="cs-CZ" altLang="cs-CZ" sz="3200" b="1">
                <a:solidFill>
                  <a:srgbClr val="CC0066"/>
                </a:solidFill>
              </a:rPr>
            </a:br>
            <a:r>
              <a:rPr lang="cs-CZ" altLang="cs-CZ" sz="3200" b="1">
                <a:solidFill>
                  <a:srgbClr val="CC0066"/>
                </a:solidFill>
              </a:rPr>
              <a:t>(od „zemí společného trhu“ po integrovanou Evropskou unii)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2B7815D-BF68-4897-B885-54DA260962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3EFED2F-85F1-4919-8ECB-83DFD720D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F6F244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rgbClr val="CC0000"/>
                </a:solidFill>
              </a:rPr>
              <a:t>Vývoj základních smluvních dokumentů ES a EU - 1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9EB713C-E9CB-4D02-A2AB-6BD18FBB7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454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1. </a:t>
            </a:r>
            <a:r>
              <a:rPr lang="cs-CZ" altLang="cs-CZ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dirty="0"/>
              <a:t> (o zřízení </a:t>
            </a:r>
            <a:r>
              <a:rPr lang="cs-CZ" altLang="cs-CZ" b="1" dirty="0">
                <a:solidFill>
                  <a:srgbClr val="0000FF"/>
                </a:solidFill>
              </a:rPr>
              <a:t>ESUO</a:t>
            </a:r>
            <a:r>
              <a:rPr lang="cs-CZ" altLang="cs-CZ" dirty="0"/>
              <a:t>) (1951/1952),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2.-3. </a:t>
            </a:r>
            <a:r>
              <a:rPr lang="cs-CZ" altLang="cs-CZ" b="1" dirty="0">
                <a:solidFill>
                  <a:srgbClr val="CC0000"/>
                </a:solidFill>
              </a:rPr>
              <a:t>Římské smlouvy</a:t>
            </a:r>
            <a:r>
              <a:rPr lang="cs-CZ" altLang="cs-CZ" dirty="0"/>
              <a:t> (o zřízení </a:t>
            </a:r>
            <a:r>
              <a:rPr lang="cs-CZ" altLang="cs-CZ" b="1" dirty="0">
                <a:solidFill>
                  <a:srgbClr val="0000FF"/>
                </a:solidFill>
              </a:rPr>
              <a:t>EHS a Euratomu</a:t>
            </a:r>
            <a:r>
              <a:rPr lang="cs-CZ" altLang="cs-CZ" dirty="0"/>
              <a:t>) (1957/1958),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4. Úmluva o společných orgánech (Slučovací smlouva) (1965/1967),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5. </a:t>
            </a:r>
            <a:r>
              <a:rPr lang="cs-CZ" altLang="cs-CZ" b="1" dirty="0"/>
              <a:t>Jednotný evropský akt</a:t>
            </a:r>
            <a:r>
              <a:rPr lang="cs-CZ" altLang="cs-CZ" dirty="0"/>
              <a:t> (1986/1987),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6. </a:t>
            </a:r>
            <a:r>
              <a:rPr lang="cs-CZ" altLang="cs-CZ" b="1" dirty="0">
                <a:solidFill>
                  <a:srgbClr val="CC0000"/>
                </a:solidFill>
              </a:rPr>
              <a:t>Maastrichtská</a:t>
            </a:r>
            <a:r>
              <a:rPr lang="cs-CZ" altLang="cs-CZ" dirty="0"/>
              <a:t> smlouva o </a:t>
            </a:r>
            <a:r>
              <a:rPr lang="cs-CZ" altLang="cs-CZ" b="1" dirty="0">
                <a:solidFill>
                  <a:srgbClr val="0000FF"/>
                </a:solidFill>
              </a:rPr>
              <a:t>Evropské unii</a:t>
            </a:r>
            <a:r>
              <a:rPr lang="cs-CZ" altLang="cs-CZ" dirty="0"/>
              <a:t> (1992/1993)       		      </a:t>
            </a:r>
            <a:r>
              <a:rPr lang="cs-CZ" altLang="cs-CZ" b="1" dirty="0"/>
              <a:t>…….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val 1">
            <a:extLst>
              <a:ext uri="{FF2B5EF4-FFF2-40B4-BE49-F238E27FC236}">
                <a16:creationId xmlns:a16="http://schemas.microsoft.com/office/drawing/2014/main" id="{F37E3CE3-EF22-48B5-A54E-185F5E6E5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C17DCF6-01E8-4D17-9DAA-E2AA4BA7D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54E069EA-D951-4965-936F-3499F751C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Společná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zahraniční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bezpečnostní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politika</a:t>
            </a:r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41DFA4D0-7CE0-426F-A683-1FE3CF6C0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Justice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vnitřní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věci</a:t>
            </a:r>
          </a:p>
        </p:txBody>
      </p:sp>
      <p:sp>
        <p:nvSpPr>
          <p:cNvPr id="11270" name="Text Box 5">
            <a:extLst>
              <a:ext uri="{FF2B5EF4-FFF2-40B4-BE49-F238E27FC236}">
                <a16:creationId xmlns:a16="http://schemas.microsoft.com/office/drawing/2014/main" id="{FEADA129-8058-4334-A2A0-656971651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I.</a:t>
            </a:r>
          </a:p>
        </p:txBody>
      </p:sp>
      <p:sp>
        <p:nvSpPr>
          <p:cNvPr id="11271" name="Text Box 6">
            <a:extLst>
              <a:ext uri="{FF2B5EF4-FFF2-40B4-BE49-F238E27FC236}">
                <a16:creationId xmlns:a16="http://schemas.microsoft.com/office/drawing/2014/main" id="{7F98F023-035D-4E05-BBB0-3D1B236DF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II.</a:t>
            </a:r>
          </a:p>
        </p:txBody>
      </p:sp>
      <p:sp>
        <p:nvSpPr>
          <p:cNvPr id="11272" name="Text Box 7">
            <a:extLst>
              <a:ext uri="{FF2B5EF4-FFF2-40B4-BE49-F238E27FC236}">
                <a16:creationId xmlns:a16="http://schemas.microsoft.com/office/drawing/2014/main" id="{DC3A6350-3F0C-4BD8-888D-8F414CB36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III.</a:t>
            </a:r>
          </a:p>
        </p:txBody>
      </p:sp>
      <p:sp>
        <p:nvSpPr>
          <p:cNvPr id="11273" name="Text Box 8">
            <a:extLst>
              <a:ext uri="{FF2B5EF4-FFF2-40B4-BE49-F238E27FC236}">
                <a16:creationId xmlns:a16="http://schemas.microsoft.com/office/drawing/2014/main" id="{CC84E334-B967-4DDF-A8DD-DA1E00307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ES (EHS)</a:t>
            </a:r>
          </a:p>
        </p:txBody>
      </p:sp>
      <p:sp>
        <p:nvSpPr>
          <p:cNvPr id="11274" name="Text Box 9">
            <a:extLst>
              <a:ext uri="{FF2B5EF4-FFF2-40B4-BE49-F238E27FC236}">
                <a16:creationId xmlns:a16="http://schemas.microsoft.com/office/drawing/2014/main" id="{6895FA77-C5E9-4CAB-995B-C2CF8C7A1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EURATOM</a:t>
            </a:r>
          </a:p>
        </p:txBody>
      </p:sp>
      <p:sp>
        <p:nvSpPr>
          <p:cNvPr id="11275" name="Text Box 10">
            <a:extLst>
              <a:ext uri="{FF2B5EF4-FFF2-40B4-BE49-F238E27FC236}">
                <a16:creationId xmlns:a16="http://schemas.microsoft.com/office/drawing/2014/main" id="{B935AF29-F989-4FAC-9454-25231953C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1276" name="Text Box 11">
            <a:extLst>
              <a:ext uri="{FF2B5EF4-FFF2-40B4-BE49-F238E27FC236}">
                <a16:creationId xmlns:a16="http://schemas.microsoft.com/office/drawing/2014/main" id="{04C8CAAB-1DDD-424E-B359-2150A9A2D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1277" name="Line 12">
            <a:extLst>
              <a:ext uri="{FF2B5EF4-FFF2-40B4-BE49-F238E27FC236}">
                <a16:creationId xmlns:a16="http://schemas.microsoft.com/office/drawing/2014/main" id="{EB56BD2F-E4BD-4BF5-9D00-8C1E605D2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1278" name="Text Box 13">
            <a:extLst>
              <a:ext uri="{FF2B5EF4-FFF2-40B4-BE49-F238E27FC236}">
                <a16:creationId xmlns:a16="http://schemas.microsoft.com/office/drawing/2014/main" id="{1BB83355-C183-41E5-9EAD-25B8431B2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 </a:t>
            </a:r>
            <a:r>
              <a:rPr lang="en-GB" altLang="cs-CZ" sz="1400" b="1"/>
              <a:t>pilíř komunitární                   pilíře mezivládní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 b="1"/>
              <a:t>        (nadstátní)</a:t>
            </a:r>
          </a:p>
        </p:txBody>
      </p:sp>
      <p:sp>
        <p:nvSpPr>
          <p:cNvPr id="11279" name="Text Box 14">
            <a:extLst>
              <a:ext uri="{FF2B5EF4-FFF2-40B4-BE49-F238E27FC236}">
                <a16:creationId xmlns:a16="http://schemas.microsoft.com/office/drawing/2014/main" id="{D866267D-7B02-4959-A544-551F40936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3799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Tři pilíře Evropské unie podle Maastrichtu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0DA15-29A3-4DF1-BFE1-55C77E53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8013" cy="1157436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do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EDDA-D2EA-408E-A43C-59AFABAB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Původní</a:t>
            </a:r>
            <a:r>
              <a:rPr lang="pl-PL" dirty="0"/>
              <a:t> </a:t>
            </a:r>
            <a:r>
              <a:rPr lang="pl-PL" dirty="0" err="1"/>
              <a:t>členové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FR, DE, IT, NL, BE, LU</a:t>
            </a:r>
          </a:p>
          <a:p>
            <a:r>
              <a:rPr lang="pl-PL" dirty="0" err="1"/>
              <a:t>První</a:t>
            </a:r>
            <a:r>
              <a:rPr lang="pl-PL" dirty="0"/>
              <a:t> </a:t>
            </a:r>
            <a:r>
              <a:rPr lang="pl-PL" dirty="0" err="1"/>
              <a:t>rozšíření</a:t>
            </a:r>
            <a:r>
              <a:rPr lang="pl-PL" dirty="0"/>
              <a:t> 1.1.</a:t>
            </a:r>
            <a:r>
              <a:rPr lang="pl-PL" b="1" dirty="0"/>
              <a:t>1973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GB, IE, DK</a:t>
            </a:r>
          </a:p>
          <a:p>
            <a:r>
              <a:rPr lang="pl-PL" dirty="0" err="1"/>
              <a:t>Další</a:t>
            </a:r>
            <a:r>
              <a:rPr lang="pl-PL" dirty="0"/>
              <a:t>: 1.1.</a:t>
            </a:r>
            <a:r>
              <a:rPr lang="pl-PL" b="1" dirty="0"/>
              <a:t>1981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GR</a:t>
            </a:r>
          </a:p>
          <a:p>
            <a:pPr marL="0" indent="0">
              <a:buNone/>
            </a:pPr>
            <a:r>
              <a:rPr lang="pl-PL" dirty="0"/>
              <a:t>             1.1.</a:t>
            </a:r>
            <a:r>
              <a:rPr lang="pl-PL" b="1" dirty="0"/>
              <a:t>1986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ES, PT</a:t>
            </a:r>
          </a:p>
          <a:p>
            <a:pPr marL="0" indent="0">
              <a:buNone/>
            </a:pPr>
            <a:r>
              <a:rPr lang="pl-PL" dirty="0"/>
              <a:t>  </a:t>
            </a:r>
          </a:p>
          <a:p>
            <a:pPr marL="0" indent="0">
              <a:buNone/>
            </a:pPr>
            <a:r>
              <a:rPr lang="pl-PL" dirty="0" err="1"/>
              <a:t>celkem</a:t>
            </a:r>
            <a:r>
              <a:rPr lang="pl-PL" dirty="0"/>
              <a:t> 12</a:t>
            </a:r>
          </a:p>
          <a:p>
            <a:pPr marL="1371600" lvl="3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1494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07109F6-1F67-49F2-BD1D-74ECC3CF5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244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Vývoj základních smluvních dokumentů ES a EU - 2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B9FC18-1AD6-443A-8791-7A54EDBA2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00213"/>
            <a:ext cx="8424936" cy="4968875"/>
          </a:xfrm>
        </p:spPr>
        <p:txBody>
          <a:bodyPr/>
          <a:lstStyle/>
          <a:p>
            <a:pPr eaLnBrk="1" hangingPunct="1"/>
            <a:r>
              <a:rPr lang="cs-CZ" altLang="cs-CZ" dirty="0"/>
              <a:t>7. </a:t>
            </a:r>
            <a:r>
              <a:rPr lang="cs-CZ" altLang="cs-CZ" b="1" dirty="0">
                <a:solidFill>
                  <a:srgbClr val="CC0000"/>
                </a:solidFill>
              </a:rPr>
              <a:t>Amsterdamská</a:t>
            </a:r>
            <a:r>
              <a:rPr lang="cs-CZ" altLang="cs-CZ" dirty="0"/>
              <a:t> smlouva (1997/1999),</a:t>
            </a:r>
          </a:p>
          <a:p>
            <a:pPr eaLnBrk="1" hangingPunct="1"/>
            <a:r>
              <a:rPr lang="cs-CZ" altLang="cs-CZ" dirty="0"/>
              <a:t>8.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/>
            <a:r>
              <a:rPr lang="cs-CZ" altLang="cs-CZ" dirty="0"/>
              <a:t>9. Smlouva o </a:t>
            </a:r>
            <a:r>
              <a:rPr lang="cs-CZ" altLang="cs-CZ" b="1" dirty="0">
                <a:solidFill>
                  <a:srgbClr val="CC0000"/>
                </a:solidFill>
              </a:rPr>
              <a:t>ústavě pro Evropu</a:t>
            </a:r>
            <a:r>
              <a:rPr lang="cs-CZ" altLang="cs-CZ" dirty="0"/>
              <a:t> (Ústava EU) - </a:t>
            </a:r>
            <a:r>
              <a:rPr lang="cs-CZ" altLang="cs-CZ" dirty="0" err="1"/>
              <a:t>podeps</a:t>
            </a:r>
            <a:r>
              <a:rPr lang="cs-CZ" altLang="cs-CZ" dirty="0"/>
              <a:t>. 2004, nevstoupila v platnost,</a:t>
            </a:r>
          </a:p>
          <a:p>
            <a:pPr eaLnBrk="1" hangingPunct="1"/>
            <a:r>
              <a:rPr lang="cs-CZ" altLang="cs-CZ" dirty="0"/>
              <a:t>10.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(2007/2009).</a:t>
            </a:r>
          </a:p>
          <a:p>
            <a:pPr eaLnBrk="1" hangingPunct="1"/>
            <a:r>
              <a:rPr lang="cs-CZ" altLang="cs-CZ" sz="2800" b="1" i="1" dirty="0"/>
              <a:t>+ smlouvy rozpočtové</a:t>
            </a:r>
            <a:r>
              <a:rPr lang="cs-CZ" altLang="cs-CZ" sz="2800" dirty="0"/>
              <a:t> a </a:t>
            </a:r>
            <a:r>
              <a:rPr lang="cs-CZ" altLang="cs-CZ" sz="2800" b="1" i="1" dirty="0"/>
              <a:t>smlouvy o přístupu nových členů </a:t>
            </a:r>
          </a:p>
          <a:p>
            <a:pPr eaLnBrk="1" hangingPunct="1"/>
            <a:r>
              <a:rPr lang="cs-CZ" altLang="cs-CZ" sz="2200" b="1" i="1" dirty="0">
                <a:solidFill>
                  <a:srgbClr val="0099FF"/>
                </a:solidFill>
              </a:rPr>
              <a:t>Letopočty: přijetí (podpis) dokumentu / vstup v platnost</a:t>
            </a:r>
          </a:p>
          <a:p>
            <a:pPr eaLnBrk="1" hangingPunct="1"/>
            <a:r>
              <a:rPr lang="cs-CZ" sz="2400" u="sng" dirty="0">
                <a:solidFill>
                  <a:srgbClr val="FF0000"/>
                </a:solidFill>
              </a:rPr>
              <a:t>Spojené království Velké Británie a Severního Irska </a:t>
            </a:r>
            <a:r>
              <a:rPr lang="cs-CZ" sz="2400" u="sng" dirty="0" err="1">
                <a:solidFill>
                  <a:srgbClr val="FF0000"/>
                </a:solidFill>
              </a:rPr>
              <a:t>vysloupilo</a:t>
            </a:r>
            <a:r>
              <a:rPr lang="cs-CZ" sz="2400" u="sng" dirty="0">
                <a:solidFill>
                  <a:srgbClr val="FF0000"/>
                </a:solidFill>
              </a:rPr>
              <a:t> k 31. lednu 2020</a:t>
            </a:r>
            <a:endParaRPr lang="cs-CZ" altLang="cs-CZ" sz="2400" b="1" u="sng" dirty="0">
              <a:solidFill>
                <a:srgbClr val="FF0000"/>
              </a:solidFill>
            </a:endParaRPr>
          </a:p>
          <a:p>
            <a:pPr eaLnBrk="1" hangingPunct="1"/>
            <a:endParaRPr lang="cs-CZ" altLang="cs-CZ" sz="2400" b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1">
            <a:extLst>
              <a:ext uri="{FF2B5EF4-FFF2-40B4-BE49-F238E27FC236}">
                <a16:creationId xmlns:a16="http://schemas.microsoft.com/office/drawing/2014/main" id="{A6649074-BF60-4FC8-9DF6-D250F12BE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71550"/>
            <a:ext cx="7129462" cy="4968875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		</a:t>
            </a:r>
            <a:r>
              <a:rPr lang="cs-CZ" altLang="cs-CZ" sz="1800"/>
              <a:t>             </a:t>
            </a:r>
            <a:r>
              <a:rPr lang="en-GB" altLang="cs-CZ" sz="6600"/>
              <a:t>E U</a:t>
            </a: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5FDF144-8FD8-4C39-9E43-9201CEBE6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4340" name="Text Box 3">
            <a:extLst>
              <a:ext uri="{FF2B5EF4-FFF2-40B4-BE49-F238E27FC236}">
                <a16:creationId xmlns:a16="http://schemas.microsoft.com/office/drawing/2014/main" id="{18125DDB-08BF-4A36-9884-B14AA9113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CF8FFED4-94D5-4897-8793-9185CDA0A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5A3165D7-DDE6-46B6-8B5E-647EE9E9B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640C35AA-A502-41F2-A758-E868BD205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4344" name="Text Box 7">
            <a:extLst>
              <a:ext uri="{FF2B5EF4-FFF2-40B4-BE49-F238E27FC236}">
                <a16:creationId xmlns:a16="http://schemas.microsoft.com/office/drawing/2014/main" id="{F8D7B3F0-FEF1-4E4D-A152-4CB9B9EF0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4345" name="Line 8">
            <a:extLst>
              <a:ext uri="{FF2B5EF4-FFF2-40B4-BE49-F238E27FC236}">
                <a16:creationId xmlns:a16="http://schemas.microsoft.com/office/drawing/2014/main" id="{5497E466-2A8D-4C2F-92C0-3BA2813FBC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4346" name="Text Box 9">
            <a:extLst>
              <a:ext uri="{FF2B5EF4-FFF2-40B4-BE49-F238E27FC236}">
                <a16:creationId xmlns:a16="http://schemas.microsoft.com/office/drawing/2014/main" id="{B8C15BF2-8AD4-4A46-9ED3-22D9588DB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</a:t>
            </a:r>
          </a:p>
        </p:txBody>
      </p:sp>
      <p:sp>
        <p:nvSpPr>
          <p:cNvPr id="14347" name="Text Box 10">
            <a:extLst>
              <a:ext uri="{FF2B5EF4-FFF2-40B4-BE49-F238E27FC236}">
                <a16:creationId xmlns:a16="http://schemas.microsoft.com/office/drawing/2014/main" id="{ADACF49E-C572-4609-A54E-3200ED9D9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4243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 Evropská unie podle Lisabonské smlouvy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654</Words>
  <Application>Microsoft Office PowerPoint</Application>
  <PresentationFormat>Předvádění na obrazovce (4:3)</PresentationFormat>
  <Paragraphs>116</Paragraphs>
  <Slides>15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 Unicode MS</vt:lpstr>
      <vt:lpstr>Arial</vt:lpstr>
      <vt:lpstr>Arial Black</vt:lpstr>
      <vt:lpstr>Times New Roman</vt:lpstr>
      <vt:lpstr>Výchozí návrh</vt:lpstr>
      <vt:lpstr>   Prof. JUDr. Vladimír Týč, CSc.  Vývoj EU a primární právo    Masarykova univerzita Brno  MP215Zk - ÚVOD DO MEP  </vt:lpstr>
      <vt:lpstr>Mezivládní (mezistátní) organizace   jediná úroveň</vt:lpstr>
      <vt:lpstr>Nadstátní organizace  2 úrovně</vt:lpstr>
      <vt:lpstr>Vývoj Evropských společenství a Evropské unie (od „zemí společného trhu“ po integrovanou Evropskou unii)</vt:lpstr>
      <vt:lpstr>Vývoj základních smluvních dokumentů ES a EU - 1</vt:lpstr>
      <vt:lpstr>Prezentace aplikace PowerPoint</vt:lpstr>
      <vt:lpstr>Vývoj členství do Maastrichtu</vt:lpstr>
      <vt:lpstr>Vývoj základních smluvních dokumentů ES a EU - 2</vt:lpstr>
      <vt:lpstr>Prezentace aplikace PowerPoint</vt:lpstr>
      <vt:lpstr>Vývoj členství po Maastrichtu</vt:lpstr>
      <vt:lpstr>Přehled vývoje ES a EU - 1</vt:lpstr>
      <vt:lpstr>Přehled vývoje ES a EU - 2</vt:lpstr>
      <vt:lpstr>Přehled vývoje ES a EU (zjednodušené)</vt:lpstr>
      <vt:lpstr>   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81</cp:revision>
  <dcterms:modified xsi:type="dcterms:W3CDTF">2021-03-28T21:14:17Z</dcterms:modified>
</cp:coreProperties>
</file>