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306" r:id="rId6"/>
    <p:sldId id="271" r:id="rId7"/>
    <p:sldId id="256" r:id="rId8"/>
    <p:sldId id="257" r:id="rId9"/>
    <p:sldId id="287" r:id="rId10"/>
    <p:sldId id="290" r:id="rId11"/>
    <p:sldId id="288" r:id="rId12"/>
    <p:sldId id="303" r:id="rId13"/>
    <p:sldId id="258" r:id="rId14"/>
    <p:sldId id="260" r:id="rId15"/>
    <p:sldId id="261" r:id="rId16"/>
    <p:sldId id="262" r:id="rId17"/>
    <p:sldId id="263" r:id="rId18"/>
    <p:sldId id="264" r:id="rId19"/>
    <p:sldId id="294" r:id="rId20"/>
    <p:sldId id="296" r:id="rId21"/>
    <p:sldId id="266" r:id="rId22"/>
    <p:sldId id="292" r:id="rId23"/>
    <p:sldId id="273" r:id="rId24"/>
    <p:sldId id="274" r:id="rId25"/>
    <p:sldId id="275" r:id="rId26"/>
    <p:sldId id="297" r:id="rId27"/>
    <p:sldId id="299" r:id="rId28"/>
    <p:sldId id="298" r:id="rId29"/>
    <p:sldId id="302" r:id="rId30"/>
    <p:sldId id="30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33FF"/>
    <a:srgbClr val="F7CDC9"/>
    <a:srgbClr val="008000"/>
    <a:srgbClr val="00CC00"/>
    <a:srgbClr val="00FFFF"/>
    <a:srgbClr val="FFFFCC"/>
    <a:srgbClr val="FFCC99"/>
    <a:srgbClr val="99FF66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16.05.2021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F7CDC9"/>
          </a:solidFill>
        </p:spPr>
        <p:txBody>
          <a:bodyPr/>
          <a:lstStyle/>
          <a:p>
            <a:pPr eaLnBrk="1"/>
            <a:r>
              <a:rPr lang="cs-CZ" altLang="cs-CZ" dirty="0"/>
              <a:t>Prostor svobody, bezpečnosti a práva (spravedlnosti)</a:t>
            </a:r>
            <a:br>
              <a:rPr lang="cs-CZ" altLang="cs-CZ" dirty="0"/>
            </a:br>
            <a:r>
              <a:rPr lang="cs-CZ" altLang="cs-CZ" dirty="0">
                <a:solidFill>
                  <a:srgbClr val="008000"/>
                </a:solidFill>
              </a:rPr>
              <a:t>Schengenský systém, azyl a migrace</a:t>
            </a: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Kontroly na území (tj. </a:t>
            </a:r>
            <a:r>
              <a:rPr lang="cs-CZ" u="sng" dirty="0">
                <a:effectLst/>
              </a:rPr>
              <a:t>ne na hranicích</a:t>
            </a:r>
            <a:r>
              <a:rPr lang="cs-CZ" dirty="0">
                <a:effectLst/>
              </a:rPr>
              <a:t>)</a:t>
            </a:r>
          </a:p>
          <a:p>
            <a:r>
              <a:rPr lang="cs-CZ" dirty="0">
                <a:solidFill>
                  <a:srgbClr val="C00000"/>
                </a:solidFill>
                <a:effectLst/>
              </a:rPr>
              <a:t>Zrušení ochrany vnitřních hranic se nedotýká:</a:t>
            </a:r>
          </a:p>
          <a:p>
            <a:pPr lvl="1"/>
            <a:r>
              <a:rPr lang="cs-CZ" dirty="0">
                <a:effectLst/>
              </a:rPr>
              <a:t>tedy co je přípustné: výkon policejních pravomocí, nemá-li </a:t>
            </a:r>
            <a:r>
              <a:rPr lang="cs-CZ" b="1" dirty="0">
                <a:effectLst/>
              </a:rPr>
              <a:t>účinek rovnocenný hraničním kontrolám;</a:t>
            </a:r>
            <a:r>
              <a:rPr lang="cs-CZ" dirty="0">
                <a:effectLst/>
              </a:rPr>
              <a:t> to se vztahuje i na pohraniční oblasti, např.:</a:t>
            </a:r>
          </a:p>
          <a:p>
            <a:pPr lvl="2"/>
            <a:r>
              <a:rPr lang="cs-CZ" dirty="0">
                <a:effectLst/>
              </a:rPr>
              <a:t>opatření, jejichž cílem </a:t>
            </a:r>
            <a:r>
              <a:rPr lang="cs-CZ" b="1" dirty="0">
                <a:effectLst/>
              </a:rPr>
              <a:t>bojovat proti přeshraniční trestné činnosti,</a:t>
            </a:r>
          </a:p>
          <a:p>
            <a:pPr lvl="2"/>
            <a:r>
              <a:rPr lang="cs-CZ" b="1" dirty="0">
                <a:effectLst/>
              </a:rPr>
              <a:t>provádějí se na základě namátkových kontrol</a:t>
            </a:r>
            <a:endParaRPr lang="cs-CZ" dirty="0">
              <a:effectLst/>
            </a:endParaRPr>
          </a:p>
          <a:p>
            <a:pPr lvl="1"/>
            <a:endParaRPr lang="cs-CZ" dirty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Dočasné znovuzavedení ochrany vnitřních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effectLst/>
              </a:rPr>
              <a:t>1.   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Závažná hrozba pro </a:t>
            </a:r>
            <a:r>
              <a:rPr lang="cs-CZ" b="1" i="1" u="sng" dirty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>
                <a:effectLst/>
              </a:rPr>
              <a:t>: lze výjimečně znovu zavést ochranu vnitřních hranic </a:t>
            </a:r>
          </a:p>
          <a:p>
            <a:pPr lvl="1"/>
            <a:r>
              <a:rPr lang="cs-CZ" b="1" dirty="0">
                <a:effectLst/>
              </a:rPr>
              <a:t>po </a:t>
            </a:r>
            <a:r>
              <a:rPr lang="cs-CZ" b="1" u="sng" dirty="0">
                <a:effectLst/>
              </a:rPr>
              <a:t>omezenou dobu</a:t>
            </a:r>
            <a:r>
              <a:rPr lang="cs-CZ" b="1" dirty="0">
                <a:effectLst/>
              </a:rPr>
              <a:t> nepřesahující 30 dní nebo </a:t>
            </a:r>
          </a:p>
          <a:p>
            <a:pPr lvl="1"/>
            <a:r>
              <a:rPr lang="cs-CZ" b="1" dirty="0">
                <a:effectLst/>
              </a:rPr>
              <a:t>po předvídatelnou dobu trvání závažné hrozby, pokud tato doba přesahuje 30 dní.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>
                <a:effectLst/>
              </a:rPr>
              <a:t>2.   Jestliže závažná hrozba pro veřejný pořádek nebo vnitřní bezpečnost trvá déle, lze </a:t>
            </a:r>
            <a:r>
              <a:rPr lang="cs-CZ" b="1" dirty="0">
                <a:effectLst/>
              </a:rPr>
              <a:t>ochranu hranic </a:t>
            </a:r>
            <a:r>
              <a:rPr lang="cs-CZ" b="1" u="sng" dirty="0">
                <a:effectLst/>
              </a:rPr>
              <a:t>prodlužovat</a:t>
            </a:r>
            <a:r>
              <a:rPr lang="cs-CZ" b="1" dirty="0">
                <a:effectLst/>
              </a:rPr>
              <a:t> vždy nejvýše o 30 dní.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mimo: GB,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40" dirty="0"/>
              <a:t> [nařízení č. 562/2006] </a:t>
            </a:r>
          </a:p>
          <a:p>
            <a:pPr marL="673930" lvl="1"/>
            <a:r>
              <a:rPr lang="cs-CZ" altLang="cs-CZ" dirty="0"/>
              <a:t>odstranit nerovnoměrnou </a:t>
            </a:r>
            <a:r>
              <a:rPr lang="cs-CZ" altLang="cs-CZ" b="1" dirty="0"/>
              <a:t>ochranu hranic </a:t>
            </a:r>
            <a:r>
              <a:rPr lang="cs-CZ" altLang="cs-CZ" dirty="0"/>
              <a:t>a vzájemnou nedůvěru</a:t>
            </a:r>
          </a:p>
          <a:p>
            <a:pPr marL="673930" lvl="1"/>
            <a:r>
              <a:rPr lang="cs-CZ" altLang="cs-CZ" dirty="0"/>
              <a:t>stanovení společných pravidel týkajících se základních podmínek pro překračování </a:t>
            </a:r>
            <a:r>
              <a:rPr lang="cs-CZ" altLang="cs-CZ" b="1" dirty="0"/>
              <a:t>vnějších hranic</a:t>
            </a:r>
            <a:r>
              <a:rPr lang="cs-CZ" altLang="cs-CZ" dirty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>
                <a:effectLst/>
              </a:rPr>
              <a:t>Vnější hranice lze překračovat </a:t>
            </a:r>
            <a:r>
              <a:rPr lang="cs-CZ" b="1" dirty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>
                <a:effectLst/>
              </a:rPr>
              <a:t> a během stanovené provozní doby </a:t>
            </a:r>
            <a:r>
              <a:rPr lang="cs-CZ" dirty="0">
                <a:effectLst/>
              </a:rPr>
              <a:t>(platí pro všechny). </a:t>
            </a:r>
          </a:p>
          <a:p>
            <a:r>
              <a:rPr lang="cs-CZ" dirty="0">
                <a:effectLst/>
              </a:rPr>
              <a:t>Výjimky: </a:t>
            </a:r>
            <a:r>
              <a:rPr lang="cs-CZ" i="1" dirty="0">
                <a:effectLst/>
              </a:rPr>
              <a:t>nepředvídaný stav nouze.</a:t>
            </a:r>
          </a:p>
          <a:p>
            <a:r>
              <a:rPr lang="cs-CZ" b="1" dirty="0">
                <a:effectLst/>
              </a:rPr>
              <a:t>Členské státy zavedou </a:t>
            </a:r>
            <a:r>
              <a:rPr lang="cs-CZ" b="1" u="sng" dirty="0">
                <a:effectLst/>
              </a:rPr>
              <a:t>sankce</a:t>
            </a:r>
            <a:r>
              <a:rPr lang="cs-CZ" b="1" dirty="0">
                <a:effectLst/>
              </a:rPr>
              <a:t> za nepovolené překročení vnějších hranic v místech mimo hraniční přechody - </a:t>
            </a:r>
            <a:r>
              <a:rPr lang="cs-CZ" b="1" u="sng" dirty="0">
                <a:effectLst/>
              </a:rPr>
              <a:t>účinné, přiměřené a odrazující.</a:t>
            </a:r>
            <a:endParaRPr lang="cs-CZ" u="sng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sz="3600" b="1" dirty="0">
                <a:effectLst/>
              </a:rPr>
            </a:br>
            <a:br>
              <a:rPr lang="cs-CZ" sz="3600" b="1" dirty="0"/>
            </a:br>
            <a:r>
              <a:rPr lang="cs-CZ" sz="3600" b="1" dirty="0">
                <a:effectLst/>
              </a:rPr>
              <a:t>Ochrana vnějších hranic a odepření vstupu</a:t>
            </a:r>
            <a:br>
              <a:rPr lang="cs-CZ" sz="3600" b="1" dirty="0">
                <a:effectLst/>
              </a:rPr>
            </a:br>
            <a:r>
              <a:rPr lang="cs-CZ" sz="3600" b="1" dirty="0">
                <a:effectLst/>
              </a:rPr>
              <a:t>Provádění hraničních kontrol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  <a:solidFill>
            <a:srgbClr val="CCFFCC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>
                <a:effectLst/>
              </a:rPr>
              <a:t>Ctít lidskou důstojnost. </a:t>
            </a:r>
            <a:r>
              <a:rPr lang="cs-CZ" u="sng" dirty="0">
                <a:effectLst/>
              </a:rPr>
              <a:t>Opatření </a:t>
            </a:r>
            <a:r>
              <a:rPr lang="cs-CZ" b="1" u="sng" dirty="0">
                <a:effectLst/>
              </a:rPr>
              <a:t>přiměřená cílům</a:t>
            </a:r>
            <a:r>
              <a:rPr lang="cs-CZ" b="1" dirty="0">
                <a:effectLst/>
              </a:rPr>
              <a:t>, </a:t>
            </a:r>
            <a:r>
              <a:rPr lang="cs-CZ" dirty="0">
                <a:effectLst/>
              </a:rPr>
              <a:t>které sledují.</a:t>
            </a:r>
          </a:p>
          <a:p>
            <a:r>
              <a:rPr lang="cs-CZ" b="1" dirty="0">
                <a:effectLst/>
              </a:rPr>
              <a:t>Při provádění hraničních kontrol </a:t>
            </a:r>
            <a:r>
              <a:rPr lang="cs-CZ" b="1" u="sng" dirty="0">
                <a:effectLst/>
              </a:rPr>
              <a:t>nesmí příslušníci pohraniční stráže nikoho diskriminovat</a:t>
            </a:r>
            <a:r>
              <a:rPr lang="cs-CZ" dirty="0">
                <a:effectLst/>
              </a:rPr>
              <a:t> na základě pohlaví, rasového nebo etnického původu, náboženského vyznání nebo světového názoru, zdravotního postižení, věku nebo sexuální orientace.</a:t>
            </a:r>
          </a:p>
          <a:p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Hraniční kontroly osob na VNĚJŠÍ HRANICI </a:t>
            </a:r>
            <a:r>
              <a:rPr lang="cs-CZ" dirty="0">
                <a:effectLst/>
              </a:rPr>
              <a:t>- příslušníci pohraniční stráže. </a:t>
            </a:r>
          </a:p>
          <a:p>
            <a:r>
              <a:rPr lang="cs-CZ" b="1" dirty="0">
                <a:solidFill>
                  <a:srgbClr val="0000FF"/>
                </a:solidFill>
              </a:rPr>
              <a:t>A) MINIMÁLNÍ KONTROLA - VŠICHNI</a:t>
            </a:r>
            <a:endParaRPr lang="cs-CZ" b="1" dirty="0">
              <a:solidFill>
                <a:srgbClr val="0000FF"/>
              </a:solidFill>
              <a:effectLst/>
            </a:endParaRPr>
          </a:p>
          <a:p>
            <a:r>
              <a:rPr lang="cs-CZ" b="1" u="sng" dirty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b="1" dirty="0">
                <a:effectLst/>
              </a:rPr>
              <a:t>, jejímž účelem je </a:t>
            </a:r>
            <a:r>
              <a:rPr lang="cs-CZ" b="1" u="sng" dirty="0">
                <a:effectLst/>
              </a:rPr>
              <a:t>zjištění totožnosti na základě předložení cestovních dokladů</a:t>
            </a:r>
            <a:r>
              <a:rPr lang="cs-CZ" b="1" dirty="0">
                <a:effectLst/>
              </a:rPr>
              <a:t>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= </a:t>
            </a:r>
            <a:r>
              <a:rPr lang="cs-CZ" b="1" dirty="0">
                <a:effectLst/>
              </a:rPr>
              <a:t>rychlé a jednoduché ověření </a:t>
            </a:r>
          </a:p>
          <a:p>
            <a:pPr lvl="1"/>
            <a:r>
              <a:rPr lang="cs-CZ" b="1" dirty="0">
                <a:effectLst/>
              </a:rPr>
              <a:t>platnosti dokladu, který jeho oprávněného držitele opravňuje překročit hranici, a </a:t>
            </a:r>
          </a:p>
          <a:p>
            <a:pPr lvl="1"/>
            <a:r>
              <a:rPr lang="cs-CZ" b="1" dirty="0">
                <a:effectLst/>
              </a:rPr>
              <a:t>výskytu známek pozměnění nebo padělání, v případě potřeby s použitím technických prostředků a nahlédnutím do příslušných databází</a:t>
            </a:r>
            <a:r>
              <a:rPr lang="cs-CZ" dirty="0">
                <a:effectLst/>
              </a:rPr>
              <a:t>.</a:t>
            </a:r>
          </a:p>
          <a:p>
            <a:r>
              <a:rPr lang="cs-CZ" dirty="0">
                <a:effectLst/>
              </a:rPr>
              <a:t>Minimální kontrola je pravidlem pro osoby požívající právo Unie na volný pohyb (občany EU).</a:t>
            </a:r>
          </a:p>
          <a:p>
            <a:r>
              <a:rPr lang="cs-CZ" b="1" dirty="0"/>
              <a:t>L</a:t>
            </a:r>
            <a:r>
              <a:rPr lang="cs-CZ" b="1" dirty="0">
                <a:effectLst/>
              </a:rPr>
              <a:t>ze nahlížet do vnitrostátních i evropských databází, zda daná osoba nepředstavuje hrozbu.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B) DŮKLADNÁ KONTROLA - CIZINCI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r>
              <a:rPr lang="cs-CZ" dirty="0">
                <a:effectLst/>
              </a:rPr>
              <a:t> </a:t>
            </a:r>
            <a:r>
              <a:rPr lang="cs-CZ" b="1" dirty="0">
                <a:effectLst/>
              </a:rPr>
              <a:t>Při </a:t>
            </a:r>
            <a:r>
              <a:rPr lang="cs-CZ" b="1" u="sng" dirty="0">
                <a:effectLst/>
              </a:rPr>
              <a:t>vstupu a výstupu</a:t>
            </a:r>
            <a:r>
              <a:rPr lang="cs-CZ" b="1" dirty="0">
                <a:effectLst/>
              </a:rPr>
              <a:t> jsou </a:t>
            </a:r>
            <a:r>
              <a:rPr lang="cs-CZ" b="1" u="sng" dirty="0">
                <a:effectLst/>
              </a:rPr>
              <a:t>státní příslušníci třetích zemí</a:t>
            </a:r>
            <a:r>
              <a:rPr lang="cs-CZ" b="1" dirty="0">
                <a:effectLst/>
              </a:rPr>
              <a:t> podrobeni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důkladné kontrole</a:t>
            </a:r>
          </a:p>
          <a:p>
            <a:pPr lvl="1"/>
            <a:r>
              <a:rPr lang="cs-CZ" b="1" dirty="0">
                <a:solidFill>
                  <a:srgbClr val="C00000"/>
                </a:solidFill>
                <a:effectLst/>
              </a:rPr>
              <a:t>ověření podmínek vstupu </a:t>
            </a:r>
            <a:r>
              <a:rPr lang="cs-CZ" dirty="0">
                <a:effectLst/>
              </a:rPr>
              <a:t>a případně </a:t>
            </a:r>
          </a:p>
          <a:p>
            <a:pPr lvl="1"/>
            <a:r>
              <a:rPr lang="cs-CZ" dirty="0">
                <a:effectLst/>
              </a:rPr>
              <a:t>dokladů povolujících pobyt a výkon pracovní činnosti. </a:t>
            </a:r>
          </a:p>
          <a:p>
            <a:pPr lvl="1"/>
            <a:r>
              <a:rPr lang="cs-CZ" dirty="0">
                <a:effectLst/>
              </a:rPr>
              <a:t>To zahrnuje např.:</a:t>
            </a:r>
          </a:p>
          <a:p>
            <a:pPr lvl="2"/>
            <a:r>
              <a:rPr lang="cs-CZ" dirty="0">
                <a:effectLst/>
              </a:rPr>
              <a:t>důkladnou prohlídku cestovního dokladu, zda nenese známky pozměňování nebo padělání,</a:t>
            </a:r>
          </a:p>
          <a:p>
            <a:pPr lvl="2"/>
            <a:r>
              <a:rPr lang="cs-CZ" b="1" dirty="0">
                <a:effectLst/>
              </a:rPr>
              <a:t>ověření místa odjezdu a cíle </a:t>
            </a:r>
            <a:r>
              <a:rPr lang="cs-CZ" dirty="0">
                <a:effectLst/>
              </a:rPr>
              <a:t>dotyčného státního příslušníka třetí země a účelu jeho zamýšleného pobytu  atd.</a:t>
            </a:r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Zmírnění hraničních kontrol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Hraniční kontroly na vnějších hranicích mohou být v důsledku </a:t>
            </a:r>
            <a:r>
              <a:rPr lang="cs-CZ" b="1" u="sng" dirty="0">
                <a:effectLst/>
              </a:rPr>
              <a:t>mimořádných a nepředvídaných okolností </a:t>
            </a:r>
            <a:r>
              <a:rPr lang="cs-CZ" b="1" dirty="0">
                <a:effectLst/>
              </a:rPr>
              <a:t>zmírněny (</a:t>
            </a:r>
            <a:r>
              <a:rPr lang="cs-CZ" b="1" u="sng" dirty="0">
                <a:effectLst/>
              </a:rPr>
              <a:t>nadměrně dlouhá čekací doba</a:t>
            </a:r>
            <a:r>
              <a:rPr lang="cs-CZ" b="1" dirty="0">
                <a:effectLst/>
              </a:rPr>
              <a:t> </a:t>
            </a:r>
            <a:r>
              <a:rPr lang="cs-CZ" b="1" dirty="0">
                <a:solidFill>
                  <a:srgbClr val="0066FF"/>
                </a:solidFill>
                <a:effectLst/>
              </a:rPr>
              <a:t>(= stále se jedná o provoz přes hraniční přechody, ne mimo ně).</a:t>
            </a:r>
            <a:br>
              <a:rPr lang="cs-CZ" dirty="0">
                <a:effectLst/>
              </a:rPr>
            </a:b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207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Ostraha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>
                <a:effectLst/>
              </a:rPr>
              <a:t>Účel:</a:t>
            </a:r>
          </a:p>
          <a:p>
            <a:r>
              <a:rPr lang="cs-CZ" b="1" dirty="0">
                <a:effectLst/>
              </a:rPr>
              <a:t>zabránit nedovolenému </a:t>
            </a:r>
            <a:r>
              <a:rPr lang="cs-CZ" b="1" u="sng" dirty="0">
                <a:effectLst/>
              </a:rPr>
              <a:t>překračování</a:t>
            </a:r>
            <a:r>
              <a:rPr lang="cs-CZ" b="1" dirty="0">
                <a:effectLst/>
              </a:rPr>
              <a:t> hranic, 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čelit přeshraniční </a:t>
            </a:r>
            <a:r>
              <a:rPr lang="cs-CZ" b="1" u="sng" dirty="0">
                <a:effectLst/>
              </a:rPr>
              <a:t>trestné činnosti</a:t>
            </a:r>
            <a:r>
              <a:rPr lang="cs-CZ" b="1" dirty="0">
                <a:effectLst/>
              </a:rPr>
              <a:t> a 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přijímat opatření proti osobám, které překročily hranice nezákonně (</a:t>
            </a:r>
            <a:r>
              <a:rPr lang="cs-CZ" b="1" u="sng" dirty="0">
                <a:effectLst/>
              </a:rPr>
              <a:t>postih</a:t>
            </a:r>
            <a:r>
              <a:rPr lang="cs-CZ" b="1" dirty="0">
                <a:effectLst/>
              </a:rPr>
              <a:t>).</a:t>
            </a:r>
            <a:endParaRPr lang="cs-CZ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  <a:effectLst/>
              </a:rPr>
              <a:t>Tato ostraha se provádí takovým způsobem, aby se osobám </a:t>
            </a:r>
          </a:p>
          <a:p>
            <a:pPr lvl="1"/>
            <a:r>
              <a:rPr lang="cs-CZ" b="1" dirty="0">
                <a:solidFill>
                  <a:srgbClr val="C00000"/>
                </a:solidFill>
                <a:effectLst/>
              </a:rPr>
              <a:t>zamezilo obcházet kontroly na hraničních přechodech a </a:t>
            </a:r>
          </a:p>
          <a:p>
            <a:pPr lvl="1"/>
            <a:r>
              <a:rPr lang="cs-CZ" b="1" dirty="0">
                <a:solidFill>
                  <a:srgbClr val="C00000"/>
                </a:solidFill>
                <a:effectLst/>
              </a:rPr>
              <a:t>aby byly od takového obcházení odrazeny.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Odepření vstupu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1.   Vstup na území členských států se odepře státnímu příslušníkovi třetí země, </a:t>
            </a:r>
            <a:r>
              <a:rPr lang="cs-CZ" b="1" u="sng" dirty="0">
                <a:effectLst/>
              </a:rPr>
              <a:t>který nesplňuje všechny podmínky vstupu</a:t>
            </a:r>
            <a:r>
              <a:rPr lang="cs-CZ" b="1" dirty="0">
                <a:effectLst/>
              </a:rPr>
              <a:t>. </a:t>
            </a:r>
          </a:p>
          <a:p>
            <a:pPr lvl="1"/>
            <a:r>
              <a:rPr lang="cs-CZ" dirty="0">
                <a:effectLst/>
              </a:rPr>
              <a:t>Tím není dotčeno uplatnění zvláštních ustanovení týkajících se práva na </a:t>
            </a:r>
            <a:r>
              <a:rPr lang="cs-CZ" b="1" dirty="0">
                <a:effectLst/>
              </a:rPr>
              <a:t>azyl </a:t>
            </a:r>
            <a:r>
              <a:rPr lang="cs-CZ" dirty="0">
                <a:effectLst/>
              </a:rPr>
              <a:t>a mezinárodní ochrany.</a:t>
            </a:r>
          </a:p>
          <a:p>
            <a:r>
              <a:rPr lang="cs-CZ" b="1" dirty="0">
                <a:solidFill>
                  <a:srgbClr val="C00000"/>
                </a:solidFill>
                <a:effectLst/>
              </a:rPr>
              <a:t>2.   Vstup lze odepřít pouze na základě zdůvodněného rozhodnutí, které uvádí přesné důvody odepření</a:t>
            </a:r>
            <a:r>
              <a:rPr lang="cs-CZ" b="1" dirty="0">
                <a:solidFill>
                  <a:srgbClr val="C00000"/>
                </a:solidFill>
              </a:rPr>
              <a:t> – to je napadnutelné soudně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99FF66"/>
          </a:solidFill>
        </p:spPr>
        <p:txBody>
          <a:bodyPr>
            <a:normAutofit/>
          </a:bodyPr>
          <a:lstStyle/>
          <a:p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/>
              <a:t>V r. 2013 byl vytvořen nařízením č. 1052/2013 </a:t>
            </a:r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/>
              <a:t>)</a:t>
            </a:r>
            <a:r>
              <a:rPr lang="cs-CZ" dirty="0"/>
              <a:t> </a:t>
            </a:r>
          </a:p>
          <a:p>
            <a:r>
              <a:rPr lang="cs-CZ" dirty="0"/>
              <a:t>Cíl: zlepšení </a:t>
            </a:r>
            <a:r>
              <a:rPr lang="cs-CZ" i="1" dirty="0"/>
              <a:t>integrovaného řízení vnější hranic, </a:t>
            </a:r>
            <a:r>
              <a:rPr lang="cs-CZ" dirty="0"/>
              <a:t>předcházení přeshraniční trestné činnosti i řešení nedovolené migrace do EU. </a:t>
            </a:r>
          </a:p>
          <a:p>
            <a:r>
              <a:rPr lang="cs-CZ" dirty="0"/>
              <a:t>Taktéž ochrana a záchrana životů migrantů, kteří se snaží dostat k evropským břehům po moři. </a:t>
            </a:r>
          </a:p>
        </p:txBody>
      </p:sp>
    </p:spTree>
    <p:extLst>
      <p:ext uri="{BB962C8B-B14F-4D97-AF65-F5344CB8AC3E}">
        <p14:creationId xmlns:p14="http://schemas.microsoft.com/office/powerpoint/2010/main" val="48030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/>
              <a:t>stagnace společného trhu v 80. letech</a:t>
            </a:r>
          </a:p>
          <a:p>
            <a:pPr eaLnBrk="1"/>
            <a:r>
              <a:rPr lang="cs-CZ" altLang="cs-CZ" dirty="0"/>
              <a:t>okamžité „řešení“: </a:t>
            </a:r>
            <a:r>
              <a:rPr lang="cs-CZ" altLang="cs-CZ" dirty="0" err="1"/>
              <a:t>Schengen</a:t>
            </a:r>
            <a:r>
              <a:rPr lang="cs-CZ" altLang="cs-CZ" dirty="0"/>
              <a:t> I</a:t>
            </a:r>
          </a:p>
          <a:p>
            <a:pPr eaLnBrk="1"/>
            <a:r>
              <a:rPr lang="cs-CZ" altLang="cs-CZ" dirty="0"/>
              <a:t>počátek 90. let: </a:t>
            </a:r>
            <a:r>
              <a:rPr lang="cs-CZ" altLang="cs-CZ" dirty="0" err="1"/>
              <a:t>Schengen</a:t>
            </a:r>
            <a:r>
              <a:rPr lang="cs-CZ" altLang="cs-CZ" dirty="0"/>
              <a:t> II – nedostatečné pravomoci EHS</a:t>
            </a:r>
          </a:p>
          <a:p>
            <a:pPr eaLnBrk="1"/>
            <a:r>
              <a:rPr lang="cs-CZ" altLang="cs-CZ" dirty="0" err="1"/>
              <a:t>Schengen</a:t>
            </a:r>
            <a:r>
              <a:rPr lang="cs-CZ" altLang="cs-CZ" dirty="0"/>
              <a:t> II – koncepční řešení mimo právo ES a EU</a:t>
            </a:r>
          </a:p>
          <a:p>
            <a:pPr eaLnBrk="1"/>
            <a:endParaRPr lang="cs-CZ" altLang="cs-CZ" dirty="0"/>
          </a:p>
          <a:p>
            <a:pPr eaLnBrk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Další kroky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První významný krok: 2005 zřízena nařízením č. 2007/2004 Evropská agentura pro řízení operativní spolupráce na vnějších hranicích (</a:t>
            </a:r>
            <a:r>
              <a:rPr lang="cs-CZ" b="1" u="sng" dirty="0"/>
              <a:t>FRONTEX</a:t>
            </a:r>
            <a:r>
              <a:rPr lang="cs-CZ" b="1" dirty="0"/>
              <a:t>) – viz dále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Nařízení č. 863/2007, kterým se zřizuje mechanismus pro vytvoření pohraničních jednotek rychlé reakce, 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spolupráci mezi vnitrostátními pohraničními orgány. Vytvoření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společných jednotek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- ty působí pod velením toho členského státu, na jehož území zákrok probíhá. Nejde tedy o unijní (nadnárodní) jednotky. Nejsou to stálé jednotky a nemají jednotné velení.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Další 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hranici.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Cíl nařízení: účinné monitorování překračování vnější hranice EU na moři, čelit nedovolenému překračování hranice a zachraňovat životy na moři</a:t>
            </a:r>
          </a:p>
          <a:p>
            <a:r>
              <a:rPr lang="cs-CZ" b="1" dirty="0">
                <a:solidFill>
                  <a:srgbClr val="C00000"/>
                </a:solidFill>
              </a:rPr>
              <a:t>Ochrana hranic se třetími státy je stále v pravomoci příslušných hraničních států.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>
                <a:effectLst/>
              </a:rPr>
              <a:t>od r. 2005 </a:t>
            </a:r>
            <a:r>
              <a:rPr lang="cs-CZ" b="1" dirty="0">
                <a:solidFill>
                  <a:srgbClr val="C00000"/>
                </a:solidFill>
                <a:effectLst/>
              </a:rPr>
              <a:t>koordinuje</a:t>
            </a:r>
            <a:r>
              <a:rPr lang="cs-CZ" dirty="0">
                <a:effectLst/>
              </a:rPr>
              <a:t> </a:t>
            </a:r>
            <a:r>
              <a:rPr lang="cs-CZ" b="1" dirty="0">
                <a:effectLst/>
              </a:rPr>
              <a:t>Evropská agentura pro řízení operativní spolupráce na vnějších hranicích členských států – </a:t>
            </a:r>
            <a:r>
              <a:rPr lang="cs-CZ" dirty="0">
                <a:effectLst/>
              </a:rPr>
              <a:t>původní nařízení č. 2007/2004 </a:t>
            </a:r>
            <a:r>
              <a:rPr lang="cs-CZ" b="1" dirty="0">
                <a:effectLst/>
              </a:rPr>
              <a:t>(FRONTEX).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</a:rPr>
              <a:t>Evropská pohraniční a pobřežní stráž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(„nový FRONTEX“)</a:t>
            </a:r>
            <a:r>
              <a:rPr lang="cs-CZ" dirty="0"/>
              <a:t>. Stráž má dvě složky: </a:t>
            </a:r>
          </a:p>
          <a:p>
            <a:pPr lvl="1"/>
            <a:r>
              <a:rPr lang="cs-CZ" dirty="0"/>
              <a:t>původní FRONTEX jako unijní agenturu</a:t>
            </a:r>
          </a:p>
          <a:p>
            <a:pPr lvl="1"/>
            <a:r>
              <a:rPr lang="cs-CZ" dirty="0"/>
              <a:t>k tomu navíc orgány pohraniční stráže členských států. </a:t>
            </a:r>
          </a:p>
          <a:p>
            <a:r>
              <a:rPr lang="cs-CZ" dirty="0"/>
              <a:t>Stráž má k dispozici fond 1500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Vlastní zásahová technika (např. lodě, vrtulníky). </a:t>
            </a:r>
          </a:p>
          <a:p>
            <a:r>
              <a:rPr lang="cs-CZ" dirty="0"/>
              <a:t>ČR 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dirty="0"/>
              <a:t>Nový FRONTEX (Stráž)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Úkoly:  </a:t>
            </a:r>
          </a:p>
          <a:p>
            <a:pPr lvl="1"/>
            <a:r>
              <a:rPr lang="cs-CZ" dirty="0"/>
              <a:t>přispívat k účinné ochraně hranic včetně aktivit pro odhalování přeshraniční trestné činnosti,</a:t>
            </a:r>
          </a:p>
          <a:p>
            <a:pPr lvl="1"/>
            <a:r>
              <a:rPr lang="cs-CZ" dirty="0"/>
              <a:t>poskytovat účinnou technickou a operativní pomoc zúčastněným hraničním členským zemím prostřednictvím společných operací a zásahů rychlé reakce a rovněž </a:t>
            </a:r>
            <a:r>
              <a:rPr lang="cs-CZ" b="1" dirty="0">
                <a:solidFill>
                  <a:srgbClr val="C00000"/>
                </a:solidFill>
              </a:rPr>
              <a:t>pomoc na podporu pátracích a záchranných operací zaměřených na osoby v tísni na moři,</a:t>
            </a:r>
          </a:p>
          <a:p>
            <a:pPr lvl="1"/>
            <a:r>
              <a:rPr lang="cs-CZ" dirty="0"/>
              <a:t>organizovat, koordinovat a provádět návratové operace.  </a:t>
            </a:r>
          </a:p>
          <a:p>
            <a:r>
              <a:rPr lang="cs-CZ" b="1" dirty="0"/>
              <a:t>Efektivní pomoc Stráže pohraničním orgánům postiženého státu, </a:t>
            </a:r>
            <a:r>
              <a:rPr lang="cs-CZ" dirty="0"/>
              <a:t>který situaci sám nemůže zvládnout (tzv. zásah rychlé reakce na hranicích). 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  <a:p>
            <a:r>
              <a:rPr lang="cs-CZ" b="1" dirty="0">
                <a:solidFill>
                  <a:srgbClr val="3333FF"/>
                </a:solidFill>
              </a:rPr>
              <a:t>Záchranné operace na moři: </a:t>
            </a:r>
            <a:r>
              <a:rPr lang="cs-CZ" dirty="0">
                <a:solidFill>
                  <a:srgbClr val="3333FF"/>
                </a:solidFill>
              </a:rPr>
              <a:t>Mezinárodní úmluva o bezpečnosti lidského života na moři</a:t>
            </a:r>
          </a:p>
          <a:p>
            <a:pPr lvl="1"/>
            <a:r>
              <a:rPr lang="cs-CZ" dirty="0">
                <a:solidFill>
                  <a:srgbClr val="3333FF"/>
                </a:solidFill>
              </a:rPr>
              <a:t>povinnost každého plavidla poskytnout pomoc lidem v tísni na moři</a:t>
            </a:r>
          </a:p>
          <a:p>
            <a:pPr lvl="1"/>
            <a:r>
              <a:rPr lang="cs-CZ" dirty="0">
                <a:solidFill>
                  <a:srgbClr val="3333FF"/>
                </a:solidFill>
              </a:rPr>
              <a:t>ve většině případů migranty po záchraně nelze bezprostředně vrátit do země původu, takže zpravidla končí v přístavech země EU, kam byli dopraveni</a:t>
            </a:r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>
            <a:normAutofit/>
          </a:bodyPr>
          <a:lstStyle/>
          <a:p>
            <a:pPr eaLnBrk="1"/>
            <a:r>
              <a:rPr lang="cs-CZ" altLang="cs-CZ" dirty="0"/>
              <a:t>Nový FRONTEX – řešení krize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Při trvání naléhavé situace a absolutní dlouhodobé neochotě postiženého členského státu situaci řešit ve spolupráci se Stráží, může </a:t>
            </a:r>
            <a:r>
              <a:rPr lang="cs-CZ" b="1" dirty="0">
                <a:solidFill>
                  <a:srgbClr val="C00000"/>
                </a:solidFill>
              </a:rPr>
              <a:t>Komise</a:t>
            </a:r>
            <a:r>
              <a:rPr lang="cs-CZ" dirty="0"/>
              <a:t> rozhodnout o obnovení hraničních kontrol mezi tímto státem a ostatními členskými státy schengenského prostoru, tedy o </a:t>
            </a:r>
            <a:r>
              <a:rPr lang="cs-CZ" b="1" dirty="0">
                <a:solidFill>
                  <a:srgbClr val="C00000"/>
                </a:solidFill>
              </a:rPr>
              <a:t>suspenzi schengenského režimu </a:t>
            </a:r>
            <a:r>
              <a:rPr lang="cs-CZ" dirty="0"/>
              <a:t>vůči tomuto státu.</a:t>
            </a:r>
          </a:p>
          <a:p>
            <a:r>
              <a:rPr lang="cs-CZ" dirty="0"/>
              <a:t>	Oproti původním úvahám tak </a:t>
            </a:r>
            <a:r>
              <a:rPr lang="cs-CZ" b="1" dirty="0"/>
              <a:t>Stráž nemůže zasahovat proti vůli členského státu, na jehož území by měl být zásah proveden.</a:t>
            </a:r>
            <a:r>
              <a:rPr lang="cs-CZ" dirty="0"/>
              <a:t> Takový stát by ale mohl být </a:t>
            </a:r>
            <a:r>
              <a:rPr lang="cs-CZ" b="1" dirty="0">
                <a:solidFill>
                  <a:srgbClr val="C00000"/>
                </a:solidFill>
              </a:rPr>
              <a:t>prakticky „vyloučen“ ze </a:t>
            </a:r>
            <a:r>
              <a:rPr lang="cs-CZ" b="1" dirty="0" err="1">
                <a:solidFill>
                  <a:srgbClr val="C00000"/>
                </a:solidFill>
              </a:rPr>
              <a:t>Schengenu</a:t>
            </a:r>
            <a:r>
              <a:rPr lang="cs-CZ" b="1" dirty="0">
                <a:solidFill>
                  <a:srgbClr val="C00000"/>
                </a:solidFill>
              </a:rPr>
              <a:t>, </a:t>
            </a:r>
            <a:r>
              <a:rPr lang="cs-CZ" dirty="0"/>
              <a:t>aby jeho postup neohrozil fungování schengenského systému mezi ostatními státy. </a:t>
            </a:r>
          </a:p>
          <a:p>
            <a:pPr eaLnBrk="1">
              <a:lnSpc>
                <a:spcPct val="84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7950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FRONTEX – vnější hranice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/>
          </a:p>
          <a:p>
            <a:pPr>
              <a:lnSpc>
                <a:spcPct val="84000"/>
              </a:lnSpc>
            </a:pPr>
            <a:r>
              <a:rPr lang="cs-CZ" altLang="cs-CZ" dirty="0"/>
              <a:t>schází výkonné pravomoci, nicméně vysoký rozpočet – operativní činnost na mořské hranici (???)</a:t>
            </a:r>
            <a:endParaRPr lang="cs-CZ" altLang="cs-CZ" b="1" dirty="0"/>
          </a:p>
          <a:p>
            <a:pPr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/>
              <a:t>Seznam třetích zemí s vízovou povinností: nař. 539/2001</a:t>
            </a:r>
          </a:p>
          <a:p>
            <a:r>
              <a:rPr lang="cs-CZ" altLang="cs-CZ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Schengenské vízum (krátkodobé)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Podle nařízení 810/2009 udělují </a:t>
            </a:r>
            <a:r>
              <a:rPr lang="cs-CZ" b="1" dirty="0"/>
              <a:t>konzulární orgány členských států </a:t>
            </a:r>
            <a:r>
              <a:rPr lang="cs-CZ" dirty="0"/>
              <a:t>tzv. schengenská víza = </a:t>
            </a:r>
            <a:r>
              <a:rPr lang="cs-CZ" b="1" dirty="0">
                <a:solidFill>
                  <a:srgbClr val="C00000"/>
                </a:solidFill>
              </a:rPr>
              <a:t>krátkodobá víza </a:t>
            </a:r>
            <a:r>
              <a:rPr lang="cs-CZ" dirty="0"/>
              <a:t>zásadně platná pro celý schengenský prostor, tedy většinou opravňující k pobytu na nejvýše 90 dnů v rozmezí 180 dnů. </a:t>
            </a:r>
          </a:p>
          <a:p>
            <a:r>
              <a:rPr lang="cs-CZ" dirty="0"/>
              <a:t>Zvláštní případy: územní působnost víza omezená jen na některé státy. </a:t>
            </a:r>
          </a:p>
          <a:p>
            <a:r>
              <a:rPr lang="cs-CZ" dirty="0"/>
              <a:t>Schengenské vízum je </a:t>
            </a:r>
            <a:r>
              <a:rPr lang="cs-CZ" b="1" dirty="0"/>
              <a:t>jednotné</a:t>
            </a:r>
            <a:r>
              <a:rPr lang="cs-CZ" dirty="0"/>
              <a:t> jak z formálního hlediska, tak i pokud jde o řízení o jeho udělení. </a:t>
            </a:r>
          </a:p>
          <a:p>
            <a:r>
              <a:rPr lang="cs-CZ" dirty="0"/>
              <a:t>Poplatek za jeho udělení činí 60 EUR (35 pro nezletilé děti). </a:t>
            </a:r>
          </a:p>
          <a:p>
            <a:r>
              <a:rPr lang="cs-CZ" dirty="0"/>
              <a:t>Podmínky, které musí žadatel o vízum splňovat – mimo jiné</a:t>
            </a:r>
          </a:p>
          <a:p>
            <a:pPr lvl="1"/>
            <a:r>
              <a:rPr lang="cs-CZ" dirty="0"/>
              <a:t>dostatek finančních prostředků a zdravotní pojištění </a:t>
            </a:r>
          </a:p>
        </p:txBody>
      </p:sp>
    </p:spTree>
    <p:extLst>
      <p:ext uri="{BB962C8B-B14F-4D97-AF65-F5344CB8AC3E}">
        <p14:creationId xmlns:p14="http://schemas.microsoft.com/office/powerpoint/2010/main" val="11419376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Schengenské vízum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Zamítnutí žádosti lze napadnout </a:t>
            </a:r>
            <a:r>
              <a:rPr lang="cs-CZ" dirty="0"/>
              <a:t>u orgánů státu, jehož konzulární orgán žádost zamítl. </a:t>
            </a:r>
          </a:p>
          <a:p>
            <a:r>
              <a:rPr lang="cs-CZ" dirty="0"/>
              <a:t>Udělení víza nezakládá automatický nárok cizince na vstup na území Unie.</a:t>
            </a:r>
          </a:p>
          <a:p>
            <a:r>
              <a:rPr lang="cs-CZ" b="1" dirty="0"/>
              <a:t>Seznam států,</a:t>
            </a:r>
            <a:r>
              <a:rPr lang="cs-CZ" dirty="0"/>
              <a:t> jejichž příslušníci potřebují (nebo naopak nepotřebují) ke vstupu nebo pobytu na území EU vízum, je stanoven nařízením č. 539/2001 ve znění četných aktualizačních změn.</a:t>
            </a:r>
          </a:p>
          <a:p>
            <a:r>
              <a:rPr lang="cs-CZ" dirty="0"/>
              <a:t>Nařízení č. 767/2008 založilo </a:t>
            </a:r>
            <a:r>
              <a:rPr lang="cs-CZ" b="1" i="1" dirty="0"/>
              <a:t>vízový informační systém</a:t>
            </a:r>
            <a:r>
              <a:rPr lang="cs-CZ" dirty="0"/>
              <a:t> schengenského prostoru, který eviduje všechny informace o udělených vízech nebo zamítnutých žádostech ve všech členských státech.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34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Dlouhodobý pobyt (nad 90 dnů)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/>
              <a:t>dlouhodobé vízum, resp. povolení k pobytu</a:t>
            </a:r>
          </a:p>
          <a:p>
            <a:r>
              <a:rPr lang="cs-CZ" dirty="0"/>
              <a:t>zejména pro </a:t>
            </a:r>
            <a:r>
              <a:rPr lang="cs-CZ" b="1" dirty="0"/>
              <a:t>výkon pracovní činnosti </a:t>
            </a:r>
            <a:r>
              <a:rPr lang="cs-CZ" dirty="0"/>
              <a:t>nebo za účelem </a:t>
            </a:r>
            <a:r>
              <a:rPr lang="cs-CZ" b="1" dirty="0"/>
              <a:t>spojení rodiny</a:t>
            </a:r>
          </a:p>
          <a:p>
            <a:r>
              <a:rPr lang="cs-CZ" dirty="0"/>
              <a:t>směrnice EU regulují jen obecné otázky</a:t>
            </a:r>
          </a:p>
          <a:p>
            <a:r>
              <a:rPr lang="cs-CZ" dirty="0"/>
              <a:t>zůstává </a:t>
            </a:r>
            <a:r>
              <a:rPr lang="cs-CZ" b="1" dirty="0"/>
              <a:t>kompetence členských států </a:t>
            </a:r>
            <a:r>
              <a:rPr lang="cs-CZ" dirty="0"/>
              <a:t>(zejména kvóty pro zahraniční pracovníky)</a:t>
            </a:r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/>
              <a:t>Nový vývoj od r.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Rozhodnutí Rady 2015/1523 a 2015/1601, kterými se stanoví dočasná opatření v oblasti mezinárodní ochrany ve prospěch Itálie a Řecka:</a:t>
            </a:r>
          </a:p>
          <a:p>
            <a:r>
              <a:rPr lang="cs-CZ" dirty="0"/>
              <a:t>Dočasná opatření podle uvedených rozhodnutí měla spočívat v tom, že jednotlivé členské země EU </a:t>
            </a:r>
            <a:r>
              <a:rPr lang="cs-CZ" b="1" dirty="0"/>
              <a:t>převezmou každá určité množství těchto migrantů k azylovému řízení.</a:t>
            </a:r>
            <a:r>
              <a:rPr lang="cs-CZ" dirty="0"/>
              <a:t> Druhé z obou rozhodnutí Rady (2015/1601) dokonce stanovilo pro jednotlivé členské státy kvóty migrantů, které mají tyto státy </a:t>
            </a:r>
            <a:r>
              <a:rPr lang="cs-CZ" b="1" dirty="0">
                <a:solidFill>
                  <a:srgbClr val="C00000"/>
                </a:solidFill>
              </a:rPr>
              <a:t>přijmout k azylovému řízení.</a:t>
            </a:r>
            <a:r>
              <a:rPr lang="cs-CZ" dirty="0"/>
              <a:t> Účinnost rozhodnutí skončila 26. září 2017. </a:t>
            </a:r>
          </a:p>
          <a:p>
            <a:r>
              <a:rPr lang="cs-CZ" dirty="0"/>
              <a:t>Nesouhlas některých členů (ČR, Slovensko, Maďarsko, Rumunsko) - </a:t>
            </a:r>
            <a:r>
              <a:rPr lang="cs-CZ" b="1" dirty="0"/>
              <a:t>přehlasováni </a:t>
            </a:r>
            <a:r>
              <a:rPr lang="cs-CZ" dirty="0"/>
              <a:t>ostatními - Rada rozhodovala kvalifikovanou většinou na základě čl. 16 odst. 3 SEU. ČR, Maďarsko a Polsko odmítly na tomto základě přijímat migranty = </a:t>
            </a:r>
            <a:r>
              <a:rPr lang="cs-CZ" b="1" dirty="0"/>
              <a:t>nerespektování povinností vyplývajících z unijního práva. </a:t>
            </a:r>
          </a:p>
          <a:p>
            <a:r>
              <a:rPr lang="cs-CZ" dirty="0"/>
              <a:t>Slovensko a Maďarsko napadly obě uvedená rozhodnutí Rady </a:t>
            </a:r>
            <a:r>
              <a:rPr lang="cs-CZ" b="1" dirty="0">
                <a:solidFill>
                  <a:srgbClr val="C00000"/>
                </a:solidFill>
              </a:rPr>
              <a:t>žalobou na neplatnost</a:t>
            </a:r>
            <a:r>
              <a:rPr lang="cs-CZ" dirty="0"/>
              <a:t> podle čl. 263 SFEU (C-643 a 647/15). Argumentovaly tím, že tato rozhodnutí byla legislativními akty EU a jako takové měly být jejich návrhy předloženy k posouzení národním parlamentům, což se nestalo. Soudní dvůr tuto žalobu na neplatnost zamítl s tím, že </a:t>
            </a:r>
            <a:r>
              <a:rPr lang="cs-CZ" b="1" dirty="0"/>
              <a:t>nešlo o legislativní akt.</a:t>
            </a:r>
          </a:p>
          <a:p>
            <a:r>
              <a:rPr lang="cs-CZ" b="1" dirty="0">
                <a:solidFill>
                  <a:srgbClr val="C00000"/>
                </a:solidFill>
              </a:rPr>
              <a:t>Politická dohoda mezi vrcholnými představiteli členských států EU a Tureckem </a:t>
            </a:r>
            <a:r>
              <a:rPr lang="cs-CZ" dirty="0"/>
              <a:t>o zastavení pohybu nelegálních migrantů na člunech z Turecka do Řecka z 18. března 2016. Nejde o mezinárodní smlouvu v právním smyslu, ale jen o společné politické (tedy právně nezávazné) prohlášení, kde vůbec nefiguruje Evropská rada, a tím ani EU jako taková, ale jen samostatně představitelé členských států Unie. </a:t>
            </a:r>
          </a:p>
        </p:txBody>
      </p:sp>
    </p:spTree>
    <p:extLst>
      <p:ext uri="{BB962C8B-B14F-4D97-AF65-F5344CB8AC3E}">
        <p14:creationId xmlns:p14="http://schemas.microsoft.com/office/powerpoint/2010/main" val="4238757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/>
              <a:t>zahrnutí „schengenského práva“ do I. a III. pilíře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trestních věcech, policie: III. p.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 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EU: Teorie jízdního kola</a:t>
            </a:r>
          </a:p>
        </p:txBody>
      </p:sp>
      <p:pic>
        <p:nvPicPr>
          <p:cNvPr id="1026" name="Picture 2" descr="Související obráze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788024" y="3284984"/>
            <a:ext cx="3898776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ýsledek obrázku pro jízdní kolo z kopce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61154"/>
            <a:ext cx="4038600" cy="260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95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/>
              <a:t>Cíle Unie: čl. 67</a:t>
            </a:r>
          </a:p>
          <a:p>
            <a:pPr marL="673930" lvl="1"/>
            <a:r>
              <a:rPr lang="cs-CZ" altLang="cs-CZ"/>
              <a:t>zajišťuje uvnitř pohyb osob bez kontrol a rozvoj společné politiky azylu, přistěhovalectví a ostrahy vnějších hranic </a:t>
            </a:r>
            <a:r>
              <a:rPr lang="cs-CZ" altLang="cs-CZ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/>
              <a:t>usiluje o zajištění vysoké úrovně bezpečnosti v oblasti policejní ochrany a trestního práva </a:t>
            </a:r>
            <a:r>
              <a:rPr lang="cs-CZ" altLang="cs-CZ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/>
              <a:t>usnadňuje přístup ke spravedlnosti (uznávání rozhodnutí v civilních věcech) (+ …) </a:t>
            </a:r>
            <a:r>
              <a:rPr lang="cs-CZ" altLang="cs-CZ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C6951-4505-41F0-8DF5-C001309B8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   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C4EC89-4E7C-423B-A655-88079D4B7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3338195"/>
            <a:ext cx="7772400" cy="1068705"/>
          </a:xfrm>
        </p:spPr>
        <p:txBody>
          <a:bodyPr>
            <a:normAutofit fontScale="92500" lnSpcReduction="10000"/>
          </a:bodyPr>
          <a:lstStyle/>
          <a:p>
            <a:r>
              <a:rPr lang="pl-PL" sz="3600" b="1" dirty="0" err="1">
                <a:solidFill>
                  <a:srgbClr val="C00000"/>
                </a:solidFill>
              </a:rPr>
              <a:t>Vše</a:t>
            </a:r>
            <a:r>
              <a:rPr lang="pl-PL" sz="3600" b="1" dirty="0">
                <a:solidFill>
                  <a:srgbClr val="C00000"/>
                </a:solidFill>
              </a:rPr>
              <a:t>, co je </a:t>
            </a:r>
            <a:r>
              <a:rPr lang="pl-PL" sz="3600" b="1" dirty="0" err="1">
                <a:solidFill>
                  <a:srgbClr val="C00000"/>
                </a:solidFill>
              </a:rPr>
              <a:t>dále</a:t>
            </a:r>
            <a:r>
              <a:rPr lang="pl-PL" sz="3600" b="1" dirty="0">
                <a:solidFill>
                  <a:srgbClr val="C00000"/>
                </a:solidFill>
              </a:rPr>
              <a:t> v </a:t>
            </a:r>
            <a:r>
              <a:rPr lang="pl-PL" sz="3600" b="1" dirty="0" err="1">
                <a:solidFill>
                  <a:srgbClr val="C00000"/>
                </a:solidFill>
              </a:rPr>
              <a:t>této</a:t>
            </a:r>
            <a:r>
              <a:rPr lang="pl-PL" sz="3600" b="1" dirty="0">
                <a:solidFill>
                  <a:srgbClr val="C00000"/>
                </a:solidFill>
              </a:rPr>
              <a:t> </a:t>
            </a:r>
            <a:r>
              <a:rPr lang="pl-PL" sz="3600" b="1" dirty="0" err="1">
                <a:solidFill>
                  <a:srgbClr val="C00000"/>
                </a:solidFill>
              </a:rPr>
              <a:t>prezentaci</a:t>
            </a:r>
            <a:r>
              <a:rPr lang="pl-PL" sz="3600" b="1" dirty="0">
                <a:solidFill>
                  <a:srgbClr val="C00000"/>
                </a:solidFill>
              </a:rPr>
              <a:t>, je </a:t>
            </a:r>
            <a:r>
              <a:rPr lang="pl-PL" sz="3600" b="1" dirty="0" err="1">
                <a:solidFill>
                  <a:srgbClr val="C00000"/>
                </a:solidFill>
              </a:rPr>
              <a:t>určeno</a:t>
            </a:r>
            <a:r>
              <a:rPr lang="pl-PL" sz="3600" b="1" dirty="0">
                <a:solidFill>
                  <a:srgbClr val="C00000"/>
                </a:solidFill>
              </a:rPr>
              <a:t> jen pro </a:t>
            </a:r>
            <a:r>
              <a:rPr lang="pl-PL" sz="3600" b="1" dirty="0" err="1">
                <a:solidFill>
                  <a:srgbClr val="C00000"/>
                </a:solidFill>
              </a:rPr>
              <a:t>zájemce</a:t>
            </a:r>
            <a:r>
              <a:rPr lang="pl-PL" sz="3600" b="1" dirty="0">
                <a:solidFill>
                  <a:srgbClr val="C00000"/>
                </a:solidFill>
              </a:rPr>
              <a:t> – </a:t>
            </a:r>
            <a:r>
              <a:rPr lang="pl-PL" sz="3600" b="1" dirty="0" err="1">
                <a:solidFill>
                  <a:srgbClr val="C00000"/>
                </a:solidFill>
              </a:rPr>
              <a:t>nepovinné</a:t>
            </a:r>
            <a:r>
              <a:rPr lang="pl-PL" sz="3600" b="1" dirty="0">
                <a:solidFill>
                  <a:srgbClr val="C00000"/>
                </a:solidFill>
              </a:rPr>
              <a:t> </a:t>
            </a:r>
            <a:r>
              <a:rPr lang="pl-PL" sz="3600" b="1" dirty="0" err="1">
                <a:solidFill>
                  <a:srgbClr val="C00000"/>
                </a:solidFill>
              </a:rPr>
              <a:t>ke</a:t>
            </a:r>
            <a:r>
              <a:rPr lang="pl-PL" sz="3600" b="1" dirty="0">
                <a:solidFill>
                  <a:srgbClr val="C00000"/>
                </a:solidFill>
              </a:rPr>
              <a:t> </a:t>
            </a:r>
            <a:r>
              <a:rPr lang="pl-PL" sz="3600" b="1" dirty="0" err="1">
                <a:solidFill>
                  <a:srgbClr val="C00000"/>
                </a:solidFill>
              </a:rPr>
              <a:t>zkoušce</a:t>
            </a:r>
            <a:endParaRPr lang="pl-PL" sz="3600" b="1" dirty="0">
              <a:solidFill>
                <a:srgbClr val="C00000"/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2052" name="Picture 4" descr=":-)">
            <a:extLst>
              <a:ext uri="{FF2B5EF4-FFF2-40B4-BE49-F238E27FC236}">
                <a16:creationId xmlns:a16="http://schemas.microsoft.com/office/drawing/2014/main" id="{E5592322-04B3-481B-847D-2A48AEDCA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445" y="3519805"/>
            <a:ext cx="1189980" cy="1061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:-)">
            <a:extLst>
              <a:ext uri="{FF2B5EF4-FFF2-40B4-BE49-F238E27FC236}">
                <a16:creationId xmlns:a16="http://schemas.microsoft.com/office/drawing/2014/main" id="{2D56AA63-AB4D-4AB0-B046-22C297DA7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-1365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R^">
            <a:extLst>
              <a:ext uri="{FF2B5EF4-FFF2-40B4-BE49-F238E27FC236}">
                <a16:creationId xmlns:a16="http://schemas.microsoft.com/office/drawing/2014/main" id="{E56118DC-03ED-419A-A6DF-B690FE35A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-136525"/>
            <a:ext cx="1428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022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SVOBODA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br>
              <a:rPr lang="cs-CZ" sz="2700" dirty="0">
                <a:effectLst/>
              </a:rPr>
            </a:br>
            <a:br>
              <a:rPr lang="cs-CZ" sz="2700" dirty="0"/>
            </a:br>
            <a:br>
              <a:rPr lang="cs-CZ" sz="2700" dirty="0"/>
            </a:br>
            <a:br>
              <a:rPr lang="cs-CZ" dirty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(nařízení č. 2016/399)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  <a:effectLst/>
              </a:rPr>
              <a:t>žádná opatření </a:t>
            </a:r>
            <a:r>
              <a:rPr lang="cs-CZ" b="1" dirty="0">
                <a:effectLst/>
              </a:rPr>
              <a:t>na ochranu hranic ve vztahu k osobám překračujícím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vnitřní hranice</a:t>
            </a:r>
            <a:r>
              <a:rPr lang="cs-CZ" dirty="0">
                <a:solidFill>
                  <a:srgbClr val="C00000"/>
                </a:solidFill>
                <a:effectLst/>
              </a:rPr>
              <a:t> </a:t>
            </a:r>
            <a:r>
              <a:rPr lang="cs-CZ" dirty="0">
                <a:effectLst/>
              </a:rPr>
              <a:t>mezi členskými státy Evropské unie</a:t>
            </a:r>
          </a:p>
          <a:p>
            <a:r>
              <a:rPr lang="cs-CZ" dirty="0">
                <a:effectLst/>
              </a:rPr>
              <a:t>pravidla, kterými se řídí </a:t>
            </a:r>
            <a:r>
              <a:rPr lang="cs-CZ" b="1" dirty="0">
                <a:effectLst/>
              </a:rPr>
              <a:t>opatření na ochranu hranic ve vztahu k osobám překračujícím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vnější hranice</a:t>
            </a:r>
            <a:r>
              <a:rPr lang="cs-CZ" dirty="0">
                <a:solidFill>
                  <a:srgbClr val="C00000"/>
                </a:solidFill>
                <a:effectLst/>
              </a:rPr>
              <a:t> </a:t>
            </a:r>
            <a:r>
              <a:rPr lang="cs-CZ" dirty="0">
                <a:effectLst/>
              </a:rPr>
              <a:t>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r>
              <a:rPr lang="cs-CZ" dirty="0">
                <a:effectLst/>
              </a:rPr>
              <a:t>VNITŘNÍ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Zrušení ochrany vnitřních hranic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Překračování vnitřních hranic: Vnitřní hranice lze překročit </a:t>
            </a:r>
            <a:r>
              <a:rPr lang="cs-CZ" b="1" i="1" dirty="0">
                <a:effectLst/>
              </a:rPr>
              <a:t>v jakémkoliv místě</a:t>
            </a:r>
            <a:r>
              <a:rPr lang="cs-CZ" dirty="0">
                <a:effectLst/>
              </a:rPr>
              <a:t>, </a:t>
            </a:r>
            <a:r>
              <a:rPr lang="cs-CZ" b="1" i="1" dirty="0">
                <a:effectLst/>
              </a:rPr>
              <a:t>aniž</a:t>
            </a:r>
            <a:r>
              <a:rPr lang="cs-CZ" dirty="0">
                <a:effectLst/>
              </a:rPr>
              <a:t> by se prováděla hraniční </a:t>
            </a:r>
            <a:r>
              <a:rPr lang="cs-CZ" b="1" i="1" dirty="0">
                <a:effectLst/>
              </a:rPr>
              <a:t>kontrola osob </a:t>
            </a:r>
            <a:r>
              <a:rPr lang="cs-CZ" dirty="0">
                <a:effectLst/>
              </a:rPr>
              <a:t>bez ohledu na jejich </a:t>
            </a:r>
            <a:r>
              <a:rPr lang="cs-CZ" b="1" i="1" dirty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2290</Words>
  <Application>Microsoft Office PowerPoint</Application>
  <PresentationFormat>Předvádění na obrazovce (4:3)</PresentationFormat>
  <Paragraphs>173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3" baseType="lpstr">
      <vt:lpstr>Arial</vt:lpstr>
      <vt:lpstr>Calibri</vt:lpstr>
      <vt:lpstr>Motiv systému Office</vt:lpstr>
      <vt:lpstr>Prostor svobody, bezpečnosti a práva (spravedlnosti) Schengenský systém, azyl a migrace</vt:lpstr>
      <vt:lpstr>Od počátku k Amsterodamu</vt:lpstr>
      <vt:lpstr>Amsterodamská smlouva</vt:lpstr>
      <vt:lpstr>Současná právní úprava: SFEU,  hlava V (čl. 67 až 87) </vt:lpstr>
      <vt:lpstr>    </vt:lpstr>
      <vt:lpstr>SVOBODA</vt:lpstr>
      <vt:lpstr>    Schengenský hraniční kodex (nařízení č. 2016/399)   </vt:lpstr>
      <vt:lpstr>Zásady</vt:lpstr>
      <vt:lpstr> VNITŘNÍ HRANICE </vt:lpstr>
      <vt:lpstr>  </vt:lpstr>
      <vt:lpstr> Dočasné znovuzavedení ochrany vnitřních hranic </vt:lpstr>
      <vt:lpstr>Vnější hranice</vt:lpstr>
      <vt:lpstr> VNĚJŠÍ HRANICE </vt:lpstr>
      <vt:lpstr>  Ochrana vnějších hranic a odepření vstupu Provádění hraničních kontrol  </vt:lpstr>
      <vt:lpstr>B) DŮKLADNÁ KONTROLA - CIZINCI</vt:lpstr>
      <vt:lpstr> Zmírnění hraničních kontrol </vt:lpstr>
      <vt:lpstr> Ostraha hranic </vt:lpstr>
      <vt:lpstr> Odepření vstupu </vt:lpstr>
      <vt:lpstr>Evropský systém ochrany hranic (Eurosur)</vt:lpstr>
      <vt:lpstr>Další kroky</vt:lpstr>
      <vt:lpstr>FRONTEX</vt:lpstr>
      <vt:lpstr>Nový FRONTEX (Stráž)</vt:lpstr>
      <vt:lpstr>Nový FRONTEX – řešení krize</vt:lpstr>
      <vt:lpstr>FRONTEX – vnější hranice</vt:lpstr>
      <vt:lpstr>Vízový kodex EU</vt:lpstr>
      <vt:lpstr>Schengenské vízum (krátkodobé)</vt:lpstr>
      <vt:lpstr>Schengenské vízum - 2</vt:lpstr>
      <vt:lpstr>Dlouhodobý pobyt (nad 90 dnů)</vt:lpstr>
      <vt:lpstr>Nový vývoj od r. 2015</vt:lpstr>
      <vt:lpstr>EU: Teorie jízdního kola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Tyc Vladimir</cp:lastModifiedBy>
  <cp:revision>43</cp:revision>
  <dcterms:created xsi:type="dcterms:W3CDTF">2015-11-23T07:12:24Z</dcterms:created>
  <dcterms:modified xsi:type="dcterms:W3CDTF">2021-05-16T19:35:25Z</dcterms:modified>
</cp:coreProperties>
</file>