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8" r:id="rId5"/>
    <p:sldId id="263" r:id="rId6"/>
    <p:sldId id="276" r:id="rId7"/>
    <p:sldId id="279" r:id="rId8"/>
    <p:sldId id="262" r:id="rId9"/>
    <p:sldId id="264" r:id="rId10"/>
    <p:sldId id="267" r:id="rId11"/>
    <p:sldId id="268" r:id="rId12"/>
    <p:sldId id="265" r:id="rId13"/>
    <p:sldId id="277" r:id="rId14"/>
    <p:sldId id="280" r:id="rId15"/>
    <p:sldId id="275" r:id="rId16"/>
    <p:sldId id="269" r:id="rId17"/>
    <p:sldId id="266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C9"/>
    <a:srgbClr val="FFFF00"/>
    <a:srgbClr val="0000CC"/>
    <a:srgbClr val="333399"/>
    <a:srgbClr val="C2FEB8"/>
    <a:srgbClr val="DAFEA0"/>
    <a:srgbClr val="C7FEB4"/>
    <a:srgbClr val="3EF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E39E1-7C3A-4E60-83C6-98BC27DB0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097FF-6EAA-4EE1-84B4-419D7FC76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730B8B-06CE-4074-B1A1-31D04EF5F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2558-EE1B-43CF-AB16-3D405FF849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87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E6022A-666F-4D07-BB9C-5AB245118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619A6-5C98-4D97-8C70-744380846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F9C9B-5B0A-45D2-A6F4-39081436B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1615-DFAE-4602-B53E-9CBC9AA46A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800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C23B4C-ECA4-4B27-8354-97912A9B0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E7579-C723-4896-A362-1CDF8EE26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3B456A-6791-4706-A96D-94E4CCAB14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3648-0299-41F9-B6DE-35925B9329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85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50F30-1165-42AE-97F6-D2887ECB2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D9617-ED17-4A36-8AF2-FE22C12239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AF8A1-AF7B-4946-AFCD-B2434CE882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749D-B857-4801-8F07-73D3414894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79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03F511-37DF-42D4-A8AD-FDCAC854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927B7-1B92-4EBF-806C-6C4DB1112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0A4A70-BA39-46F9-BCF2-D551F80C8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CA0B-7A21-49DB-A71B-FEA1A66DFE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55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8279D-514E-4308-A94D-B5C16777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23F98-AB2A-47B6-BA14-78E0A8521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20B2C-1524-4E65-A2EE-3180E133D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30BE7-445C-4E9F-9102-F32F930ACE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14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273281-AC49-405F-AC3A-289B66E6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DB5287-D509-42F6-BC40-58A0CF01D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43DCBC-F31F-4427-9016-3E5E13732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180FD-35D7-42F5-90E4-5B82928FC8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810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D6060E-946A-44A1-9C02-085A159B4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C0EDF4-A6DB-49A9-9C7A-A3BF56FED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296B7-35AF-4394-8BE8-C24E6BC04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E2B54-BB7E-449B-B0B8-3E54DEB238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517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236DE4-CBD3-45C1-A601-C6249B1C2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E3F785-FC95-4CD0-AEAC-C21377056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50DDA4-32C7-421F-8267-5D47628C4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115B-EA6D-46D5-9855-3364AA0BEF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862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00B35-9FDD-417E-B821-3B38BB780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E928D-4A29-4B96-A34E-6E0AD4735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3AEDD-A778-4B94-9B5E-A0B051C84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6762-F3B2-4C28-B991-B9164C3475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493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A8067-A8DC-41B5-906F-9BE441644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ECBB9-40B3-4F86-B1C0-BDE2B4CB6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F4A8D-6BF9-4F9D-8008-2B4D0E967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A10A-EA83-4FCE-B494-096D38FF9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08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AF5591-E51F-4272-8AAA-1A431EF4F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E7D5A5-6709-4839-81AD-485514AD3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584C61-2C79-4651-A854-6C1AEF9B8F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C37C34-2EAF-430B-AFDB-C273D864B1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360859-C1AF-4620-862A-262E33CDA5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A63386-2785-40B7-B286-E1760185FD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9C2E28E-834D-4E21-A08A-AF5A388626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2160588"/>
          </a:xfrm>
          <a:solidFill>
            <a:srgbClr val="3EFD2F"/>
          </a:solidFill>
        </p:spPr>
        <p:txBody>
          <a:bodyPr/>
          <a:lstStyle/>
          <a:p>
            <a:pPr eaLnBrk="1" hangingPunct="1"/>
            <a:r>
              <a:rPr lang="cs-CZ" altLang="cs-CZ" b="1"/>
              <a:t>Vznik mezinárodní smlouvy</a:t>
            </a: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0B983992-68CD-4358-BDD6-556282CF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3292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DE2BB4A-8EB3-48EC-83C8-ADDF58ADC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1. Prezidentské smlouvy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3F13D0F-AE6F-4F39-8D32-9A86A242D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464050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Prezidentské smlouvy </a:t>
            </a:r>
            <a:r>
              <a:rPr lang="cs-CZ" altLang="cs-CZ" sz="2400" b="1"/>
              <a:t>podléhají </a:t>
            </a:r>
            <a:r>
              <a:rPr lang="cs-CZ" altLang="cs-CZ" sz="2400" b="1" u="sng"/>
              <a:t>schválení Parlamentu</a:t>
            </a:r>
            <a:r>
              <a:rPr lang="cs-CZ" altLang="cs-CZ" sz="2400" b="1"/>
              <a:t>.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Vláda rozhoduje jen o podpisu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u="sng"/>
              <a:t>Definitivní souhlas</a:t>
            </a:r>
            <a:r>
              <a:rPr lang="cs-CZ" altLang="cs-CZ" sz="2400"/>
              <a:t> se smlouvou navenek dává po schválení smlouvy Parlamentem prezident republiky (formou </a:t>
            </a:r>
            <a:r>
              <a:rPr lang="cs-CZ" altLang="cs-CZ" sz="2400" b="1" i="1" u="sng">
                <a:solidFill>
                  <a:srgbClr val="CC0000"/>
                </a:solidFill>
                <a:latin typeface="Arial Black" panose="020B0A04020102020204" pitchFamily="34" charset="0"/>
              </a:rPr>
              <a:t>ratifikace nebo přístupu</a:t>
            </a:r>
            <a:r>
              <a:rPr lang="cs-CZ" altLang="cs-CZ" sz="2400" b="1" i="1">
                <a:solidFill>
                  <a:srgbClr val="CC0000"/>
                </a:solidFill>
                <a:latin typeface="Arial Black" panose="020B0A04020102020204" pitchFamily="34" charset="0"/>
              </a:rPr>
              <a:t>).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a) upravující </a:t>
            </a:r>
            <a:r>
              <a:rPr lang="cs-CZ" altLang="cs-CZ" sz="2400" b="1"/>
              <a:t>práva a povinnosti osob</a:t>
            </a:r>
            <a:r>
              <a:rPr lang="cs-CZ" altLang="cs-CZ" sz="2400"/>
              <a:t> (tj. jednotlivců),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b) spojenecké, mírové a jiné </a:t>
            </a:r>
            <a:r>
              <a:rPr lang="cs-CZ" altLang="cs-CZ" sz="2400" b="1"/>
              <a:t>politické,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c) z nichž vzniká členství ČR v </a:t>
            </a:r>
            <a:r>
              <a:rPr lang="cs-CZ" altLang="cs-CZ" sz="2400" b="1"/>
              <a:t>mezinárodní organizaci,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d) </a:t>
            </a:r>
            <a:r>
              <a:rPr lang="cs-CZ" altLang="cs-CZ" sz="2400" b="1"/>
              <a:t>hospodářské,</a:t>
            </a:r>
            <a:r>
              <a:rPr lang="cs-CZ" altLang="cs-CZ" sz="2400"/>
              <a:t> jsou-li všeobecné povahy 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e) týkající se dalších věcí, jejichž </a:t>
            </a:r>
            <a:r>
              <a:rPr lang="cs-CZ" altLang="cs-CZ" sz="2400" b="1"/>
              <a:t>vnitrostátní úprava je vyhrazena zákonu.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C72540-9A50-44B7-82B1-E155D768C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tx1"/>
                </a:solidFill>
              </a:rPr>
              <a:t>2.-3. vládní a resortní smlouvy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8A7715F-ED8B-4DE1-82B5-3D9A8E91E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464050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a) nevyžadují souhlasu Parlamentu 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b) jejich sjednání si prezident nevyhradil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resortní: nepřesahují svým obsahem a významem rámec jednoho  resortu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Schvalování: vláda usnesením, navenek podpis, výměna nót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BC57D53-AD38-4B41-B3B0-C0E1D6B62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85937"/>
          </a:xfrm>
          <a:gradFill rotWithShape="1">
            <a:gsLst>
              <a:gs pos="0">
                <a:srgbClr val="FFFF00"/>
              </a:gs>
              <a:gs pos="50000">
                <a:srgbClr val="F7FFC9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4000" b="1"/>
              <a:t>Vyjádření definitivního souhlasu se smlouvou navenek</a:t>
            </a:r>
            <a:r>
              <a:rPr lang="cs-CZ" altLang="cs-CZ" sz="4000"/>
              <a:t> </a:t>
            </a:r>
            <a:br>
              <a:rPr lang="cs-CZ" altLang="cs-CZ" sz="4000"/>
            </a:br>
            <a:r>
              <a:rPr lang="cs-CZ" altLang="cs-CZ" sz="2800"/>
              <a:t>(většinou stanoví sama smlouva)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CB11F74-F667-48F1-A52E-35D6FFF83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5FE82"/>
              </a:gs>
              <a:gs pos="50000">
                <a:schemeClr val="bg1"/>
              </a:gs>
              <a:gs pos="100000">
                <a:srgbClr val="F5FE8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na základě takto vyjádřeného souhlasu smlouva může vstoupit v platnost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podpis</a:t>
            </a:r>
            <a:r>
              <a:rPr lang="cs-CZ" altLang="cs-CZ" sz="2400" dirty="0"/>
              <a:t> – typický pro smlouvy vládní a resortní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výměna nót</a:t>
            </a:r>
            <a:r>
              <a:rPr lang="cs-CZ" altLang="cs-CZ" sz="2400" dirty="0"/>
              <a:t> o vnitrostátním schválení – dtto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„schválení“ (vládní smlouva, výměna listin – neobvyklé)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ratifikace</a:t>
            </a:r>
            <a:r>
              <a:rPr lang="cs-CZ" altLang="cs-CZ" sz="2400" dirty="0"/>
              <a:t> (výměna nebo uložení listin)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přístup</a:t>
            </a:r>
            <a:r>
              <a:rPr lang="cs-CZ" altLang="cs-CZ" sz="2400" dirty="0"/>
              <a:t> (</a:t>
            </a:r>
            <a:r>
              <a:rPr lang="cs-CZ" altLang="cs-CZ" sz="2400"/>
              <a:t>totéž)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6DF89FD-788A-4AB4-82B6-905A3ADBF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sz="2800" b="1"/>
              <a:t>Ratifikační listina – závěr textu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3AF50DA-99B3-46AB-97D5-E577585E931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81075"/>
            <a:ext cx="8229600" cy="56880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612DCD-5B68-4CD7-9DAF-0751FFE95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4000"/>
              <a:t>Listina o přístupu - závěr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F6300CF6-2583-4E9F-9330-AB9426683F3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125538"/>
            <a:ext cx="7127875" cy="54721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3D2FEBD-AE08-4A29-8442-E1DC55CEF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/>
              <a:t>Výměna ratifikačních listin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9F840838-C4CD-401A-9E8B-C565C8BD91A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9244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5336FCB-A57F-4B3C-BC41-7390FAF1F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/>
              <a:t>Srovnání schválení smlouvy uvnitř a navenek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CA8132C-F32C-4B62-B47D-72CB40C6F5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  <a:solidFill>
            <a:srgbClr val="FFFF97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 Black" panose="020B0A04020102020204" pitchFamily="34" charset="0"/>
              </a:rPr>
              <a:t> UVNITŘ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schválení vládou (usnesení vlády)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usnesení obou komor Parlamentu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prezident: podpis ratifikační (přístupové) listiny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56F83A5-18F0-4814-95D8-C3D464E1981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352925"/>
          </a:xfrm>
          <a:solidFill>
            <a:srgbClr val="DA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latin typeface="Arial Black" panose="020B0A04020102020204" pitchFamily="34" charset="0"/>
              </a:rPr>
              <a:t> NAVENEK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v l á d n 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podpis, výměna nót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u="sng"/>
              <a:t>p r e z i d e n t s k é kromě toho: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výměna (uložení) ratifikační listiny, listiny o přístupu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8E737A3-2993-423E-B454-DEA92D5F3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b="1"/>
              <a:t>Vstup smlouvy v platnost:</a:t>
            </a:r>
            <a:r>
              <a:rPr lang="cs-CZ" altLang="cs-CZ" sz="4000"/>
              <a:t> </a:t>
            </a:r>
            <a:br>
              <a:rPr lang="cs-CZ" altLang="cs-CZ" sz="4000"/>
            </a:br>
            <a:r>
              <a:rPr lang="cs-CZ" altLang="cs-CZ" sz="4000"/>
              <a:t>vlastní ustanovení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B63E4C0-D6E1-41A2-A707-F57CA7678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425950"/>
          </a:xfrm>
          <a:solidFill>
            <a:srgbClr val="EDFD8D"/>
          </a:solidFill>
        </p:spPr>
        <p:txBody>
          <a:bodyPr/>
          <a:lstStyle/>
          <a:p>
            <a:pPr eaLnBrk="1" hangingPunct="1"/>
            <a:r>
              <a:rPr lang="cs-CZ" altLang="cs-CZ"/>
              <a:t>Definitivní souhlas státu byl vyjádřen</a:t>
            </a:r>
          </a:p>
          <a:p>
            <a:pPr eaLnBrk="1" hangingPunct="1"/>
            <a:r>
              <a:rPr lang="cs-CZ" altLang="cs-CZ"/>
              <a:t>možnosti:</a:t>
            </a:r>
          </a:p>
          <a:p>
            <a:pPr lvl="1" eaLnBrk="1" hangingPunct="1"/>
            <a:r>
              <a:rPr lang="cs-CZ" altLang="cs-CZ"/>
              <a:t>ihned úkonem (např. dnem podpisu)</a:t>
            </a:r>
          </a:p>
          <a:p>
            <a:pPr lvl="1" eaLnBrk="1" hangingPunct="1"/>
            <a:r>
              <a:rPr lang="cs-CZ" altLang="cs-CZ"/>
              <a:t>za určitou dobu od úkonu (legisvakance)</a:t>
            </a:r>
          </a:p>
          <a:p>
            <a:pPr lvl="1" eaLnBrk="1" hangingPunct="1"/>
            <a:r>
              <a:rPr lang="cs-CZ" altLang="cs-CZ"/>
              <a:t>mohou být stanoveny další podmínky</a:t>
            </a:r>
          </a:p>
          <a:p>
            <a:pPr lvl="1" eaLnBrk="1" hangingPunct="1"/>
            <a:endParaRPr lang="cs-CZ" altLang="cs-CZ"/>
          </a:p>
          <a:p>
            <a:pPr eaLnBrk="1" hangingPunct="1"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D5BFFDE-406E-418D-8200-1B4AEE6F4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3600" b="1"/>
              <a:t>Objektivní a subjektivní vstup </a:t>
            </a:r>
            <a:br>
              <a:rPr lang="cs-CZ" altLang="cs-CZ" sz="3600" b="1"/>
            </a:br>
            <a:r>
              <a:rPr lang="cs-CZ" altLang="cs-CZ" sz="3600" b="1"/>
              <a:t>v platnost mnohostranné smlouvy</a:t>
            </a:r>
            <a:endParaRPr lang="cs-CZ" altLang="cs-CZ" sz="36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9D71AD-3B45-4FC8-AB45-8CA04184A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751387"/>
          </a:xfrm>
          <a:solidFill>
            <a:srgbClr val="EDFD8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rgbClr val="0000CC"/>
                </a:solidFill>
              </a:rPr>
              <a:t>Objektivní platnost smlouvy jako takové: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splnění všech podmínek pro vstup v platnost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ratifikace (přístup) ze strany vyžadovaného minimálního počtu smluvních stran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uplynutí legisvakance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b="1">
                <a:solidFill>
                  <a:srgbClr val="0000CC"/>
                </a:solidFill>
              </a:rPr>
              <a:t>Subjektivní platnost pro konkrétní stát: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ratifikace (přístup) daného státu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uplynutí legisvakance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splnění podmínky minimálního počtu smluvních stran (objektivní platnost)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>
                <a:solidFill>
                  <a:srgbClr val="CC0000"/>
                </a:solidFill>
              </a:rPr>
              <a:t>Objektivní platnost je předpokladem platnosti subjektivní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+ eventuální souhlas ostatních smluvních států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EB6C4B-7AD3-48E4-BE97-84F8545F2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Jazyky smlouvy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4007FAC-AE3F-48F7-A3B3-A1453BBDC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autentická znění</a:t>
            </a:r>
          </a:p>
          <a:p>
            <a:pPr eaLnBrk="1" hangingPunct="1"/>
            <a:r>
              <a:rPr lang="cs-CZ" altLang="cs-CZ"/>
              <a:t>alternáty</a:t>
            </a:r>
          </a:p>
          <a:p>
            <a:pPr eaLnBrk="1" hangingPunct="1"/>
            <a:r>
              <a:rPr lang="cs-CZ" altLang="cs-CZ"/>
              <a:t>český překlad ve Sbírce mezinárodních smluv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C20D0F-68D5-43A7-BBC2-4519A14E4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Etapy vzniku platné mezinárodní smlouvy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1976873-09C1-4B0E-944A-13022E5CA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solidFill>
            <a:srgbClr val="F7FFC9"/>
          </a:solidFill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1. Sjednání textu smlouvy</a:t>
            </a:r>
          </a:p>
          <a:p>
            <a:pPr eaLnBrk="1" hangingPunct="1"/>
            <a:r>
              <a:rPr lang="cs-CZ" altLang="cs-CZ"/>
              <a:t>2. Schválení a autentifikace textu smlouvy</a:t>
            </a:r>
          </a:p>
          <a:p>
            <a:pPr eaLnBrk="1" hangingPunct="1"/>
            <a:r>
              <a:rPr lang="cs-CZ" altLang="cs-CZ"/>
              <a:t>3. Souhlas se smlouvou (vznik mezinárodního závazku)</a:t>
            </a:r>
          </a:p>
          <a:p>
            <a:pPr eaLnBrk="1" hangingPunct="1"/>
            <a:r>
              <a:rPr lang="cs-CZ" altLang="cs-CZ"/>
              <a:t>4. Vstup smlouvy v platnost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8FA48A-AB81-4FC9-85CC-5D3AAD713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cs-CZ" altLang="cs-CZ" sz="4000"/>
              <a:t>Depozitáři mnohostranných smluv, registrace u OSN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580450C-C6D9-4AEF-B8EB-67D8837CD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depozitáři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registrace v United Nations Treaty Series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72D3DD-A3AA-49AC-9FBF-82B1DFEA6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Vydávání plných mocí v ČR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D182ACA-DB0A-4EF9-A394-E2BF4F51D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  <a:solidFill>
            <a:srgbClr val="C7FEB4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resortní</a:t>
            </a:r>
            <a:r>
              <a:rPr lang="cs-CZ" altLang="cs-CZ"/>
              <a:t> smlouvy: člen vlády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vládní</a:t>
            </a:r>
            <a:r>
              <a:rPr lang="cs-CZ" altLang="cs-CZ"/>
              <a:t> smlouvy: ministr zahr. věcí jménem vlády (ta schvaluje podpis)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plná moc k jednání: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podpis </a:t>
            </a:r>
            <a:r>
              <a:rPr lang="cs-CZ" altLang="cs-CZ" b="1"/>
              <a:t>prezidentské</a:t>
            </a:r>
            <a:r>
              <a:rPr lang="cs-CZ" altLang="cs-CZ"/>
              <a:t> smlouvy: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plná moc k jednání: totéž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prezidentská smlouva, kterou si prezident vyhradil:</a:t>
            </a:r>
            <a:r>
              <a:rPr lang="cs-CZ" altLang="cs-CZ"/>
              <a:t> prezident republiky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A8AFB7-C4C1-4CF0-B7E5-B8C796551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r>
              <a:rPr lang="cs-CZ" altLang="cs-CZ" sz="4000"/>
              <a:t>    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1C00DFE3-5F52-4E09-8A85-725A64FAE9F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33375"/>
            <a:ext cx="7200900" cy="6524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8C2894F1-41AA-41C1-BD22-DC770695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AFD77"/>
          </a:solidFill>
        </p:spPr>
        <p:txBody>
          <a:bodyPr/>
          <a:lstStyle/>
          <a:p>
            <a:pPr eaLnBrk="1" hangingPunct="1"/>
            <a:r>
              <a:rPr lang="cs-CZ" altLang="cs-CZ" sz="3600"/>
              <a:t>SJEDNÁNÍ TEXTU SMLOUVY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05602A4C-DBFD-4060-82C4-1BD0FD42A4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  <a:gradFill rotWithShape="1">
            <a:gsLst>
              <a:gs pos="0">
                <a:srgbClr val="D0FD95"/>
              </a:gs>
              <a:gs pos="50000">
                <a:srgbClr val="FFFFCC"/>
              </a:gs>
              <a:gs pos="100000">
                <a:srgbClr val="D0FD95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/>
              <a:t>DVOUSTRANNÉ: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/>
              <a:t>návrh</a:t>
            </a:r>
            <a:r>
              <a:rPr lang="cs-CZ" altLang="cs-CZ" sz="2800"/>
              <a:t> vypracuje jedna ze stran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800"/>
          </a:p>
          <a:p>
            <a:pPr lvl="1" eaLnBrk="1" hangingPunct="1">
              <a:lnSpc>
                <a:spcPct val="90000"/>
              </a:lnSpc>
            </a:pPr>
            <a:r>
              <a:rPr lang="cs-CZ" altLang="cs-CZ" sz="2800"/>
              <a:t>sondáž a expertní </a:t>
            </a:r>
            <a:r>
              <a:rPr lang="cs-CZ" altLang="cs-CZ" sz="2800" b="1"/>
              <a:t>jednání</a:t>
            </a:r>
            <a:r>
              <a:rPr lang="cs-CZ" altLang="cs-CZ" sz="2800"/>
              <a:t> (vyjednávání)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/>
              <a:t>přijetí</a:t>
            </a:r>
            <a:r>
              <a:rPr lang="cs-CZ" altLang="cs-CZ" sz="2800"/>
              <a:t> (parafování, </a:t>
            </a:r>
            <a:r>
              <a:rPr lang="cs-CZ" altLang="cs-CZ" sz="2800" u="sng"/>
              <a:t>podpis, podpis ad referendum)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FAAA177F-D745-4F47-A29D-C194D67C53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25950"/>
          </a:xfrm>
          <a:gradFill rotWithShape="1">
            <a:gsLst>
              <a:gs pos="0">
                <a:srgbClr val="A8FEB6"/>
              </a:gs>
              <a:gs pos="50000">
                <a:srgbClr val="FFFFFF"/>
              </a:gs>
              <a:gs pos="100000">
                <a:srgbClr val="A8FEB6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i="1"/>
              <a:t>MNOHOSTRANNÉ: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/>
              <a:t>návrh</a:t>
            </a:r>
            <a:r>
              <a:rPr lang="cs-CZ" altLang="cs-CZ" sz="2800"/>
              <a:t> připraví mezinárodní organizace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/>
              <a:t>expertní </a:t>
            </a:r>
            <a:r>
              <a:rPr lang="cs-CZ" altLang="cs-CZ" sz="2800" b="1"/>
              <a:t>jednání</a:t>
            </a:r>
            <a:r>
              <a:rPr lang="cs-CZ" altLang="cs-CZ" sz="2800"/>
              <a:t> (vyjednávání)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b="1"/>
              <a:t>přijetí</a:t>
            </a:r>
            <a:r>
              <a:rPr lang="cs-CZ" altLang="cs-CZ" sz="2800"/>
              <a:t> na diplomatické konferenci (hlasování)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6AE179-5382-41B5-A7CD-BFEB58D52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sz="2800"/>
              <a:t>Smlouva o omezení strategických zbraní – </a:t>
            </a:r>
            <a:br>
              <a:rPr lang="cs-CZ" altLang="cs-CZ" sz="2800"/>
            </a:br>
            <a:r>
              <a:rPr lang="cs-CZ" altLang="cs-CZ" sz="2800"/>
              <a:t>podpis 8.4.2010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4200775-0E20-49F6-BBD5-C3DE95AE937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52562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AD860264-0A4D-4A12-8FDA-A60498AB53E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549275"/>
            <a:ext cx="7489825" cy="55768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096F9BD-9447-4EF0-BCB2-DE3DE594C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7EFD51"/>
              </a:gs>
              <a:gs pos="50000">
                <a:schemeClr val="bg1"/>
              </a:gs>
              <a:gs pos="100000">
                <a:srgbClr val="7EFD5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/>
              <a:t>AUTENTIFIKACE TEXTU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2A7F8E0-00D0-4FB1-BAF1-3B64ADF1F1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rgbClr val="D3FD6B"/>
              </a:gs>
              <a:gs pos="50000">
                <a:srgbClr val="FFFFCC"/>
              </a:gs>
              <a:gs pos="100000">
                <a:srgbClr val="D3FD6B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/>
              <a:t>DVOUSTRANNÉ:</a:t>
            </a:r>
          </a:p>
          <a:p>
            <a:pPr lvl="1" eaLnBrk="1" hangingPunct="1"/>
            <a:r>
              <a:rPr lang="cs-CZ" altLang="cs-CZ" sz="2800"/>
              <a:t>většinou splývá s přijetím (</a:t>
            </a:r>
            <a:r>
              <a:rPr lang="cs-CZ" altLang="cs-CZ" sz="2800" b="1"/>
              <a:t>podpis,</a:t>
            </a:r>
            <a:r>
              <a:rPr lang="cs-CZ" altLang="cs-CZ" sz="2800"/>
              <a:t> podpis ad referendum)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09D2087-4EFF-4D78-B3B6-46A5507735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gradFill rotWithShape="1">
            <a:gsLst>
              <a:gs pos="0">
                <a:srgbClr val="A0FEC6"/>
              </a:gs>
              <a:gs pos="50000">
                <a:srgbClr val="FFFFFF"/>
              </a:gs>
              <a:gs pos="100000">
                <a:srgbClr val="A0FEC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/>
              <a:t>MNOHOSTRANNÉ:</a:t>
            </a:r>
          </a:p>
          <a:p>
            <a:pPr lvl="1" eaLnBrk="1" hangingPunct="1"/>
            <a:r>
              <a:rPr lang="cs-CZ" altLang="cs-CZ" sz="2800" b="1"/>
              <a:t>podpis,</a:t>
            </a:r>
            <a:r>
              <a:rPr lang="cs-CZ" altLang="cs-CZ" sz="2800"/>
              <a:t> podpis ad referendum </a:t>
            </a:r>
            <a:r>
              <a:rPr lang="cs-CZ" altLang="cs-CZ" sz="2800" b="1">
                <a:solidFill>
                  <a:srgbClr val="CC0000"/>
                </a:solidFill>
              </a:rPr>
              <a:t>závěrečného aktu</a:t>
            </a:r>
            <a:r>
              <a:rPr lang="cs-CZ" altLang="cs-CZ" sz="2800"/>
              <a:t> konference, obsahujícího text smlouvy</a:t>
            </a:r>
            <a:r>
              <a:rPr lang="cs-CZ" altLang="cs-CZ"/>
              <a:t> 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5AAE24E4-BEE5-4591-B3E4-9AE20C8A4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19145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22C64E6-B76D-486C-865D-F928B8D9B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gradFill rotWithShape="1">
            <a:gsLst>
              <a:gs pos="0">
                <a:srgbClr val="FEB2AC"/>
              </a:gs>
              <a:gs pos="50000">
                <a:srgbClr val="EDFD8D"/>
              </a:gs>
              <a:gs pos="100000">
                <a:srgbClr val="FEB2A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z="2400" b="1" u="sng"/>
              <a:t>TEXT SMLOUVY SCHVÁLEN A AUTENTIFIKOVÁN</a:t>
            </a:r>
            <a:br>
              <a:rPr lang="cs-CZ" altLang="cs-CZ" sz="1600"/>
            </a:br>
            <a:br>
              <a:rPr lang="cs-CZ" altLang="cs-CZ" sz="1600"/>
            </a:br>
            <a:r>
              <a:rPr lang="cs-CZ" altLang="cs-CZ" b="1">
                <a:solidFill>
                  <a:srgbClr val="CC0000"/>
                </a:solidFill>
              </a:rPr>
              <a:t>Schvalování smluv v ČR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18640FB-491F-4697-81E9-B7D5D49B2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gradFill rotWithShape="1">
            <a:gsLst>
              <a:gs pos="0">
                <a:srgbClr val="FEB8BA"/>
              </a:gs>
              <a:gs pos="50000">
                <a:srgbClr val="FFFF97"/>
              </a:gs>
              <a:gs pos="100000">
                <a:srgbClr val="FEB8BA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/>
              <a:t>---</a:t>
            </a:r>
          </a:p>
          <a:p>
            <a:pPr eaLnBrk="1" hangingPunct="1"/>
            <a:r>
              <a:rPr lang="cs-CZ" altLang="cs-CZ"/>
              <a:t>Kategorizace smluv pro schvalování podle čl. 49 Ústavy ČR a rozhodnutí prezidenta č. 144/93 Sb.</a:t>
            </a:r>
          </a:p>
          <a:p>
            <a:pPr eaLnBrk="1" hangingPunct="1"/>
            <a:r>
              <a:rPr lang="cs-CZ" altLang="cs-CZ"/>
              <a:t>1. PREZIDENTSKÉ</a:t>
            </a:r>
          </a:p>
          <a:p>
            <a:pPr eaLnBrk="1" hangingPunct="1"/>
            <a:r>
              <a:rPr lang="cs-CZ" altLang="cs-CZ"/>
              <a:t>2. VLÁDNÍ</a:t>
            </a:r>
          </a:p>
          <a:p>
            <a:pPr eaLnBrk="1" hangingPunct="1"/>
            <a:r>
              <a:rPr lang="cs-CZ" altLang="cs-CZ"/>
              <a:t>3. RESORTNÍ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630</Words>
  <Application>Microsoft Office PowerPoint</Application>
  <PresentationFormat>Předvádění na obrazovce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Arial Black</vt:lpstr>
      <vt:lpstr>Výchozí návrh</vt:lpstr>
      <vt:lpstr>Vznik mezinárodní smlouvy</vt:lpstr>
      <vt:lpstr>Etapy vzniku platné mezinárodní smlouvy</vt:lpstr>
      <vt:lpstr>Vydávání plných mocí v ČR</vt:lpstr>
      <vt:lpstr>    </vt:lpstr>
      <vt:lpstr>SJEDNÁNÍ TEXTU SMLOUVY</vt:lpstr>
      <vt:lpstr>Smlouva o omezení strategických zbraní –  podpis 8.4.2010</vt:lpstr>
      <vt:lpstr>Prezentace aplikace PowerPoint</vt:lpstr>
      <vt:lpstr>AUTENTIFIKACE TEXTU</vt:lpstr>
      <vt:lpstr>TEXT SMLOUVY SCHVÁLEN A AUTENTIFIKOVÁN  Schvalování smluv v ČR</vt:lpstr>
      <vt:lpstr>1. Prezidentské smlouvy</vt:lpstr>
      <vt:lpstr>2.-3. vládní a resortní smlouvy</vt:lpstr>
      <vt:lpstr>Vyjádření definitivního souhlasu se smlouvou navenek  (většinou stanoví sama smlouva)</vt:lpstr>
      <vt:lpstr>Ratifikační listina – závěr textu</vt:lpstr>
      <vt:lpstr>Listina o přístupu - závěr</vt:lpstr>
      <vt:lpstr>Výměna ratifikačních listin</vt:lpstr>
      <vt:lpstr>Srovnání schválení smlouvy uvnitř a navenek</vt:lpstr>
      <vt:lpstr>Vstup smlouvy v platnost:  vlastní ustanovení</vt:lpstr>
      <vt:lpstr>Objektivní a subjektivní vstup  v platnost mnohostranné smlouvy</vt:lpstr>
      <vt:lpstr>Jazyky smlouvy</vt:lpstr>
      <vt:lpstr>Depozitáři mnohostranných smluv, registrace u OSN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mezinárodní smlouvy</dc:title>
  <dc:creator>tyc</dc:creator>
  <cp:lastModifiedBy>Tyc Vladimir</cp:lastModifiedBy>
  <cp:revision>32</cp:revision>
  <dcterms:created xsi:type="dcterms:W3CDTF">2012-02-18T00:52:57Z</dcterms:created>
  <dcterms:modified xsi:type="dcterms:W3CDTF">2021-03-21T18:01:39Z</dcterms:modified>
</cp:coreProperties>
</file>