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3" r:id="rId2"/>
    <p:sldId id="325" r:id="rId3"/>
    <p:sldId id="326" r:id="rId4"/>
    <p:sldId id="327" r:id="rId5"/>
    <p:sldId id="330" r:id="rId6"/>
    <p:sldId id="306" r:id="rId7"/>
    <p:sldId id="332" r:id="rId8"/>
    <p:sldId id="261" r:id="rId9"/>
    <p:sldId id="262" r:id="rId10"/>
    <p:sldId id="285" r:id="rId11"/>
    <p:sldId id="336" r:id="rId12"/>
    <p:sldId id="337" r:id="rId13"/>
    <p:sldId id="338" r:id="rId14"/>
    <p:sldId id="334" r:id="rId15"/>
    <p:sldId id="335" r:id="rId16"/>
    <p:sldId id="333" r:id="rId17"/>
    <p:sldId id="269" r:id="rId18"/>
    <p:sldId id="270" r:id="rId19"/>
    <p:sldId id="271" r:id="rId20"/>
    <p:sldId id="339" r:id="rId21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6633"/>
    <a:srgbClr val="CCECFF"/>
    <a:srgbClr val="FFFF99"/>
    <a:srgbClr val="00FF00"/>
    <a:srgbClr val="FF3300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B17CA30-2513-4A31-849E-D577454CBF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AF13E82-5EEC-471C-A107-9A53CD2AE7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F18BA796-DAED-4D52-826F-23B3328EF9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DA28C64D-A8A5-4537-8690-8F12D5D9C1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8338570-B39D-4DF1-B574-3E857D8E2B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6003757-24EF-4D12-8C6D-5B699980CD6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3E2BB27-0C97-4071-B384-516CBCBAE8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4C8164A-49F6-4F61-8945-6C0FB09BD22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5DFD3A87-CCA3-4F3D-9A0C-CEED5B78BBF9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801A748-8B63-4FE2-AF5B-0242B4378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A940F61-1E93-4ADC-ACD3-B68FC3E34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07A5F6D-BFFF-4F21-A5DF-FA17A0F4D1D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F74C7D7D-5DDC-4BDF-BA9E-6250FCC373EA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10E42F-2B5A-473B-9534-CF79B371A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21878F7E-FF19-435F-8FF5-A0C4DE7B8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5A28E56A-BF88-4FFD-B8BB-A971BA4D633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5CBF510A-2BFA-4FC3-930F-57BB803AC7E4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2F32CCC-F821-4FED-8613-5FD5E2C0A2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1053591-83BA-408D-9DF4-750F963A3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FB5FFA2-9255-4880-986B-CDB9B30438B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48DE287A-C317-4481-9418-A73FD18C7E9A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EA8A69C-17FA-439F-8C99-0658981D5B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D2712B4-183F-4920-8AF2-07233828F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A0A9031-BD2E-43C0-9FF7-CF97023191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4552D6D-55C9-4273-9ABB-DFB69CEA6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C9AEC72-E827-4670-9FBE-7572A6012EF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9B662EE6-6956-475F-AA73-9C39BF7BAB3E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0E41C2C2-CFA3-4DB0-942B-4005F1E408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A80C2942-E288-43B8-AF70-0A8B53C80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B90E7D3A-3B3F-4FF0-A985-C34841F16F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F0F58E-643F-4D3F-9CF5-B6A53A69F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A5703B9C-9423-464A-AE9A-B6C0A577AB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5BEA4C5-DBCC-4B7B-B1D8-6EC585CE2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fld id="{2159C233-CB3C-4621-8474-5905E6B319EB}" type="slidenum">
              <a:rPr lang="cs-CZ" altLang="cs-CZ" sz="1800">
                <a:solidFill>
                  <a:schemeClr val="bg1"/>
                </a:solidFill>
                <a:latin typeface="Arial" panose="020B0604020202020204" pitchFamily="34" charset="0"/>
              </a:rPr>
              <a:pPr eaLnBrk="1" hangingPunct="1">
                <a:lnSpc>
                  <a:spcPct val="93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t>10</a:t>
            </a:fld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1112" cy="16202025"/>
          </a:xfrm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13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5A58C5-5549-4689-949A-027FDD001D2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4484C9-45FB-4F83-8577-9C23CD339B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894DBF-7610-4FC6-ADFD-FA1CB515DF4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46EE2-D132-49C5-9E2B-E04714E5A57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21046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0DDB7C-7119-43BE-9D17-D43B0448FC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72911B-73DE-4533-B461-660E8F0ABE1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29FA6A-E481-4EDE-9235-A4D9C28230F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F0A0C-8C12-461D-8024-648F76269F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4684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102A8A-0039-4E15-9398-C163EDDCF6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220BE8-0200-44EC-9273-946B171FE32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9E0EBE-0F84-4C60-BE9B-5F65FC0D87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104D1-B519-45F8-A741-CFA187C10F8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97478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C839100-A5D7-4330-AEC6-AC5B43A33A2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2EDC25-882C-4812-BC67-A346FD24002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86193B-5D1F-45F7-B730-4117A3C250C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4AF95-D93C-4C4C-A6DC-F12988A8D04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6562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9CE7332-929F-4C47-AFD2-5CF605E088E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B8D843-2865-449A-B1E7-0BBBDF6E4C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96CD07B-012F-4262-AFF1-2F3F92B891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7CEED-BED3-4B3E-949E-C1C556820F0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2076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95EB17-F938-45BC-9677-DFE619C7A2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8645BF-3839-433E-842C-D9BDB6BFA9D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8DABA9-B44F-4F63-A6CC-D4C3E5B586E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F5CBB-CC5D-431C-ABFB-DF66EAD116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2906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B86463-0E08-4D7D-A1A6-FE350E54FEE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9DD8BC-AF9C-4D4F-8C62-1D1642C38DA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0BAB45-164E-424E-9975-04662E0791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3D5F3-4289-4831-AF06-CCCEB97A90C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6589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3571E01-7E23-42F4-819A-0078422B33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952759B-97B4-43F8-B844-FB1028B6E4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8AA11F9-6C09-4FC3-987A-41653C029A1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EE460-EA2E-490E-91DC-6005412C9F9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3304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8CCEC99-1A63-4452-820D-6D36BDC9D19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49BA7036-F45C-4B21-BD46-4665387F71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0A37B12-EB80-4FC3-A092-5F8EF6816B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85368-12A3-45CF-81EE-76E3C873BC9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6077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E774383-3D85-439B-9463-A288AE61BAC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7F85E6-E842-4998-8D76-F2E8F9C59B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909586-C65A-4D92-AA9F-10A8DF53ED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02DD-C25E-40BF-8D18-0703C031808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9436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A345078-0195-498A-AA2E-F4D3A222D38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207D24-E362-4ACF-BEB6-76B83516BBF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4A3C7C-30B0-4FDA-B5F9-7B67DA5F73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0979D-B7C2-4B0C-8FA4-E858F8752DB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3195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3366B48-B403-4E20-8CFF-9994A49875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F49DA1-4389-4845-AC3B-298551A1988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DC37CAA-573A-4B75-80E1-210472BDBE7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CF1F2-670D-4F67-BC28-873B5599C2E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7765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64C2266-86D8-435B-902E-C3A09AB0548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8233DE9-4F7E-4D11-A4E0-84D3901756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E43D819-FCDE-4D46-A6A5-2C22EBEF2BD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517A9-EAE6-4114-A24F-6DC576788CA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1317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564C50D-14E8-40D2-A3F3-DD8042B40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90E7347-49F1-449B-8FBA-436DE3DC4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DEAAB6F-12E6-4E09-B25B-AFD1F8C49A0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2F06BC-DF3C-4B2B-859C-495A76FFF42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78A1FED-2764-4447-AEBA-5674D307796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D4C53E3-C46F-499C-812A-6991AE1FD2E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33B8CB3-18C9-4A04-8A94-75A43DB7E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b="1" dirty="0">
                <a:solidFill>
                  <a:srgbClr val="FF3300"/>
                </a:solidFill>
              </a:rPr>
              <a:t>PRAMENY a </a:t>
            </a:r>
            <a:r>
              <a:rPr lang="cs-CZ" altLang="cs-CZ" sz="3200" b="1">
                <a:solidFill>
                  <a:srgbClr val="FF3300"/>
                </a:solidFill>
              </a:rPr>
              <a:t>legislativní postupy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MU – Úvod 215</a:t>
            </a: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9563"/>
            <a:ext cx="8224838" cy="868362"/>
          </a:xfrm>
          <a:solidFill>
            <a:srgbClr val="CCFF66"/>
          </a:solidFill>
        </p:spPr>
        <p:txBody>
          <a:bodyPr lIns="0" tIns="35203" rIns="0" bIns="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Nařízení a směrnice v EU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42288" cy="4679950"/>
          </a:xfrm>
          <a:solidFill>
            <a:srgbClr val="FFFFCC"/>
          </a:solidFill>
        </p:spPr>
        <p:txBody>
          <a:bodyPr lIns="0" tIns="25602" rIns="0" bIns="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800" b="1" dirty="0">
              <a:solidFill>
                <a:srgbClr val="0000FF"/>
              </a:solidFill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00FF"/>
                </a:solidFill>
              </a:rPr>
              <a:t>nařízení: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analogie zákona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unifikovaná úprava přímo platí v celé EU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00FF"/>
                </a:solidFill>
              </a:rPr>
              <a:t>směrnice: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určena členskému státu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zapracování (implementace) do národního práva (např. změna zákonů podle směrnice)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zůstává národní právo (zákony), směrnice je sbližuje (</a:t>
            </a:r>
            <a:r>
              <a:rPr lang="cs-CZ" altLang="cs-CZ" sz="2400" b="1"/>
              <a:t>harmonizuje)</a:t>
            </a:r>
            <a:endParaRPr lang="cs-CZ" altLang="cs-CZ" sz="2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766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5CD6F781-3D8A-48F2-A52C-1B9CE6D83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b="1"/>
              <a:t>Nařízení:</a:t>
            </a:r>
            <a:r>
              <a:rPr lang="cs-CZ" altLang="cs-CZ"/>
              <a:t> nahrazuje nebo doplňuje naše zákony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71C42C88-754B-4B01-BA17-4B72042AD0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z="2000" b="1"/>
          </a:p>
          <a:p>
            <a:r>
              <a:rPr lang="cs-CZ" altLang="cs-CZ" sz="2000" b="1"/>
              <a:t>Základní charakteristika nařízení:</a:t>
            </a:r>
          </a:p>
          <a:p>
            <a:r>
              <a:rPr lang="cs-CZ" altLang="cs-CZ" sz="2000" b="1"/>
              <a:t> = „unijní zákon“ platný stejně v celé EU</a:t>
            </a:r>
            <a:endParaRPr lang="cs-CZ" altLang="cs-CZ" sz="2000"/>
          </a:p>
          <a:p>
            <a:r>
              <a:rPr lang="cs-CZ" altLang="cs-CZ" sz="2000"/>
              <a:t>je přijímáno zpravidla tam, kde je </a:t>
            </a:r>
            <a:r>
              <a:rPr lang="cs-CZ" altLang="cs-CZ" sz="2000" b="1" i="1">
                <a:solidFill>
                  <a:srgbClr val="FF0000"/>
                </a:solidFill>
              </a:rPr>
              <a:t>nezbytná jednotná úprava v celé EU</a:t>
            </a:r>
            <a:r>
              <a:rPr lang="cs-CZ" altLang="cs-CZ" sz="2000"/>
              <a:t> z těchto důvodů:</a:t>
            </a:r>
          </a:p>
          <a:p>
            <a:r>
              <a:rPr lang="cs-CZ" altLang="cs-CZ" sz="2000"/>
              <a:t>předmětem úpravy jsou právní vztahy na úrovni unijní - proto nemohou být upraveny vnitrostátně (zejména oblasti s výlučnou pravomocí EU, ale i další - např. sociální zabezpečení migrujících osob),</a:t>
            </a:r>
          </a:p>
          <a:p>
            <a:r>
              <a:rPr lang="cs-CZ" altLang="cs-CZ" sz="2000"/>
              <a:t>unifikace vnitrostátních úprav cestou jejich nahrazení nařízením (zjevná unifikace).</a:t>
            </a:r>
          </a:p>
          <a:p>
            <a:r>
              <a:rPr lang="cs-CZ" altLang="cs-CZ" sz="2400" i="1">
                <a:solidFill>
                  <a:srgbClr val="996633"/>
                </a:solidFill>
              </a:rPr>
              <a:t>(výjimka: GDPR – velmi specifické)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809F81B4-924A-4E34-AE11-41CA6CA1B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787525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3600" b="1"/>
              <a:t>Směrnice:</a:t>
            </a:r>
            <a:r>
              <a:rPr lang="cs-CZ" altLang="cs-CZ" sz="3600"/>
              <a:t> ponecháváme si naše zákony, ale jejich obsah je předurčen směrnicí, tedy Unií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C733C679-72F1-4FE1-9D98-1BDE8B2F04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8013" cy="3848100"/>
          </a:xfrm>
        </p:spPr>
        <p:txBody>
          <a:bodyPr/>
          <a:lstStyle/>
          <a:p>
            <a:r>
              <a:rPr lang="cs-CZ" altLang="cs-CZ" sz="2000" b="1"/>
              <a:t>Základní charakteristika směrnice</a:t>
            </a:r>
            <a:endParaRPr lang="cs-CZ" altLang="cs-CZ" sz="2000"/>
          </a:p>
          <a:p>
            <a:r>
              <a:rPr lang="cs-CZ" altLang="cs-CZ" sz="2000" i="1"/>
              <a:t>používá se zpravidla tam, kde pravomoc EU ponechává právní úpravu dané oblasti vnitrostátnímu právu – </a:t>
            </a:r>
          </a:p>
          <a:p>
            <a:r>
              <a:rPr lang="cs-CZ" altLang="cs-CZ" sz="2000" i="1"/>
              <a:t>je nástrojem pro ovlivnění obsahu vnitrostátního práva ve směru unijních zásad:</a:t>
            </a:r>
            <a:endParaRPr lang="cs-CZ" altLang="cs-CZ" sz="2000"/>
          </a:p>
          <a:p>
            <a:r>
              <a:rPr lang="cs-CZ" altLang="cs-CZ" sz="2000"/>
              <a:t>- </a:t>
            </a:r>
            <a:r>
              <a:rPr lang="cs-CZ" altLang="cs-CZ" sz="2000" i="1"/>
              <a:t>sbližování (harmonizace) obsahu vnitrostátních pravidel, někdy téměř (skrytá) unifikace,</a:t>
            </a:r>
            <a:endParaRPr lang="cs-CZ" altLang="cs-CZ" sz="2000"/>
          </a:p>
          <a:p>
            <a:r>
              <a:rPr lang="cs-CZ" altLang="cs-CZ" sz="2000"/>
              <a:t>- </a:t>
            </a:r>
            <a:r>
              <a:rPr lang="cs-CZ" altLang="cs-CZ" sz="2000" i="1"/>
              <a:t>vytváření minimálního (evropského) standardu vnitrostátní úpravy</a:t>
            </a:r>
            <a:endParaRPr lang="cs-CZ" altLang="cs-CZ" sz="20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847F452E-6D95-440C-9B26-22AC99127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2400"/>
              <a:t>Ukázka směrnice (ochrana spotřebitele)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BF2496-58EF-44E9-B456-9CBAF73AE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2165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zajistí, aby </a:t>
            </a:r>
            <a:r>
              <a:rPr lang="cs-CZ" sz="1400" dirty="0"/>
              <a:t>v zájmu spotřebitelů a konkurentů existovaly přiměřené a účinné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prostředky zabraňující dalšímu používání nepřiměřených podmínek ve smlouvách, které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uzavírají prodávající nebo poskytovatelé se spotřebiteli.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mohou přijmout nebo ponechat v platnosti přísnější ustanovení slučitelná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se Smlouvou </a:t>
            </a:r>
            <a:r>
              <a:rPr lang="cs-CZ" sz="1400" dirty="0"/>
              <a:t>v oblasti působnosti této směrnice, aby zajistily nejvyšší stupeň ochrany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spotřebitele. </a:t>
            </a:r>
            <a:r>
              <a:rPr lang="cs-CZ" sz="1400" b="1" i="1" dirty="0"/>
              <a:t>(MINIMÁLNÍ STANDARD HARMONIZACE)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uvedou v účinnost právní a správní předpisy nezbytné pro dosažení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souladu s touto směrnicí nejpozději do 31. prosince 1994. Neprodleně o nich uvědomí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Komisi</a:t>
            </a:r>
            <a:r>
              <a:rPr lang="cs-CZ" sz="1400" dirty="0"/>
              <a:t>. </a:t>
            </a:r>
            <a:r>
              <a:rPr lang="cs-CZ" sz="1400" b="1" i="1" dirty="0"/>
              <a:t>(TRANSPOZIČNÍ LHŮTA)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Tato opatření přijatá členskými státy musí obsahovat odkaz na tuto směrnici nebo musí být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takový odkaz učiněn při jejich úředním vyhlášení.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Členské státy sdělí Komisi znění hlavních ustanovení vnitrostátních právních předpisů,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které přijmou v oblasti působnosti této směrnice (Komise to kontroluje).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FEB62F87-26EE-4876-A72C-4BF8FBEF2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Směrnice - provedení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3BDAE91E-33EB-40DD-AC6D-02A4C28435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8013" cy="3919537"/>
          </a:xfrm>
        </p:spPr>
        <p:txBody>
          <a:bodyPr/>
          <a:lstStyle/>
          <a:p>
            <a:endParaRPr lang="cs-CZ" altLang="cs-CZ" sz="2400"/>
          </a:p>
          <a:p>
            <a:r>
              <a:rPr lang="cs-CZ" altLang="cs-CZ"/>
              <a:t>transpozice</a:t>
            </a:r>
          </a:p>
          <a:p>
            <a:r>
              <a:rPr lang="cs-CZ" altLang="cs-CZ"/>
              <a:t>implementace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4F47A9D5-C908-4CE7-B68B-18ED4C93C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Transpozice směrnice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655B58BD-E4B0-479C-AA4D-C998C5DA23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8013" cy="5545138"/>
          </a:xfrm>
        </p:spPr>
        <p:txBody>
          <a:bodyPr/>
          <a:lstStyle/>
          <a:p>
            <a:r>
              <a:rPr lang="cs-CZ" altLang="cs-CZ" sz="1400" b="1"/>
              <a:t>Směrnice Evropského parlamentu a Rady 2014/40/EU ze dne </a:t>
            </a:r>
            <a:r>
              <a:rPr lang="cs-CZ" altLang="cs-CZ" sz="1400" b="1">
                <a:solidFill>
                  <a:srgbClr val="FF0000"/>
                </a:solidFill>
              </a:rPr>
              <a:t>3. dubna 2014 </a:t>
            </a:r>
            <a:r>
              <a:rPr lang="cs-CZ" altLang="cs-CZ" sz="1400" b="1"/>
              <a:t>o sbližování právních a správních předpisů členských států týkajících se výroby, obchodní úpravy a prodeje tabákových a souvisejících výrobků a o zrušení směrnice 2001/37/ES </a:t>
            </a:r>
          </a:p>
          <a:p>
            <a:r>
              <a:rPr lang="cs-CZ" altLang="cs-CZ" sz="1400" b="1"/>
              <a:t>Text s významem pro EHP</a:t>
            </a:r>
            <a:endParaRPr lang="cs-CZ" altLang="cs-CZ" sz="1400"/>
          </a:p>
          <a:p>
            <a:endParaRPr lang="cs-CZ" altLang="cs-CZ" sz="1400" i="1"/>
          </a:p>
          <a:p>
            <a:r>
              <a:rPr lang="cs-CZ" altLang="cs-CZ" sz="1400" i="1"/>
              <a:t>Článek 29 - </a:t>
            </a:r>
            <a:r>
              <a:rPr lang="cs-CZ" altLang="cs-CZ" sz="1400" b="1"/>
              <a:t>Provedení</a:t>
            </a:r>
            <a:endParaRPr lang="cs-CZ" altLang="cs-CZ" sz="1400"/>
          </a:p>
          <a:p>
            <a:r>
              <a:rPr lang="cs-CZ" altLang="cs-CZ" sz="1400"/>
              <a:t>1.   Členské státy uvedou v účinnost právní a správní předpisy nezbytné pro dosažení souladu s touto směrnicí do </a:t>
            </a:r>
            <a:r>
              <a:rPr lang="cs-CZ" altLang="cs-CZ" sz="1400" b="1">
                <a:solidFill>
                  <a:srgbClr val="FF0000"/>
                </a:solidFill>
              </a:rPr>
              <a:t>20. května 2016</a:t>
            </a:r>
            <a:r>
              <a:rPr lang="cs-CZ" altLang="cs-CZ" sz="1400">
                <a:solidFill>
                  <a:srgbClr val="FF0000"/>
                </a:solidFill>
              </a:rPr>
              <a:t>. </a:t>
            </a:r>
            <a:r>
              <a:rPr lang="cs-CZ" altLang="cs-CZ" sz="1400"/>
              <a:t>Neprodleně o nich uvědomí Komisi.</a:t>
            </a:r>
          </a:p>
          <a:p>
            <a:r>
              <a:rPr lang="cs-CZ" altLang="cs-CZ" sz="1400"/>
              <a:t>TRANSPOZIČNÍ LHŮTA JE ZDE NĚCO PŘES DVA ROKY (obvyklé)</a:t>
            </a:r>
          </a:p>
          <a:p>
            <a:r>
              <a:rPr lang="cs-CZ" altLang="cs-CZ" sz="1400"/>
              <a:t>2.   Tyto předpisy přijaté členskými státy musí obsahovat odkaz na tuto směrnici nebo musí být takový odkaz učiněn při jejich úředním vyhlášení. … </a:t>
            </a:r>
          </a:p>
          <a:p>
            <a:r>
              <a:rPr lang="cs-CZ" altLang="cs-CZ" sz="1400"/>
              <a:t>3.   Členské státy sdělí Komisi znění hlavních ustanovení vnitrostátních právních předpisů, které přijmou v oblasti působnosti této směrnice.</a:t>
            </a:r>
          </a:p>
          <a:p>
            <a:endParaRPr lang="cs-CZ" altLang="cs-CZ" sz="1400"/>
          </a:p>
          <a:p>
            <a:r>
              <a:rPr lang="cs-CZ" altLang="cs-CZ" sz="1400" i="1"/>
              <a:t>Článek 32 - </a:t>
            </a:r>
            <a:r>
              <a:rPr lang="cs-CZ" altLang="cs-CZ" sz="1400" b="1"/>
              <a:t>Vstup v platnost</a:t>
            </a:r>
            <a:endParaRPr lang="cs-CZ" altLang="cs-CZ" sz="1400"/>
          </a:p>
          <a:p>
            <a:r>
              <a:rPr lang="cs-CZ" altLang="cs-CZ" sz="1400"/>
              <a:t>Tato směrnice vstupuje v platnost dvacátým dnem po vyhlášení v </a:t>
            </a:r>
            <a:r>
              <a:rPr lang="cs-CZ" altLang="cs-CZ" sz="1400" i="1"/>
              <a:t>Úředním věstníku Evropské unie</a:t>
            </a:r>
            <a:r>
              <a:rPr lang="cs-CZ" altLang="cs-CZ" sz="1400"/>
              <a:t>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852E25EB-A4EF-4357-91C6-AED875C6A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20764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Následky </a:t>
            </a:r>
            <a:r>
              <a:rPr lang="cs-CZ" altLang="cs-CZ" i="1"/>
              <a:t>netranspozice </a:t>
            </a:r>
            <a:r>
              <a:rPr lang="cs-CZ" altLang="cs-CZ"/>
              <a:t>směrnice členským státem řádně a včas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D72D5DCB-41F7-4D5A-AB88-9483D5DF9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8013" cy="3990975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/>
              <a:t>řízení před Komisí (+ před Soudním dvorem) </a:t>
            </a:r>
            <a:r>
              <a:rPr lang="cs-CZ" altLang="cs-CZ" dirty="0"/>
              <a:t>(bylo porušeno právo!)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nepřímý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odpovědnost typu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Francovich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gradFill rotWithShape="1">
            <a:gsLst>
              <a:gs pos="0">
                <a:srgbClr val="3D733F"/>
              </a:gs>
              <a:gs pos="50000">
                <a:srgbClr val="83F989"/>
              </a:gs>
              <a:gs pos="100000">
                <a:srgbClr val="3D733F"/>
              </a:gs>
            </a:gsLst>
            <a:lin ang="5400000" scaled="1"/>
          </a:gradFill>
        </p:spPr>
        <p:txBody>
          <a:bodyPr/>
          <a:lstStyle/>
          <a:p>
            <a:pPr algn="l"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/>
              <a:t>     </a:t>
            </a:r>
            <a:r>
              <a:rPr lang="cs-CZ" altLang="cs-CZ">
                <a:latin typeface="Times New Roman" panose="02020603050405020304" pitchFamily="18" charset="0"/>
              </a:rPr>
              <a:t>Legislativní postupy v EU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205038"/>
            <a:ext cx="7129462" cy="4103687"/>
          </a:xfrm>
          <a:solidFill>
            <a:srgbClr val="B2FCC5"/>
          </a:solidFill>
        </p:spPr>
        <p:txBody>
          <a:bodyPr/>
          <a:lstStyle/>
          <a:p>
            <a:pPr algn="l" eaLnBrk="1" hangingPunct="1"/>
            <a:r>
              <a:rPr lang="cs-CZ" altLang="cs-CZ" sz="3600" b="1" dirty="0">
                <a:solidFill>
                  <a:srgbClr val="CC0000"/>
                </a:solidFill>
              </a:rPr>
              <a:t>- řádný</a:t>
            </a:r>
            <a:r>
              <a:rPr lang="cs-CZ" altLang="cs-CZ" sz="3600" dirty="0"/>
              <a:t> = </a:t>
            </a:r>
            <a:r>
              <a:rPr lang="cs-CZ" altLang="cs-CZ" sz="3600" dirty="0">
                <a:solidFill>
                  <a:schemeClr val="bg2">
                    <a:lumMod val="25000"/>
                  </a:schemeClr>
                </a:solidFill>
              </a:rPr>
              <a:t>Rada </a:t>
            </a:r>
            <a:r>
              <a:rPr lang="cs-CZ" altLang="cs-CZ" sz="3600" dirty="0">
                <a:solidFill>
                  <a:srgbClr val="0000CC"/>
                </a:solidFill>
              </a:rPr>
              <a:t>spolurozhoduje</a:t>
            </a: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chemeClr val="bg2">
                    <a:lumMod val="25000"/>
                  </a:schemeClr>
                </a:solidFill>
              </a:rPr>
              <a:t>s Evropským parlamentem, Rada přitom rozhoduje </a:t>
            </a:r>
            <a:r>
              <a:rPr lang="cs-CZ" altLang="cs-CZ" sz="3600" dirty="0">
                <a:solidFill>
                  <a:srgbClr val="0000CC"/>
                </a:solidFill>
              </a:rPr>
              <a:t>kvalifikovanou většinou</a:t>
            </a:r>
          </a:p>
          <a:p>
            <a:pPr algn="l" eaLnBrk="1" hangingPunct="1"/>
            <a:r>
              <a:rPr lang="cs-CZ" altLang="cs-CZ" sz="3600" b="1" dirty="0">
                <a:solidFill>
                  <a:srgbClr val="CC0000"/>
                </a:solidFill>
              </a:rPr>
              <a:t>- zvláštní</a:t>
            </a: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chemeClr val="bg2">
                    <a:lumMod val="25000"/>
                  </a:schemeClr>
                </a:solidFill>
              </a:rPr>
              <a:t>= jiné popsány ve Smlouvě o fungování EU (zpravidla Rada jednomyslně a EP je jen konzultován)</a:t>
            </a:r>
          </a:p>
        </p:txBody>
      </p:sp>
    </p:spTree>
    <p:extLst>
      <p:ext uri="{BB962C8B-B14F-4D97-AF65-F5344CB8AC3E}">
        <p14:creationId xmlns:p14="http://schemas.microsoft.com/office/powerpoint/2010/main" val="3720473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439863"/>
          </a:xfrm>
          <a:gradFill rotWithShape="1">
            <a:gsLst>
              <a:gs pos="0">
                <a:srgbClr val="707527"/>
              </a:gs>
              <a:gs pos="50000">
                <a:srgbClr val="F1FD55"/>
              </a:gs>
              <a:gs pos="100000">
                <a:srgbClr val="707527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1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solidFill>
            <a:srgbClr val="FBFED2"/>
          </a:solidFill>
        </p:spPr>
        <p:txBody>
          <a:bodyPr/>
          <a:lstStyle/>
          <a:p>
            <a:pPr eaLnBrk="1" hangingPunct="1"/>
            <a:r>
              <a:rPr lang="cs-CZ" altLang="cs-CZ" dirty="0"/>
              <a:t>KOMISE předloží </a:t>
            </a:r>
            <a:r>
              <a:rPr lang="cs-CZ" altLang="cs-CZ" dirty="0">
                <a:solidFill>
                  <a:srgbClr val="0000CC"/>
                </a:solidFill>
              </a:rPr>
              <a:t>návrh</a:t>
            </a:r>
            <a:r>
              <a:rPr lang="cs-CZ" altLang="cs-CZ" dirty="0"/>
              <a:t> EP a RADĚ</a:t>
            </a:r>
          </a:p>
          <a:p>
            <a:pPr eaLnBrk="1" hangingPunct="1"/>
            <a:r>
              <a:rPr lang="cs-CZ" altLang="cs-CZ" dirty="0">
                <a:solidFill>
                  <a:srgbClr val="0000CC"/>
                </a:solidFill>
              </a:rPr>
              <a:t>změna návrhu</a:t>
            </a:r>
            <a:r>
              <a:rPr lang="cs-CZ" altLang="cs-CZ" dirty="0"/>
              <a:t> Komise: RADA jednomyslně</a:t>
            </a:r>
          </a:p>
          <a:p>
            <a:pPr eaLnBrk="1" hangingPunct="1"/>
            <a:r>
              <a:rPr lang="cs-CZ" altLang="cs-CZ" b="1" dirty="0">
                <a:solidFill>
                  <a:srgbClr val="663300"/>
                </a:solidFill>
              </a:rPr>
              <a:t>první čtení</a:t>
            </a:r>
            <a:r>
              <a:rPr lang="cs-CZ" altLang="cs-CZ" dirty="0"/>
              <a:t> 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začíná EP: svůj postoj předloží Radě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schválí -  </a:t>
            </a:r>
            <a:r>
              <a:rPr lang="cs-CZ" altLang="cs-CZ" sz="2800" dirty="0">
                <a:solidFill>
                  <a:srgbClr val="008000"/>
                </a:solidFill>
              </a:rPr>
              <a:t>přijato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neschválí – první čtení (projednání) v Radě, výsledek: </a:t>
            </a:r>
            <a:r>
              <a:rPr lang="cs-CZ" altLang="cs-CZ" sz="2800" i="1" dirty="0"/>
              <a:t>postoj Rady</a:t>
            </a:r>
          </a:p>
        </p:txBody>
      </p:sp>
    </p:spTree>
    <p:extLst>
      <p:ext uri="{BB962C8B-B14F-4D97-AF65-F5344CB8AC3E}">
        <p14:creationId xmlns:p14="http://schemas.microsoft.com/office/powerpoint/2010/main" val="2987398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38262"/>
          </a:xfrm>
          <a:gradFill rotWithShape="1">
            <a:gsLst>
              <a:gs pos="0">
                <a:srgbClr val="767429"/>
              </a:gs>
              <a:gs pos="50000">
                <a:srgbClr val="FEFA58"/>
              </a:gs>
              <a:gs pos="100000">
                <a:srgbClr val="767429"/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Řádný legislativní postup 2</a:t>
            </a:r>
            <a:br>
              <a:rPr lang="cs-CZ" altLang="cs-CZ" dirty="0"/>
            </a:br>
            <a:r>
              <a:rPr lang="cs-CZ" altLang="cs-CZ" dirty="0"/>
              <a:t>(jen pro informaci)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  <a:solidFill>
            <a:srgbClr val="FEFEB4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CC3300"/>
                </a:solidFill>
              </a:rPr>
              <a:t>druhé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1. EP schválí </a:t>
            </a:r>
            <a:r>
              <a:rPr lang="cs-CZ" altLang="cs-CZ" sz="2400" i="1" dirty="0"/>
              <a:t>postoj Rady </a:t>
            </a:r>
            <a:r>
              <a:rPr lang="cs-CZ" altLang="cs-CZ" sz="2400" dirty="0"/>
              <a:t>– </a:t>
            </a:r>
            <a:r>
              <a:rPr lang="cs-CZ" altLang="cs-CZ" sz="2400" dirty="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2. EP odmítne zcela – </a:t>
            </a:r>
            <a:r>
              <a:rPr lang="cs-CZ" altLang="cs-CZ" sz="2400" dirty="0">
                <a:solidFill>
                  <a:srgbClr val="CC0000"/>
                </a:solidFill>
              </a:rPr>
              <a:t>nepřijato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err="1"/>
              <a:t>3a</a:t>
            </a:r>
            <a:r>
              <a:rPr lang="cs-CZ" altLang="cs-CZ" sz="2400" dirty="0"/>
              <a:t>. EP navrhne změny a Rada je schválí: </a:t>
            </a:r>
            <a:r>
              <a:rPr lang="cs-CZ" altLang="cs-CZ" sz="2400" dirty="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err="1"/>
              <a:t>3b</a:t>
            </a:r>
            <a:r>
              <a:rPr lang="cs-CZ" altLang="cs-CZ" sz="2400" dirty="0"/>
              <a:t>. EP navrhne změny a Rada všechny neschválí: </a:t>
            </a:r>
            <a:r>
              <a:rPr lang="cs-CZ" altLang="cs-CZ" sz="2400" b="1" dirty="0">
                <a:solidFill>
                  <a:srgbClr val="0000FF"/>
                </a:solidFill>
              </a:rPr>
              <a:t>dohodovací výbor</a:t>
            </a:r>
            <a:r>
              <a:rPr lang="cs-CZ" altLang="cs-CZ" sz="2400" dirty="0">
                <a:solidFill>
                  <a:srgbClr val="0000FF"/>
                </a:solidFill>
              </a:rPr>
              <a:t> ------ kompromis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změna návrhu neschválená Komisí: Rada rozhoduje jednomyslně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0000FF"/>
                </a:solidFill>
              </a:rPr>
              <a:t>Dohodovací výbor:</a:t>
            </a:r>
            <a:r>
              <a:rPr lang="cs-CZ" altLang="cs-CZ" sz="2400" dirty="0"/>
              <a:t> kompromis projednán EP a Radou ve </a:t>
            </a:r>
            <a:r>
              <a:rPr lang="cs-CZ" altLang="cs-CZ" sz="2400" b="1" dirty="0">
                <a:solidFill>
                  <a:srgbClr val="CC3300"/>
                </a:solidFill>
              </a:rPr>
              <a:t>třetím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musí být </a:t>
            </a:r>
            <a:r>
              <a:rPr lang="cs-CZ" altLang="cs-CZ" sz="2400" dirty="0">
                <a:solidFill>
                  <a:srgbClr val="008000"/>
                </a:solidFill>
              </a:rPr>
              <a:t>přijat</a:t>
            </a:r>
            <a:r>
              <a:rPr lang="cs-CZ" altLang="cs-CZ" sz="2400" dirty="0"/>
              <a:t> do 6 týdnů Radou a zároveň EP, jinak </a:t>
            </a:r>
            <a:r>
              <a:rPr lang="cs-CZ" altLang="cs-CZ" sz="2400" dirty="0">
                <a:solidFill>
                  <a:srgbClr val="CC0000"/>
                </a:solidFill>
              </a:rPr>
              <a:t>nepřijato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RADA rozhoduje </a:t>
            </a:r>
            <a:r>
              <a:rPr lang="cs-CZ" altLang="cs-CZ" sz="2400" b="1" dirty="0"/>
              <a:t>kvalifikovanou většinou,</a:t>
            </a:r>
            <a:r>
              <a:rPr lang="cs-CZ" altLang="cs-CZ" sz="2400" dirty="0"/>
              <a:t> není-li uvedeno jinak</a:t>
            </a:r>
            <a:endParaRPr lang="cs-CZ" altLang="cs-CZ" sz="36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6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396ED4B-6445-4C8B-92E7-E4596E0BC9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Funkce práva v EU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83D97E9-A8D4-4085-A08B-41CBE586D2A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/>
              <a:t>základní funkce práva: vnitřní uspořádání systému (řád)</a:t>
            </a:r>
            <a:endParaRPr lang="cs-CZ" altLang="cs-CZ" sz="2800"/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>
                <a:solidFill>
                  <a:srgbClr val="DC2300"/>
                </a:solidFill>
              </a:rPr>
              <a:t>EU je samostatný systém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vlastní orgány s vlastní pravomocí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vlastní aktivity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finanční nezávislost</a:t>
            </a:r>
          </a:p>
          <a:p>
            <a:pPr marL="742950" lvl="1" indent="-28575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PROTO MUSÍ MÍT VLASTNÍ REGULACI (PRAVIDLA) UVNITŘ I NAVENEK = PRÁVO EU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předpisy (právo) – není to ani mezinárodní, ani vnitrostátní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vlastní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/>
              <a:t>Nelegislativní právní akty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endParaRPr lang="cs-CZ" b="1" dirty="0">
              <a:solidFill>
                <a:srgbClr val="C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hierarchicky nižší typ unijních normativních aktů </a:t>
            </a:r>
            <a:r>
              <a:rPr lang="cs-CZ" dirty="0"/>
              <a:t>jsou nelegislativní akty s obecnou působností</a:t>
            </a:r>
          </a:p>
          <a:p>
            <a:r>
              <a:rPr lang="cs-CZ" dirty="0"/>
              <a:t>čl. 290 a 291 </a:t>
            </a:r>
            <a:r>
              <a:rPr lang="cs-CZ" dirty="0" err="1"/>
              <a:t>SFEU</a:t>
            </a:r>
            <a:r>
              <a:rPr lang="cs-CZ" dirty="0"/>
              <a:t> </a:t>
            </a:r>
            <a:r>
              <a:rPr lang="cs-CZ" b="1" dirty="0"/>
              <a:t>(terciární normotvorba)</a:t>
            </a:r>
            <a:r>
              <a:rPr lang="cs-CZ" dirty="0"/>
              <a:t> - přijímané Komisí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jejich počet mnohonásobně převyšuje počet legislativních aktů sekundárního práva </a:t>
            </a:r>
          </a:p>
          <a:p>
            <a:r>
              <a:rPr lang="cs-CZ" sz="3600" b="1" i="1" dirty="0"/>
              <a:t>1. </a:t>
            </a:r>
            <a:r>
              <a:rPr lang="cs-CZ" sz="3600" b="1" i="1" u="sng" dirty="0"/>
              <a:t>v přenesené (delegované) pravomoci</a:t>
            </a:r>
          </a:p>
          <a:p>
            <a:r>
              <a:rPr lang="cs-CZ" dirty="0"/>
              <a:t>Tyto akty doplňují nebo dokonce mění některé prvky legislativního aktu, které nejsou podstatné, a to </a:t>
            </a:r>
            <a:r>
              <a:rPr lang="cs-CZ" b="1" i="1" dirty="0"/>
              <a:t>na základě </a:t>
            </a:r>
            <a:r>
              <a:rPr lang="cs-CZ" b="1" i="1" u="sng" dirty="0"/>
              <a:t>zmocnění</a:t>
            </a:r>
            <a:r>
              <a:rPr lang="cs-CZ" b="1" i="1" dirty="0"/>
              <a:t> obsaženého v tomto aktu. </a:t>
            </a:r>
            <a:endParaRPr lang="cs-CZ" dirty="0"/>
          </a:p>
          <a:p>
            <a:r>
              <a:rPr lang="cs-CZ" dirty="0"/>
              <a:t>Ve zmocnění může být výslovně stanovena podmínka, že Evropský parlament nebo Rada mohou zrušit přenesení pravomoci. Označení </a:t>
            </a:r>
            <a:r>
              <a:rPr lang="cs-CZ" b="1" i="1" dirty="0">
                <a:solidFill>
                  <a:srgbClr val="C00000"/>
                </a:solidFill>
              </a:rPr>
              <a:t>„v přenesené pravomoci“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r>
              <a:rPr lang="cs-CZ" b="1" i="1" dirty="0"/>
              <a:t>2. </a:t>
            </a:r>
            <a:r>
              <a:rPr lang="cs-CZ" b="1" i="1" u="sng" dirty="0"/>
              <a:t>k provedení (implementaci) aktů sekundárního práva </a:t>
            </a:r>
            <a:r>
              <a:rPr lang="cs-CZ" dirty="0"/>
              <a:t>v případech, kdy je implementace předpisu nutná na unijní úrovni (označení </a:t>
            </a:r>
            <a:r>
              <a:rPr lang="cs-CZ" b="1" i="1" dirty="0">
                <a:solidFill>
                  <a:srgbClr val="C00000"/>
                </a:solidFill>
              </a:rPr>
              <a:t>„prováděcí“</a:t>
            </a:r>
            <a:r>
              <a:rPr lang="cs-CZ" dirty="0">
                <a:solidFill>
                  <a:srgbClr val="C00000"/>
                </a:solidFill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641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1753AA4-F013-4CF1-8306-1A8F9344FB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Funkce práva v EU - 2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18E1538-9DBE-4D41-B58A-7633CA5EC6A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800" b="1"/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    Vlastní funkce práva EU: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>
              <a:solidFill>
                <a:srgbClr val="993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/>
              <a:t>1. výstavba EU</a:t>
            </a:r>
            <a:r>
              <a:rPr lang="cs-CZ" altLang="cs-CZ"/>
              <a:t> (institucionální struktura)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0000FF"/>
                </a:solidFill>
              </a:rPr>
              <a:t>2. vztah k členským státům</a:t>
            </a:r>
            <a:r>
              <a:rPr lang="cs-CZ" altLang="cs-CZ">
                <a:solidFill>
                  <a:srgbClr val="0000FF"/>
                </a:solidFill>
              </a:rPr>
              <a:t> (pravomoci)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/>
              <a:t>3. úprava vlastní činnosti</a:t>
            </a:r>
            <a:r>
              <a:rPr lang="cs-CZ" altLang="cs-CZ"/>
              <a:t> (jednotlivé oblasti integrace a spolupráce)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C798BA4-2136-46A1-A585-7BAE889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E610397-0D58-4F00-B7C3-641D583F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66FF33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(osoba)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9E15BC7-9430-4F51-BF5C-281BB14F1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stát</a:t>
            </a:r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7BE0E9DE-AC36-42C2-A41F-DDE832760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81C968DB-2FAE-4492-BC70-BFF08D8DA1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A776DD1C-6293-440B-87DB-975BC8791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55C5CBCE-2041-4FE9-870C-DA68F0B00E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2CAE3293-E2E8-418D-AD9E-F0669F5314BE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53371404-6D01-4D94-A45D-05D49A14A313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4859338" y="2349500"/>
            <a:ext cx="1739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    </a:t>
            </a: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1C8BBAFB-FD1F-472A-9EA2-8939FE3E7DD7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id="{06AD80DD-7C7E-4D28-9F03-A8296C335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924175"/>
            <a:ext cx="187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podřízen E</a:t>
            </a:r>
            <a:r>
              <a:rPr lang="cs-CZ" altLang="cs-CZ" sz="2400" b="1"/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F4E235F8-1B82-4C80-8EA5-87BEC120F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441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solidFill>
                  <a:srgbClr val="006600"/>
                </a:solidFill>
                <a:latin typeface="Arial Unicode MS" pitchFamily="34" charset="-128"/>
              </a:rPr>
              <a:t>podřízen členskému státu a E</a:t>
            </a:r>
            <a:r>
              <a:rPr lang="cs-CZ" altLang="cs-CZ" sz="2400" b="1">
                <a:solidFill>
                  <a:srgbClr val="006600"/>
                </a:solidFill>
              </a:rPr>
              <a:t>U</a:t>
            </a:r>
            <a:endParaRPr lang="en-GB" altLang="cs-CZ" sz="24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F0CCF9-E980-4A71-A00B-8B3C9FA00CD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 - schéma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EF90A1E-58C4-4697-8A9D-8A08A60BBBB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142287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endParaRPr lang="cs-CZ" altLang="cs-CZ">
              <a:solidFill>
                <a:srgbClr val="0033CC"/>
              </a:solidFill>
            </a:endParaRPr>
          </a:p>
        </p:txBody>
      </p:sp>
      <p:sp>
        <p:nvSpPr>
          <p:cNvPr id="15364" name="Oval 4">
            <a:extLst>
              <a:ext uri="{FF2B5EF4-FFF2-40B4-BE49-F238E27FC236}">
                <a16:creationId xmlns:a16="http://schemas.microsoft.com/office/drawing/2014/main" id="{A130B94D-EB64-451C-B4B2-D95CC7B91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773238"/>
            <a:ext cx="4824413" cy="4465637"/>
          </a:xfrm>
          <a:prstGeom prst="ellipse">
            <a:avLst/>
          </a:prstGeom>
          <a:solidFill>
            <a:srgbClr val="FEFB8A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cxnSp>
        <p:nvCxnSpPr>
          <p:cNvPr id="15365" name="AutoShape 7">
            <a:extLst>
              <a:ext uri="{FF2B5EF4-FFF2-40B4-BE49-F238E27FC236}">
                <a16:creationId xmlns:a16="http://schemas.microsoft.com/office/drawing/2014/main" id="{7AFC7354-6648-4892-90B2-01ED8D17CE3C}"/>
              </a:ext>
            </a:extLst>
          </p:cNvPr>
          <p:cNvCxnSpPr>
            <a:cxnSpLocks noChangeShapeType="1"/>
            <a:stCxn id="15364" idx="1"/>
            <a:endCxn id="15364" idx="1"/>
          </p:cNvCxnSpPr>
          <p:nvPr/>
        </p:nvCxnSpPr>
        <p:spPr bwMode="auto">
          <a:xfrm>
            <a:off x="2541588" y="24082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6" name="Line 10">
            <a:extLst>
              <a:ext uri="{FF2B5EF4-FFF2-40B4-BE49-F238E27FC236}">
                <a16:creationId xmlns:a16="http://schemas.microsoft.com/office/drawing/2014/main" id="{39BBFB64-94E2-4F5A-9A97-71278B922C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773238"/>
            <a:ext cx="73025" cy="4464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67" name="Line 11">
            <a:extLst>
              <a:ext uri="{FF2B5EF4-FFF2-40B4-BE49-F238E27FC236}">
                <a16:creationId xmlns:a16="http://schemas.microsoft.com/office/drawing/2014/main" id="{5A547D85-76EB-4737-9BD4-FA0742A0D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357563"/>
            <a:ext cx="26638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68" name="Text Box 13">
            <a:extLst>
              <a:ext uri="{FF2B5EF4-FFF2-40B4-BE49-F238E27FC236}">
                <a16:creationId xmlns:a16="http://schemas.microsoft.com/office/drawing/2014/main" id="{5455EB77-DD73-44B9-9815-177CC45E8A7D}"/>
              </a:ext>
            </a:extLst>
          </p:cNvPr>
          <p:cNvSpPr txBox="1">
            <a:spLocks noChangeArrowheads="1"/>
          </p:cNvSpPr>
          <p:nvPr/>
        </p:nvSpPr>
        <p:spPr bwMode="auto">
          <a:xfrm rot="-883940">
            <a:off x="1835150" y="2708275"/>
            <a:ext cx="2114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     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institucionál.</a:t>
            </a:r>
          </a:p>
        </p:txBody>
      </p:sp>
      <p:sp>
        <p:nvSpPr>
          <p:cNvPr id="15369" name="Text Box 14">
            <a:extLst>
              <a:ext uri="{FF2B5EF4-FFF2-40B4-BE49-F238E27FC236}">
                <a16:creationId xmlns:a16="http://schemas.microsoft.com/office/drawing/2014/main" id="{1F242CF4-FDFE-4A18-948F-845662A92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488" y="2295525"/>
            <a:ext cx="16240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  <p:sp>
        <p:nvSpPr>
          <p:cNvPr id="15370" name="Text Box 15">
            <a:extLst>
              <a:ext uri="{FF2B5EF4-FFF2-40B4-BE49-F238E27FC236}">
                <a16:creationId xmlns:a16="http://schemas.microsoft.com/office/drawing/2014/main" id="{E49F35BA-D049-4410-8D43-F2CF81C22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22116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institucion.</a:t>
            </a:r>
          </a:p>
        </p:txBody>
      </p:sp>
      <p:sp>
        <p:nvSpPr>
          <p:cNvPr id="15371" name="Line 16">
            <a:extLst>
              <a:ext uri="{FF2B5EF4-FFF2-40B4-BE49-F238E27FC236}">
                <a16:creationId xmlns:a16="http://schemas.microsoft.com/office/drawing/2014/main" id="{7AEA9B06-AFD4-43E8-A191-119A34DCBC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3357563"/>
            <a:ext cx="2016125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2" name="Text Box 17">
            <a:extLst>
              <a:ext uri="{FF2B5EF4-FFF2-40B4-BE49-F238E27FC236}">
                <a16:creationId xmlns:a16="http://schemas.microsoft.com/office/drawing/2014/main" id="{D1FD8616-B560-4215-84A2-589FAD140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402431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6DB5ED9-2CD4-4A47-B3B7-6073AE9A2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6DCF8A4-729B-40C9-9AD9-20AD71DAD2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právo jako integrační nástroj </a:t>
            </a:r>
            <a:r>
              <a:rPr lang="cs-CZ" altLang="cs-CZ" dirty="0"/>
              <a:t>nadstátního prostředí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u="sng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</a:t>
            </a:r>
            <a:r>
              <a:rPr lang="cs-CZ" altLang="cs-CZ" i="1" dirty="0"/>
              <a:t>- samostatná unijní úprava (primární, nařízení) – paralelně s </a:t>
            </a:r>
            <a:r>
              <a:rPr lang="cs-CZ" altLang="cs-CZ" i="1" dirty="0" err="1"/>
              <a:t>vnitrostát</a:t>
            </a:r>
            <a:r>
              <a:rPr lang="cs-CZ" altLang="cs-CZ" i="1" dirty="0"/>
              <a:t>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i="1" dirty="0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F9762CC-AEDD-4983-9690-8268D96F671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Prameny práva EU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47ABBD7-EAD8-438C-8149-510281D89BB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142288" cy="4967287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primární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mezinárodní smlouvy </a:t>
            </a:r>
            <a:r>
              <a:rPr lang="cs-CZ" altLang="cs-CZ" sz="2400" dirty="0"/>
              <a:t>(„zřizovací“) mezi členskými státy + Listina základních práv EU + obecné zásady práva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sekundární právo – legislativní akty: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nařízení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směrnice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rozhodnutí</a:t>
            </a:r>
            <a:endParaRPr lang="cs-CZ" altLang="cs-CZ" sz="2400" dirty="0"/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00FF"/>
                </a:solidFill>
              </a:rPr>
              <a:t>mezinárodní smlouvy uzavírané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00FF"/>
                </a:solidFill>
              </a:rPr>
              <a:t> </a:t>
            </a:r>
            <a:r>
              <a:rPr lang="cs-CZ" altLang="cs-CZ" sz="2800" b="1" i="1" dirty="0">
                <a:solidFill>
                  <a:srgbClr val="0000FF"/>
                </a:solidFill>
              </a:rPr>
              <a:t>nelegislativní akty Komise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17EC64D7-73C2-44BF-B922-3756E20C3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26E6440-990C-43CE-A5C0-6CD8BB39F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CAB9826-1B26-4BD8-BA9C-EC791B707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21509" name="Line 4">
            <a:extLst>
              <a:ext uri="{FF2B5EF4-FFF2-40B4-BE49-F238E27FC236}">
                <a16:creationId xmlns:a16="http://schemas.microsoft.com/office/drawing/2014/main" id="{4E60CD56-2387-4CCE-B573-FDBC2C95B6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0" name="Line 5">
            <a:extLst>
              <a:ext uri="{FF2B5EF4-FFF2-40B4-BE49-F238E27FC236}">
                <a16:creationId xmlns:a16="http://schemas.microsoft.com/office/drawing/2014/main" id="{6BA7A5BE-C158-465D-B8B9-8D54F072E3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1" name="Line 6">
            <a:extLst>
              <a:ext uri="{FF2B5EF4-FFF2-40B4-BE49-F238E27FC236}">
                <a16:creationId xmlns:a16="http://schemas.microsoft.com/office/drawing/2014/main" id="{179DA729-F27B-4452-8769-E9DC82CA59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2" name="Line 7">
            <a:extLst>
              <a:ext uri="{FF2B5EF4-FFF2-40B4-BE49-F238E27FC236}">
                <a16:creationId xmlns:a16="http://schemas.microsoft.com/office/drawing/2014/main" id="{F24C0CDA-6396-4FD1-8939-BDDF6F71B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3" name="Text Box 8">
            <a:extLst>
              <a:ext uri="{FF2B5EF4-FFF2-40B4-BE49-F238E27FC236}">
                <a16:creationId xmlns:a16="http://schemas.microsoft.com/office/drawing/2014/main" id="{4E54F847-35CE-4CEA-B3E9-EFD6016FBE70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21514" name="Text Box 9">
            <a:extLst>
              <a:ext uri="{FF2B5EF4-FFF2-40B4-BE49-F238E27FC236}">
                <a16:creationId xmlns:a16="http://schemas.microsoft.com/office/drawing/2014/main" id="{E9A1AD70-25EE-4322-B167-D6709473166F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003800" y="2420938"/>
            <a:ext cx="173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21515" name="Text Box 10">
            <a:extLst>
              <a:ext uri="{FF2B5EF4-FFF2-40B4-BE49-F238E27FC236}">
                <a16:creationId xmlns:a16="http://schemas.microsoft.com/office/drawing/2014/main" id="{44695F61-A063-46F5-8904-D5C3A4796E3A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vnitrostátní právo</a:t>
            </a:r>
          </a:p>
        </p:txBody>
      </p:sp>
      <p:sp>
        <p:nvSpPr>
          <p:cNvPr id="21516" name="Text Box 11">
            <a:extLst>
              <a:ext uri="{FF2B5EF4-FFF2-40B4-BE49-F238E27FC236}">
                <a16:creationId xmlns:a16="http://schemas.microsoft.com/office/drawing/2014/main" id="{6F67A9A2-D7C4-40B9-98DA-F767325AC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688" y="2946400"/>
            <a:ext cx="1450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  <p:sp>
        <p:nvSpPr>
          <p:cNvPr id="21517" name="Text Box 12">
            <a:extLst>
              <a:ext uri="{FF2B5EF4-FFF2-40B4-BE49-F238E27FC236}">
                <a16:creationId xmlns:a16="http://schemas.microsoft.com/office/drawing/2014/main" id="{DAD0D469-2DC1-47B9-9E24-4F37CF942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3355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členskému státu a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AAC5A5DF-DC91-47F5-B14B-4B4A08292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A75D337B-46D2-4E6A-AA5B-77BA72648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EE9EB9C3-AFD0-49F0-9440-7C9B9BB09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23557" name="Line 4">
            <a:extLst>
              <a:ext uri="{FF2B5EF4-FFF2-40B4-BE49-F238E27FC236}">
                <a16:creationId xmlns:a16="http://schemas.microsoft.com/office/drawing/2014/main" id="{64CBE560-BE65-4FFD-9B27-9BB299F313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58" name="Line 5">
            <a:extLst>
              <a:ext uri="{FF2B5EF4-FFF2-40B4-BE49-F238E27FC236}">
                <a16:creationId xmlns:a16="http://schemas.microsoft.com/office/drawing/2014/main" id="{8CC5D437-623A-431B-A7E1-B1DADFE9CC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C14C6163-F2DA-4DCF-978C-2797E4FAC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0" name="Line 7">
            <a:extLst>
              <a:ext uri="{FF2B5EF4-FFF2-40B4-BE49-F238E27FC236}">
                <a16:creationId xmlns:a16="http://schemas.microsoft.com/office/drawing/2014/main" id="{048D4C0F-28E4-4849-AEBF-7235AA55B1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C55A53FB-35C1-4253-9FB5-C57B07C931CD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751138" y="3019425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77FB4F63-0107-4001-9D5D-318136D82577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23563" name="Text Box 10">
            <a:extLst>
              <a:ext uri="{FF2B5EF4-FFF2-40B4-BE49-F238E27FC236}">
                <a16:creationId xmlns:a16="http://schemas.microsoft.com/office/drawing/2014/main" id="{BA9F304B-ED2E-4454-8A3D-71920FF49CB7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upravené podle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implementované směrnice</a:t>
            </a:r>
          </a:p>
        </p:txBody>
      </p:sp>
      <p:sp>
        <p:nvSpPr>
          <p:cNvPr id="23564" name="Text Box 11">
            <a:extLst>
              <a:ext uri="{FF2B5EF4-FFF2-40B4-BE49-F238E27FC236}">
                <a16:creationId xmlns:a16="http://schemas.microsoft.com/office/drawing/2014/main" id="{1D90E304-7E8F-4D93-A28A-659E0F00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implementace </a:t>
            </a: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C2398AE8-F4CC-439A-8192-0F139BC28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319708E-1D42-410D-A7FB-7B1EA4B35F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943100" cy="1441450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7" name="Text Box 14">
            <a:extLst>
              <a:ext uri="{FF2B5EF4-FFF2-40B4-BE49-F238E27FC236}">
                <a16:creationId xmlns:a16="http://schemas.microsoft.com/office/drawing/2014/main" id="{5FFECCC4-B90C-419A-AD52-A2E785F93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směrnice</a:t>
            </a:r>
          </a:p>
        </p:txBody>
      </p:sp>
      <p:sp>
        <p:nvSpPr>
          <p:cNvPr id="23568" name="Text Box 15">
            <a:extLst>
              <a:ext uri="{FF2B5EF4-FFF2-40B4-BE49-F238E27FC236}">
                <a16:creationId xmlns:a16="http://schemas.microsoft.com/office/drawing/2014/main" id="{71AD42D6-C289-4FFB-AAFB-9FCFCF351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prameny sekundárního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práva v jednotlivých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vztazích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1165</Words>
  <Application>Microsoft Office PowerPoint</Application>
  <PresentationFormat>Předvádění na obrazovce (4:3)</PresentationFormat>
  <Paragraphs>174</Paragraphs>
  <Slides>20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Arial Unicode MS</vt:lpstr>
      <vt:lpstr>Times New Roman</vt:lpstr>
      <vt:lpstr>Výchozí návrh</vt:lpstr>
      <vt:lpstr> PRÁVO EVROPSKÉ UNIE   PRAMENY a legislativní postupy   MU – Úvod 215 2021</vt:lpstr>
      <vt:lpstr>Funkce práva v EU </vt:lpstr>
      <vt:lpstr>Funkce práva v EU - 2</vt:lpstr>
      <vt:lpstr>Prezentace aplikace PowerPoint</vt:lpstr>
      <vt:lpstr>Systém práva EU - schéma</vt:lpstr>
      <vt:lpstr>Právo EU jako integrační nástroj</vt:lpstr>
      <vt:lpstr>Prameny práva EU</vt:lpstr>
      <vt:lpstr>Prezentace aplikace PowerPoint</vt:lpstr>
      <vt:lpstr>Prezentace aplikace PowerPoint</vt:lpstr>
      <vt:lpstr>Nařízení a směrnice v EU</vt:lpstr>
      <vt:lpstr>Nařízení: nahrazuje nebo doplňuje naše zákony</vt:lpstr>
      <vt:lpstr>Směrnice: ponecháváme si naše zákony, ale jejich obsah je předurčen směrnicí, tedy Unií</vt:lpstr>
      <vt:lpstr>Ukázka směrnice (ochrana spotřebitele)</vt:lpstr>
      <vt:lpstr>Směrnice - provedení</vt:lpstr>
      <vt:lpstr>Transpozice směrnice</vt:lpstr>
      <vt:lpstr>Následky netranspozice směrnice členským státem řádně a včas</vt:lpstr>
      <vt:lpstr>     Legislativní postupy v EU</vt:lpstr>
      <vt:lpstr>Řádný legislativní postup 1</vt:lpstr>
      <vt:lpstr>Řádný legislativní postup 2 (jen pro informaci)</vt:lpstr>
      <vt:lpstr>Nelegislativní právní akty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68</cp:revision>
  <dcterms:modified xsi:type="dcterms:W3CDTF">2021-04-25T19:35:40Z</dcterms:modified>
</cp:coreProperties>
</file>