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6"/>
  </p:notesMasterIdLst>
  <p:sldIdLst>
    <p:sldId id="256" r:id="rId2"/>
    <p:sldId id="270" r:id="rId3"/>
    <p:sldId id="326" r:id="rId4"/>
    <p:sldId id="314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7" r:id="rId16"/>
    <p:sldId id="313" r:id="rId17"/>
    <p:sldId id="328" r:id="rId18"/>
    <p:sldId id="329" r:id="rId19"/>
    <p:sldId id="330" r:id="rId20"/>
    <p:sldId id="331" r:id="rId21"/>
    <p:sldId id="332" r:id="rId22"/>
    <p:sldId id="333" r:id="rId23"/>
    <p:sldId id="339" r:id="rId24"/>
    <p:sldId id="334" r:id="rId25"/>
    <p:sldId id="354" r:id="rId26"/>
    <p:sldId id="349" r:id="rId27"/>
    <p:sldId id="350" r:id="rId28"/>
    <p:sldId id="359" r:id="rId29"/>
    <p:sldId id="360" r:id="rId30"/>
    <p:sldId id="361" r:id="rId31"/>
    <p:sldId id="362" r:id="rId32"/>
    <p:sldId id="363" r:id="rId33"/>
    <p:sldId id="364" r:id="rId34"/>
    <p:sldId id="365" r:id="rId35"/>
    <p:sldId id="366" r:id="rId36"/>
    <p:sldId id="367" r:id="rId37"/>
    <p:sldId id="369" r:id="rId38"/>
    <p:sldId id="368" r:id="rId39"/>
    <p:sldId id="356" r:id="rId40"/>
    <p:sldId id="357" r:id="rId41"/>
    <p:sldId id="351" r:id="rId42"/>
    <p:sldId id="352" r:id="rId43"/>
    <p:sldId id="353" r:id="rId44"/>
    <p:sldId id="355" r:id="rId45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65" autoAdjust="0"/>
  </p:normalViewPr>
  <p:slideViewPr>
    <p:cSldViewPr>
      <p:cViewPr varScale="1">
        <p:scale>
          <a:sx n="76" d="100"/>
          <a:sy n="76" d="100"/>
        </p:scale>
        <p:origin x="108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D1ED3-6C08-48BE-9AF6-DAC7C6719681}" type="datetimeFigureOut">
              <a:rPr lang="cs-CZ" smtClean="0"/>
              <a:pPr/>
              <a:t>19.02.2020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E846B-B3F9-4F67-A2B3-4D85F77A58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216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7E846B-B3F9-4F67-A2B3-4D85F77A588E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722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472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145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786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1DEF-49C5-408B-AB3D-8D8696A0D423}" type="datetimeFigureOut">
              <a:rPr lang="cs-CZ" smtClean="0"/>
              <a:pPr/>
              <a:t>19.02.2020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38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81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36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821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507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31843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75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593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98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85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8662" y="2071678"/>
            <a:ext cx="7772400" cy="1470025"/>
          </a:xfrm>
        </p:spPr>
        <p:txBody>
          <a:bodyPr>
            <a:normAutofit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4070" y="4941168"/>
            <a:ext cx="6961584" cy="453916"/>
          </a:xfrm>
        </p:spPr>
        <p:txBody>
          <a:bodyPr>
            <a:normAutofit fontScale="25000" lnSpcReduction="20000"/>
          </a:bodyPr>
          <a:lstStyle/>
          <a:p>
            <a:endParaRPr lang="cs-CZ" sz="2400" dirty="0" smtClean="0"/>
          </a:p>
          <a:p>
            <a:pPr algn="ctr"/>
            <a:endParaRPr lang="cs-CZ" sz="2400" dirty="0" smtClean="0"/>
          </a:p>
          <a:p>
            <a:pPr algn="ctr"/>
            <a:endParaRPr lang="cs-CZ" sz="2400" dirty="0"/>
          </a:p>
          <a:p>
            <a:pPr algn="ctr"/>
            <a:r>
              <a:rPr lang="cs-CZ" sz="7200" dirty="0" smtClean="0"/>
              <a:t>Doc. JUDr. Filip Melzer, LL.M., Ph.D</a:t>
            </a:r>
            <a:r>
              <a:rPr lang="cs-CZ" sz="7200" dirty="0" smtClean="0"/>
              <a:t>.</a:t>
            </a:r>
          </a:p>
          <a:p>
            <a:pPr algn="ctr"/>
            <a:endParaRPr lang="cs-CZ" sz="7200" dirty="0" smtClean="0"/>
          </a:p>
          <a:p>
            <a:pPr algn="ctr"/>
            <a:r>
              <a:rPr lang="cs-CZ" sz="7200" dirty="0" err="1" smtClean="0"/>
              <a:t>PrF</a:t>
            </a:r>
            <a:r>
              <a:rPr lang="cs-CZ" sz="7200" dirty="0" smtClean="0"/>
              <a:t> MU, Brno</a:t>
            </a:r>
          </a:p>
          <a:p>
            <a:pPr algn="ctr"/>
            <a:endParaRPr lang="cs-CZ" sz="7200" dirty="0" smtClean="0"/>
          </a:p>
          <a:p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854422" y="1628800"/>
            <a:ext cx="79208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dirty="0" smtClean="0"/>
              <a:t>Úvod do soukromého práva:</a:t>
            </a:r>
          </a:p>
          <a:p>
            <a:pPr algn="ctr"/>
            <a:r>
              <a:rPr lang="cs-CZ" sz="4000" dirty="0"/>
              <a:t>Právo soukromé a právo veřejné.</a:t>
            </a:r>
          </a:p>
          <a:p>
            <a:pPr algn="ctr"/>
            <a:r>
              <a:rPr lang="cs-CZ" sz="4000" dirty="0" smtClean="0"/>
              <a:t>Historické souvislosti, proces rekodifikace.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 bwMode="auto">
          <a:xfrm>
            <a:off x="1486470" y="5093568"/>
            <a:ext cx="6961584" cy="4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 fontScale="25000" lnSpcReduction="20000"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itchFamily="2" charset="2"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itchFamily="2" charset="2"/>
              <a:buNone/>
              <a:defRPr sz="1500">
                <a:solidFill>
                  <a:schemeClr val="tx1"/>
                </a:solidFill>
                <a:latin typeface="+mn-lt"/>
              </a:defRPr>
            </a:lvl2pPr>
            <a:lvl3pPr marL="685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1350">
                <a:solidFill>
                  <a:schemeClr val="tx1"/>
                </a:solidFill>
                <a:latin typeface="+mn-lt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5pPr>
            <a:lvl6pPr marL="17145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6pPr>
            <a:lvl7pPr marL="2057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7pPr>
            <a:lvl8pPr marL="24003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8pPr>
            <a:lvl9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endParaRPr lang="cs-CZ" sz="2400" kern="0" dirty="0" smtClean="0"/>
          </a:p>
          <a:p>
            <a:endParaRPr lang="cs-CZ" sz="2400" kern="0" dirty="0" smtClean="0"/>
          </a:p>
          <a:p>
            <a:endParaRPr lang="cs-CZ" sz="2400" kern="0" smtClean="0"/>
          </a:p>
          <a:p>
            <a:endParaRPr lang="cs-CZ" sz="2400" kern="0" dirty="0" smtClean="0"/>
          </a:p>
          <a:p>
            <a:r>
              <a:rPr lang="cs-CZ" sz="7200" kern="0" dirty="0" smtClean="0"/>
              <a:t>Doc. JUDr. Kateřina Ronovská, Ph.D.</a:t>
            </a:r>
          </a:p>
          <a:p>
            <a:endParaRPr lang="cs-CZ" sz="7200" kern="0" dirty="0" smtClean="0"/>
          </a:p>
          <a:p>
            <a:endParaRPr lang="cs-CZ" sz="7200" kern="0" dirty="0" smtClean="0"/>
          </a:p>
          <a:p>
            <a:endParaRPr lang="cs-CZ" sz="24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CA73B857-C0A1-4734-8EE1-391F1BA9A300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301752" y="1340768"/>
            <a:ext cx="8503920" cy="5256584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Užití teorií k rozlišení soukromého a veřejného práva</a:t>
            </a:r>
          </a:p>
          <a:p>
            <a:pPr lvl="1"/>
            <a:r>
              <a:rPr lang="cs-CZ" dirty="0" smtClean="0"/>
              <a:t>Tzv. typové pojmy </a:t>
            </a:r>
          </a:p>
          <a:p>
            <a:pPr lvl="1"/>
            <a:r>
              <a:rPr lang="cs-CZ" dirty="0" smtClean="0"/>
              <a:t>Typické znaky veřejného práva: </a:t>
            </a:r>
          </a:p>
          <a:p>
            <a:pPr lvl="2"/>
            <a:r>
              <a:rPr lang="cs-CZ" dirty="0" smtClean="0"/>
              <a:t>Dotčení veřejných zájmů </a:t>
            </a:r>
          </a:p>
          <a:p>
            <a:pPr lvl="2"/>
            <a:r>
              <a:rPr lang="cs-CZ" dirty="0" smtClean="0"/>
              <a:t>Nadřazené postavení jedné strany právního poměru vůči druhé </a:t>
            </a:r>
          </a:p>
          <a:p>
            <a:pPr lvl="2"/>
            <a:r>
              <a:rPr lang="cs-CZ" dirty="0" smtClean="0"/>
              <a:t>Spojení alespoň jedné strany s výkonem veřejné moci </a:t>
            </a:r>
          </a:p>
          <a:p>
            <a:pPr lvl="1"/>
            <a:r>
              <a:rPr lang="cs-CZ" dirty="0" smtClean="0"/>
              <a:t>Typické znaky soukromého práva</a:t>
            </a:r>
          </a:p>
          <a:p>
            <a:pPr lvl="2"/>
            <a:r>
              <a:rPr lang="cs-CZ" dirty="0" smtClean="0"/>
              <a:t>Týká se primárně soukromých zájmů + nedotčení veřejných zájmů nebo jen malá intenzita spojení s veřejným zájmem</a:t>
            </a:r>
          </a:p>
          <a:p>
            <a:pPr lvl="2"/>
            <a:r>
              <a:rPr lang="cs-CZ" dirty="0" smtClean="0"/>
              <a:t>Rovnost subjektů v tom smyslu, že jeden druhému nemůže jednostranně přiznávat práva nebo ukládat  povinnosti </a:t>
            </a:r>
          </a:p>
          <a:p>
            <a:pPr lvl="2"/>
            <a:r>
              <a:rPr lang="cs-CZ" dirty="0" smtClean="0"/>
              <a:t>Regulace vztahů mezi jednotlivci, nikoli vůči nositelům veřejné moci </a:t>
            </a:r>
          </a:p>
          <a:p>
            <a:pPr lvl="2"/>
            <a:endParaRPr lang="cs-CZ" dirty="0" smtClean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1418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CA73B857-C0A1-4734-8EE1-391F1BA9A300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Tzv. metoda právní regulace</a:t>
            </a:r>
            <a:r>
              <a:rPr lang="cs-CZ" dirty="0"/>
              <a:t>: specifický způsob právního regulování, vyjadřující povahu a míru působení jednotlivých účastníků právního vztahu na vznik a rozvíjení tohoto vztahu, resp. vyjadřující povahu míru účasti subjektů právního vztahu na formování jeho obsahu … jinými slovy: právním řádem předvídaný způsob vzniku a utváření obsahu právních vztahů posuzovaný z hlediska společenské aktivity samotných účastníků, kteří do těchto vztahů vstupují (Macur)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2390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980728"/>
            <a:ext cx="8086635" cy="503684"/>
          </a:xfrm>
        </p:spPr>
        <p:txBody>
          <a:bodyPr>
            <a:normAutofit/>
          </a:bodyPr>
          <a:lstStyle/>
          <a:p>
            <a:r>
              <a:rPr lang="cs-CZ" dirty="0" smtClean="0"/>
              <a:t>Význam rozlišení práva soukromého a veřejného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CA73B857-C0A1-4734-8EE1-391F1BA9A300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513903" y="1628800"/>
            <a:ext cx="8082321" cy="4114800"/>
          </a:xfrm>
        </p:spPr>
        <p:txBody>
          <a:bodyPr/>
          <a:lstStyle/>
          <a:p>
            <a:r>
              <a:rPr lang="cs-CZ" sz="2300" dirty="0" smtClean="0"/>
              <a:t>Zvláštní problém veřejného práva: omezení veřejné moci (srov. čl. 2 Ústavy, čl. 2 LPS)</a:t>
            </a:r>
          </a:p>
          <a:p>
            <a:r>
              <a:rPr lang="cs-CZ" sz="2300" dirty="0" smtClean="0"/>
              <a:t>Příslušnost orgánů veřejné moci </a:t>
            </a:r>
          </a:p>
          <a:p>
            <a:pPr lvl="1"/>
            <a:r>
              <a:rPr lang="cs-CZ" sz="2300" dirty="0" smtClean="0"/>
              <a:t>§ 7 odst. </a:t>
            </a:r>
            <a:r>
              <a:rPr lang="cs-CZ" sz="2300" dirty="0"/>
              <a:t>1 OSŘ: „V občanském soudním řízení projednávají a rozhodují soudy spory a jiné právní věci, které vyplývají z poměrů soukromého práva, pokud je podle zákona neprojednávají a nerozhodují o nich jiné orgány</a:t>
            </a:r>
            <a:r>
              <a:rPr lang="cs-CZ" sz="2300" dirty="0" smtClean="0"/>
              <a:t>.“</a:t>
            </a:r>
          </a:p>
          <a:p>
            <a:pPr lvl="1"/>
            <a:r>
              <a:rPr lang="cs-CZ" sz="2300" dirty="0" smtClean="0"/>
              <a:t>§ 169 </a:t>
            </a:r>
            <a:r>
              <a:rPr lang="cs-CZ" sz="2300" dirty="0" err="1" smtClean="0"/>
              <a:t>SprŘ</a:t>
            </a:r>
            <a:r>
              <a:rPr lang="cs-CZ" sz="2300" dirty="0" smtClean="0"/>
              <a:t>, kde je upravena příslušnost správních orgánů k řešení sporů z veřejnoprávních smluv</a:t>
            </a:r>
          </a:p>
          <a:p>
            <a:pPr lvl="2"/>
            <a:r>
              <a:rPr lang="cs-CZ" sz="2300" dirty="0" err="1" smtClean="0"/>
              <a:t>Pb</a:t>
            </a:r>
            <a:r>
              <a:rPr lang="cs-CZ" sz="2300" dirty="0" smtClean="0"/>
              <a:t>. Náhrada škody z porušení veřejnoprávní smlouvy; bezdůvodné obohacení z plnění podle neplatné veřejnoprávní smlouvy (</a:t>
            </a:r>
            <a:r>
              <a:rPr lang="cs-CZ" sz="2300" dirty="0" err="1" smtClean="0"/>
              <a:t>Konf</a:t>
            </a:r>
            <a:r>
              <a:rPr lang="cs-CZ" sz="2300" dirty="0" smtClean="0"/>
              <a:t> 10/2015-11)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3919900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Nezávislost uplatňování soukromého práva na uplatňování veřejného práva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CA73B857-C0A1-4734-8EE1-391F1BA9A300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509589" y="2017712"/>
            <a:ext cx="8082321" cy="4435623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§ 1 odst. 1 </a:t>
            </a:r>
            <a:r>
              <a:rPr lang="cs-CZ" dirty="0"/>
              <a:t>věta druhá: „Uplatňování soukromého práva je nezávislé na uplatňování práva veřejného</a:t>
            </a:r>
            <a:r>
              <a:rPr lang="cs-CZ" dirty="0" smtClean="0"/>
              <a:t>.“</a:t>
            </a:r>
          </a:p>
          <a:p>
            <a:r>
              <a:rPr lang="cs-CZ" dirty="0" smtClean="0"/>
              <a:t>Srov. např.</a:t>
            </a:r>
          </a:p>
          <a:p>
            <a:pPr lvl="1"/>
            <a:r>
              <a:rPr lang="cs-CZ" dirty="0" smtClean="0"/>
              <a:t>§ 5 odst. </a:t>
            </a:r>
            <a:r>
              <a:rPr lang="cs-CZ" dirty="0"/>
              <a:t>2: </a:t>
            </a:r>
            <a:r>
              <a:rPr lang="cs-CZ" dirty="0" smtClean="0"/>
              <a:t>„Proti </a:t>
            </a:r>
            <a:r>
              <a:rPr lang="cs-CZ" dirty="0"/>
              <a:t>vůli dotčené strany nelze zpochybnit povahu nebo platnost právního jednání jen proto, že jednal ten, kdo nemá ke své činnosti potřebné oprávnění, nebo komu je činnost zakázána</a:t>
            </a:r>
            <a:r>
              <a:rPr lang="cs-CZ" dirty="0" smtClean="0"/>
              <a:t>.“</a:t>
            </a:r>
          </a:p>
          <a:p>
            <a:pPr lvl="1"/>
            <a:r>
              <a:rPr lang="cs-CZ" dirty="0" smtClean="0"/>
              <a:t>§ 580 odst. </a:t>
            </a:r>
            <a:r>
              <a:rPr lang="cs-CZ" dirty="0"/>
              <a:t>1: </a:t>
            </a:r>
            <a:r>
              <a:rPr lang="cs-CZ" dirty="0" smtClean="0"/>
              <a:t>„Neplatné </a:t>
            </a:r>
            <a:r>
              <a:rPr lang="cs-CZ" dirty="0"/>
              <a:t>je právní jednání, které se příčí dobrým mravům, jakož i právní jednání, které odporuje zákonu, pokud to smysl a účel zákona vyžaduje</a:t>
            </a:r>
            <a:r>
              <a:rPr lang="cs-CZ" dirty="0" smtClean="0"/>
              <a:t>.“</a:t>
            </a:r>
          </a:p>
          <a:p>
            <a:r>
              <a:rPr lang="cs-CZ" dirty="0" smtClean="0"/>
              <a:t>Význam: </a:t>
            </a:r>
          </a:p>
          <a:p>
            <a:pPr lvl="1"/>
            <a:r>
              <a:rPr lang="cs-CZ" dirty="0" smtClean="0"/>
              <a:t>Izolace práva soukromého a práva veřejného? </a:t>
            </a:r>
          </a:p>
          <a:p>
            <a:pPr lvl="2"/>
            <a:r>
              <a:rPr lang="cs-CZ" dirty="0" smtClean="0"/>
              <a:t>Srov. princip jednoty právního řádu</a:t>
            </a:r>
          </a:p>
          <a:p>
            <a:pPr lvl="1"/>
            <a:r>
              <a:rPr lang="cs-CZ" dirty="0" smtClean="0"/>
              <a:t>Předpoklady aplikace soukromého práva mají být hledány primárně v právu soukromém </a:t>
            </a:r>
          </a:p>
          <a:p>
            <a:pPr lvl="1"/>
            <a:r>
              <a:rPr lang="cs-CZ" dirty="0" smtClean="0"/>
              <a:t>Není přípustné mechanické působení veřejnoprávních norem do soukromoprávní regulace (je třeba zvláště zkoumat smysl a účel)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5981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doplnění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CA73B857-C0A1-4734-8EE1-391F1BA9A300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Melzer/</a:t>
            </a:r>
            <a:r>
              <a:rPr lang="cs-CZ" dirty="0" err="1" smtClean="0"/>
              <a:t>Tégl</a:t>
            </a:r>
            <a:r>
              <a:rPr lang="cs-CZ" dirty="0" smtClean="0"/>
              <a:t>, komentář k § 1, s. </a:t>
            </a:r>
            <a:r>
              <a:rPr lang="cs-CZ" smtClean="0"/>
              <a:t>20 – 44.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26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924944"/>
            <a:ext cx="8086635" cy="647700"/>
          </a:xfrm>
        </p:spPr>
        <p:txBody>
          <a:bodyPr/>
          <a:lstStyle/>
          <a:p>
            <a:pPr algn="ctr"/>
            <a:r>
              <a:rPr lang="cs-CZ" dirty="0" smtClean="0"/>
              <a:t>II. </a:t>
            </a:r>
            <a:r>
              <a:rPr lang="cs-CZ" dirty="0"/>
              <a:t>Vývoj soukromého </a:t>
            </a:r>
            <a:r>
              <a:rPr lang="cs-CZ" dirty="0" smtClean="0"/>
              <a:t>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1681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Období před vznikem moderních kodifikací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8" y="2017712"/>
            <a:ext cx="8454900" cy="4435623"/>
          </a:xfrm>
        </p:spPr>
        <p:txBody>
          <a:bodyPr/>
          <a:lstStyle/>
          <a:p>
            <a:r>
              <a:rPr lang="cs-CZ" sz="2000" dirty="0" smtClean="0"/>
              <a:t>Zásadní vliv římského práva </a:t>
            </a:r>
          </a:p>
          <a:p>
            <a:pPr lvl="1"/>
            <a:r>
              <a:rPr lang="cs-CZ" sz="2000" dirty="0" smtClean="0"/>
              <a:t>Ve starověku </a:t>
            </a:r>
          </a:p>
          <a:p>
            <a:pPr lvl="1"/>
            <a:r>
              <a:rPr lang="cs-CZ" sz="2000" dirty="0" smtClean="0"/>
              <a:t>V novověku v rámci procesu tzv. recepce </a:t>
            </a:r>
          </a:p>
          <a:p>
            <a:r>
              <a:rPr lang="cs-CZ" sz="2000" dirty="0" smtClean="0"/>
              <a:t>Vývoj na dnešním území ČR</a:t>
            </a:r>
          </a:p>
          <a:p>
            <a:pPr lvl="1"/>
            <a:r>
              <a:rPr lang="cs-CZ" sz="2000" dirty="0" smtClean="0"/>
              <a:t>Země se samostatným právním řádem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Království české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Markrabství moravské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Slezská knížectví … </a:t>
            </a:r>
          </a:p>
          <a:p>
            <a:pPr lvl="1"/>
            <a:r>
              <a:rPr lang="cs-CZ" sz="2000" dirty="0" smtClean="0"/>
              <a:t>Právní partikularismus (právo zemské a práva zvláštní, např. městské, kanonické, horní atd.)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lvl="1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247412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628800"/>
            <a:ext cx="8082321" cy="4503713"/>
          </a:xfrm>
        </p:spPr>
        <p:txBody>
          <a:bodyPr/>
          <a:lstStyle/>
          <a:p>
            <a:r>
              <a:rPr lang="cs-CZ" sz="2000" dirty="0"/>
              <a:t>Prameny práva: </a:t>
            </a:r>
          </a:p>
          <a:p>
            <a:pPr marL="685800">
              <a:buFont typeface="Arial" panose="020B0604020202020204" pitchFamily="34" charset="0"/>
              <a:buChar char="•"/>
            </a:pPr>
            <a:r>
              <a:rPr lang="cs-CZ" sz="2000" dirty="0"/>
              <a:t>Právní obyčej (často sepisován v tzv. právních knihách)</a:t>
            </a:r>
          </a:p>
          <a:p>
            <a:pPr marL="685800">
              <a:buFont typeface="Arial" panose="020B0604020202020204" pitchFamily="34" charset="0"/>
              <a:buChar char="•"/>
            </a:pPr>
            <a:r>
              <a:rPr lang="cs-CZ" sz="2000" dirty="0"/>
              <a:t>Rozhodnutí panovníka </a:t>
            </a:r>
          </a:p>
          <a:p>
            <a:pPr marL="685800">
              <a:buFont typeface="Arial" panose="020B0604020202020204" pitchFamily="34" charset="0"/>
              <a:buChar char="•"/>
            </a:pPr>
            <a:r>
              <a:rPr lang="cs-CZ" sz="2000" dirty="0"/>
              <a:t>Soudní nález</a:t>
            </a:r>
          </a:p>
          <a:p>
            <a:pPr marL="685800">
              <a:buFont typeface="Arial" panose="020B0604020202020204" pitchFamily="34" charset="0"/>
              <a:buChar char="•"/>
            </a:pPr>
            <a:r>
              <a:rPr lang="cs-CZ" sz="2000" dirty="0"/>
              <a:t>Sněmovní usnesení </a:t>
            </a:r>
          </a:p>
          <a:p>
            <a:pPr marL="685800">
              <a:buFont typeface="Arial" panose="020B0604020202020204" pitchFamily="34" charset="0"/>
              <a:buChar char="•"/>
            </a:pPr>
            <a:r>
              <a:rPr lang="cs-CZ" sz="2000" dirty="0" smtClean="0"/>
              <a:t>Kodifikace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cs-CZ" sz="2000" dirty="0" smtClean="0"/>
              <a:t>Zemské právo: </a:t>
            </a:r>
          </a:p>
          <a:p>
            <a:pPr marL="1257300" lvl="2">
              <a:buFont typeface="Arial" panose="020B0604020202020204" pitchFamily="34" charset="0"/>
              <a:buChar char="•"/>
            </a:pPr>
            <a:r>
              <a:rPr lang="cs-CZ" sz="2000" dirty="0"/>
              <a:t> </a:t>
            </a:r>
            <a:r>
              <a:rPr lang="cs-CZ" sz="2000" dirty="0" smtClean="0"/>
              <a:t>Vladislavské zřízení zemské (Čechy, 1500)</a:t>
            </a:r>
          </a:p>
          <a:p>
            <a:pPr marL="1257300" lvl="2">
              <a:buFont typeface="Arial" panose="020B0604020202020204" pitchFamily="34" charset="0"/>
              <a:buChar char="•"/>
            </a:pPr>
            <a:r>
              <a:rPr lang="cs-CZ" sz="2000" dirty="0"/>
              <a:t> </a:t>
            </a:r>
            <a:r>
              <a:rPr lang="cs-CZ" sz="2000" dirty="0" smtClean="0"/>
              <a:t>Moravská zemská zřízení (1535, 1545)</a:t>
            </a:r>
          </a:p>
          <a:p>
            <a:pPr marL="1257300" lvl="2">
              <a:buFont typeface="Arial" panose="020B0604020202020204" pitchFamily="34" charset="0"/>
              <a:buChar char="•"/>
            </a:pPr>
            <a:r>
              <a:rPr lang="cs-CZ" sz="2000" dirty="0"/>
              <a:t> </a:t>
            </a:r>
            <a:r>
              <a:rPr lang="cs-CZ" sz="2000" dirty="0" smtClean="0"/>
              <a:t>Obnovená zřízení zemská (Čechy: 1627, Morava: </a:t>
            </a:r>
            <a:endParaRPr lang="cs-CZ" sz="2000" dirty="0"/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cs-CZ" sz="2000" dirty="0" smtClean="0"/>
              <a:t>Městské právo: Práva městská Království českého (a Markrabství moravského)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3648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980728"/>
            <a:ext cx="8086635" cy="431253"/>
          </a:xfrm>
        </p:spPr>
        <p:txBody>
          <a:bodyPr/>
          <a:lstStyle/>
          <a:p>
            <a:r>
              <a:rPr lang="cs-CZ" dirty="0" smtClean="0"/>
              <a:t>První vlna kodifikací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773238"/>
            <a:ext cx="8503920" cy="4608089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Idea kodifikace: schopnost shrnout platná pravidla do jednotného kodexu</a:t>
            </a:r>
          </a:p>
          <a:p>
            <a:pPr lvl="1"/>
            <a:r>
              <a:rPr lang="cs-CZ" dirty="0" smtClean="0"/>
              <a:t>Jednotnost práva – překonání právního partikularismu </a:t>
            </a:r>
          </a:p>
          <a:p>
            <a:pPr lvl="1"/>
            <a:r>
              <a:rPr lang="cs-CZ" dirty="0" smtClean="0"/>
              <a:t>Úplnost</a:t>
            </a:r>
          </a:p>
          <a:p>
            <a:pPr lvl="1"/>
            <a:r>
              <a:rPr lang="cs-CZ" dirty="0" smtClean="0"/>
              <a:t>Přehlednost: systematika</a:t>
            </a:r>
          </a:p>
          <a:p>
            <a:pPr lvl="1"/>
            <a:r>
              <a:rPr lang="cs-CZ" dirty="0" smtClean="0"/>
              <a:t>Bezrozpornost </a:t>
            </a:r>
          </a:p>
          <a:p>
            <a:pPr lvl="1"/>
            <a:r>
              <a:rPr lang="cs-CZ" dirty="0" smtClean="0"/>
              <a:t>Právní jistota: psané právo, nahrazení práva obyčejového</a:t>
            </a:r>
          </a:p>
          <a:p>
            <a:r>
              <a:rPr lang="cs-CZ" dirty="0" err="1" smtClean="0"/>
              <a:t>Pb</a:t>
            </a:r>
            <a:r>
              <a:rPr lang="cs-CZ" dirty="0" smtClean="0"/>
              <a:t>.: idealizace kodifikace </a:t>
            </a:r>
          </a:p>
          <a:p>
            <a:r>
              <a:rPr lang="cs-CZ" dirty="0" smtClean="0"/>
              <a:t>Srov. spor o kodifikaci: </a:t>
            </a:r>
            <a:r>
              <a:rPr lang="cs-CZ" dirty="0" err="1" smtClean="0"/>
              <a:t>Savigny</a:t>
            </a:r>
            <a:r>
              <a:rPr lang="cs-CZ" dirty="0" smtClean="0"/>
              <a:t> X </a:t>
            </a:r>
            <a:r>
              <a:rPr lang="cs-CZ" dirty="0" err="1" smtClean="0"/>
              <a:t>Thibaut</a:t>
            </a:r>
            <a:endParaRPr lang="cs-CZ" dirty="0" smtClean="0"/>
          </a:p>
          <a:p>
            <a:pPr lvl="1"/>
            <a:r>
              <a:rPr lang="cs-CZ" dirty="0" err="1" smtClean="0"/>
              <a:t>Savigny</a:t>
            </a:r>
            <a:r>
              <a:rPr lang="cs-CZ" dirty="0" smtClean="0"/>
              <a:t>: způsobilost doby k zákonodárství </a:t>
            </a:r>
          </a:p>
          <a:p>
            <a:endParaRPr lang="cs-CZ" dirty="0" smtClean="0"/>
          </a:p>
          <a:p>
            <a:r>
              <a:rPr lang="cs-CZ" dirty="0" smtClean="0"/>
              <a:t>Období první vlny kodifikací soukromého práva: </a:t>
            </a:r>
          </a:p>
          <a:p>
            <a:pPr lvl="1"/>
            <a:r>
              <a:rPr lang="cs-CZ" dirty="0" smtClean="0"/>
              <a:t>1756: bavorská kodifikace: </a:t>
            </a:r>
            <a:r>
              <a:rPr lang="cs-CZ" dirty="0" err="1" smtClean="0"/>
              <a:t>Codex</a:t>
            </a:r>
            <a:r>
              <a:rPr lang="cs-CZ" dirty="0" smtClean="0"/>
              <a:t> </a:t>
            </a:r>
            <a:r>
              <a:rPr lang="cs-CZ" dirty="0" err="1" smtClean="0"/>
              <a:t>Maximilianeus</a:t>
            </a:r>
            <a:r>
              <a:rPr lang="cs-CZ" dirty="0" smtClean="0"/>
              <a:t> </a:t>
            </a:r>
            <a:r>
              <a:rPr lang="cs-CZ" dirty="0" err="1" smtClean="0"/>
              <a:t>Bavaricus</a:t>
            </a:r>
            <a:r>
              <a:rPr lang="cs-CZ" dirty="0" smtClean="0"/>
              <a:t> </a:t>
            </a:r>
            <a:r>
              <a:rPr lang="cs-CZ" dirty="0" err="1" smtClean="0"/>
              <a:t>Civilis</a:t>
            </a:r>
            <a:endParaRPr lang="cs-CZ" dirty="0" smtClean="0"/>
          </a:p>
          <a:p>
            <a:pPr lvl="1"/>
            <a:r>
              <a:rPr lang="cs-CZ" dirty="0" smtClean="0"/>
              <a:t>1794: Prusko: </a:t>
            </a:r>
            <a:r>
              <a:rPr lang="cs-CZ" dirty="0" err="1" smtClean="0"/>
              <a:t>Allgemeines</a:t>
            </a:r>
            <a:r>
              <a:rPr lang="cs-CZ" dirty="0" smtClean="0"/>
              <a:t> </a:t>
            </a:r>
            <a:r>
              <a:rPr lang="cs-CZ" dirty="0" err="1" smtClean="0"/>
              <a:t>Landrecht</a:t>
            </a:r>
            <a:r>
              <a:rPr lang="cs-CZ" dirty="0" smtClean="0"/>
              <a:t> (obecné zemské právo)</a:t>
            </a:r>
          </a:p>
          <a:p>
            <a:pPr lvl="1"/>
            <a:r>
              <a:rPr lang="cs-CZ" dirty="0" smtClean="0"/>
              <a:t>1804: Francie: </a:t>
            </a:r>
            <a:r>
              <a:rPr lang="cs-CZ" dirty="0" err="1" smtClean="0"/>
              <a:t>Code</a:t>
            </a:r>
            <a:r>
              <a:rPr lang="cs-CZ" dirty="0" smtClean="0"/>
              <a:t> civil (</a:t>
            </a:r>
            <a:r>
              <a:rPr lang="cs-CZ" dirty="0" err="1" smtClean="0"/>
              <a:t>Code</a:t>
            </a:r>
            <a:r>
              <a:rPr lang="cs-CZ" dirty="0" smtClean="0"/>
              <a:t> </a:t>
            </a:r>
            <a:r>
              <a:rPr lang="cs-CZ" dirty="0" err="1" smtClean="0"/>
              <a:t>Napoléon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CA73B857-C0A1-4734-8EE1-391F1BA9A300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029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980728"/>
            <a:ext cx="7888851" cy="576064"/>
          </a:xfrm>
        </p:spPr>
        <p:txBody>
          <a:bodyPr>
            <a:normAutofit/>
          </a:bodyPr>
          <a:lstStyle/>
          <a:p>
            <a:r>
              <a:rPr lang="cs-CZ" dirty="0" smtClean="0"/>
              <a:t>Obecný </a:t>
            </a:r>
            <a:r>
              <a:rPr lang="cs-CZ" dirty="0"/>
              <a:t>zákoník občanský </a:t>
            </a:r>
            <a:r>
              <a:rPr lang="cs-CZ" dirty="0" smtClean="0"/>
              <a:t>(OZO)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09588" y="1772816"/>
            <a:ext cx="8082321" cy="4114800"/>
          </a:xfrm>
        </p:spPr>
        <p:txBody>
          <a:bodyPr/>
          <a:lstStyle/>
          <a:p>
            <a:r>
              <a:rPr lang="cs-CZ" dirty="0" smtClean="0"/>
              <a:t>1853: kompilační komise – Brno, následně přesunuta do Vídně </a:t>
            </a:r>
          </a:p>
          <a:p>
            <a:r>
              <a:rPr lang="cs-CZ" b="1" dirty="0" smtClean="0"/>
              <a:t>1766: </a:t>
            </a:r>
            <a:r>
              <a:rPr lang="cs-CZ" b="1" dirty="0" err="1" smtClean="0"/>
              <a:t>Codex</a:t>
            </a:r>
            <a:r>
              <a:rPr lang="cs-CZ" b="1" dirty="0" smtClean="0"/>
              <a:t> </a:t>
            </a:r>
            <a:r>
              <a:rPr lang="cs-CZ" b="1" dirty="0" err="1" smtClean="0"/>
              <a:t>Theresianus</a:t>
            </a:r>
            <a:r>
              <a:rPr lang="cs-CZ" b="1" dirty="0" smtClean="0"/>
              <a:t> </a:t>
            </a:r>
          </a:p>
          <a:p>
            <a:pPr lvl="1"/>
            <a:r>
              <a:rPr lang="cs-CZ" dirty="0" smtClean="0"/>
              <a:t>Vytýkána byla rozvláčnost, učebnicový charakter – tedy zejména forma, nikoli obsahové řešení právních otázek</a:t>
            </a:r>
          </a:p>
          <a:p>
            <a:pPr lvl="1"/>
            <a:r>
              <a:rPr lang="cs-CZ" dirty="0" smtClean="0"/>
              <a:t>Za tímto účelem bylo rozhodnuto o přepracování osnovy</a:t>
            </a:r>
          </a:p>
          <a:p>
            <a:r>
              <a:rPr lang="cs-CZ" b="1" dirty="0" smtClean="0"/>
              <a:t>1776: </a:t>
            </a:r>
            <a:r>
              <a:rPr lang="cs-CZ" b="1" dirty="0" err="1" smtClean="0"/>
              <a:t>Hortenova</a:t>
            </a:r>
            <a:r>
              <a:rPr lang="cs-CZ" b="1" dirty="0" smtClean="0"/>
              <a:t> osnova</a:t>
            </a:r>
          </a:p>
          <a:p>
            <a:pPr lvl="1"/>
            <a:r>
              <a:rPr lang="cs-CZ" dirty="0" err="1" smtClean="0"/>
              <a:t>Pb</a:t>
            </a:r>
            <a:r>
              <a:rPr lang="cs-CZ" dirty="0" smtClean="0"/>
              <a:t>.: práce na všeobecném řádu soudním (1781)</a:t>
            </a:r>
          </a:p>
          <a:p>
            <a:pPr lvl="1"/>
            <a:r>
              <a:rPr lang="cs-CZ" b="1" dirty="0" smtClean="0"/>
              <a:t>1786: Josefínský občanský zákoník</a:t>
            </a:r>
            <a:r>
              <a:rPr lang="cs-CZ" dirty="0" smtClean="0"/>
              <a:t> – obecný zákoník občanský, první díl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CA73B857-C0A1-4734-8EE1-391F1BA9A300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3510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/>
              <a:t>Osnova: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132855"/>
            <a:ext cx="8082321" cy="3999657"/>
          </a:xfrm>
        </p:spPr>
        <p:txBody>
          <a:bodyPr/>
          <a:lstStyle/>
          <a:p>
            <a:r>
              <a:rPr lang="cs-CZ" dirty="0" smtClean="0"/>
              <a:t>Soukromé právo a jeho odlišení od práva veřejného</a:t>
            </a:r>
          </a:p>
          <a:p>
            <a:r>
              <a:rPr lang="cs-CZ" dirty="0" smtClean="0"/>
              <a:t>Vývoj soukromého práva</a:t>
            </a:r>
          </a:p>
          <a:p>
            <a:pPr lvl="1"/>
            <a:r>
              <a:rPr lang="cs-CZ" dirty="0" smtClean="0"/>
              <a:t>Období před vznikem moderních kodifikací </a:t>
            </a:r>
          </a:p>
          <a:p>
            <a:pPr lvl="1"/>
            <a:r>
              <a:rPr lang="cs-CZ" dirty="0" smtClean="0"/>
              <a:t>Obecný zákoník občanský (OZO)</a:t>
            </a:r>
          </a:p>
          <a:p>
            <a:pPr lvl="1"/>
            <a:r>
              <a:rPr lang="cs-CZ" dirty="0" smtClean="0"/>
              <a:t>Tvorba jednotného čs. občanského zákoníku</a:t>
            </a:r>
          </a:p>
          <a:p>
            <a:pPr lvl="1"/>
            <a:r>
              <a:rPr lang="cs-CZ" dirty="0" smtClean="0"/>
              <a:t>OZ 1950 a proces socializace čs. občanského práva</a:t>
            </a:r>
          </a:p>
          <a:p>
            <a:pPr lvl="1"/>
            <a:r>
              <a:rPr lang="cs-CZ" dirty="0" smtClean="0"/>
              <a:t>OZ 1964 a prohloubení socializace </a:t>
            </a:r>
          </a:p>
          <a:p>
            <a:pPr lvl="1"/>
            <a:r>
              <a:rPr lang="cs-CZ" dirty="0" smtClean="0"/>
              <a:t>Transformace občanského práva po r. 1990</a:t>
            </a:r>
          </a:p>
          <a:p>
            <a:pPr lvl="1"/>
            <a:r>
              <a:rPr lang="cs-CZ" dirty="0" smtClean="0"/>
              <a:t>Tzv. rekodifikace občanského práva</a:t>
            </a:r>
          </a:p>
          <a:p>
            <a:pPr lvl="1"/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1797: </a:t>
            </a:r>
            <a:r>
              <a:rPr lang="cs-CZ" b="1" dirty="0" err="1" smtClean="0"/>
              <a:t>Martiniho</a:t>
            </a:r>
            <a:r>
              <a:rPr lang="cs-CZ" b="1" dirty="0" smtClean="0"/>
              <a:t> osnova</a:t>
            </a:r>
          </a:p>
          <a:p>
            <a:pPr lvl="1"/>
            <a:r>
              <a:rPr lang="cs-CZ" dirty="0" smtClean="0"/>
              <a:t>Platila jako tzv. </a:t>
            </a:r>
            <a:r>
              <a:rPr lang="cs-CZ" b="1" dirty="0" err="1" smtClean="0"/>
              <a:t>Západohaličský</a:t>
            </a:r>
            <a:r>
              <a:rPr lang="cs-CZ" b="1" dirty="0" smtClean="0"/>
              <a:t> občanský zákoník</a:t>
            </a:r>
            <a:r>
              <a:rPr lang="cs-CZ" dirty="0" smtClean="0"/>
              <a:t> (téhož roku začala platit pro celou Halič)</a:t>
            </a:r>
          </a:p>
          <a:p>
            <a:r>
              <a:rPr lang="cs-CZ" dirty="0" smtClean="0"/>
              <a:t>Poslední etapa: Franz v. </a:t>
            </a:r>
            <a:r>
              <a:rPr lang="cs-CZ" dirty="0" err="1" smtClean="0"/>
              <a:t>Zeiller</a:t>
            </a:r>
            <a:r>
              <a:rPr lang="cs-CZ" dirty="0" smtClean="0"/>
              <a:t>, </a:t>
            </a:r>
            <a:r>
              <a:rPr lang="cs-CZ" dirty="0" err="1" smtClean="0"/>
              <a:t>Sonnenfels</a:t>
            </a:r>
            <a:r>
              <a:rPr lang="cs-CZ" dirty="0" smtClean="0"/>
              <a:t> </a:t>
            </a:r>
          </a:p>
          <a:p>
            <a:r>
              <a:rPr lang="cs-CZ" b="1" dirty="0" smtClean="0"/>
              <a:t>1811: obecný zákoník občanský</a:t>
            </a:r>
          </a:p>
          <a:p>
            <a:pPr lvl="1"/>
            <a:r>
              <a:rPr lang="cs-CZ" dirty="0" err="1" smtClean="0"/>
              <a:t>Allgemeines</a:t>
            </a:r>
            <a:r>
              <a:rPr lang="cs-CZ" dirty="0" smtClean="0"/>
              <a:t> </a:t>
            </a:r>
            <a:r>
              <a:rPr lang="cs-CZ" dirty="0" err="1" smtClean="0"/>
              <a:t>bürgerliches</a:t>
            </a:r>
            <a:r>
              <a:rPr lang="cs-CZ" dirty="0" smtClean="0"/>
              <a:t> Gesetzbuch (ABGB)</a:t>
            </a:r>
          </a:p>
          <a:p>
            <a:pPr lvl="1"/>
            <a:r>
              <a:rPr lang="cs-CZ" dirty="0" smtClean="0"/>
              <a:t>1812: první český překlad: kniha všeobecných zákonů městských </a:t>
            </a:r>
          </a:p>
          <a:p>
            <a:pPr lvl="1"/>
            <a:r>
              <a:rPr lang="cs-CZ" dirty="0" smtClean="0"/>
              <a:t>Výrazný vliv </a:t>
            </a:r>
            <a:r>
              <a:rPr lang="cs-CZ" dirty="0" err="1" smtClean="0"/>
              <a:t>přirozenoprávního</a:t>
            </a:r>
            <a:r>
              <a:rPr lang="cs-CZ" dirty="0" smtClean="0"/>
              <a:t> myšlení</a:t>
            </a:r>
          </a:p>
          <a:p>
            <a:pPr lvl="2"/>
            <a:r>
              <a:rPr lang="cs-CZ" dirty="0" smtClean="0"/>
              <a:t>§ 16: „Každý člověk má vrozená, již rozumem poznatelná práva, a nutno jej tudíž </a:t>
            </a:r>
            <a:r>
              <a:rPr lang="cs-CZ" dirty="0" err="1" smtClean="0"/>
              <a:t>považovati</a:t>
            </a:r>
            <a:r>
              <a:rPr lang="cs-CZ" dirty="0" smtClean="0"/>
              <a:t> za osobu. Otroctví nebo nevolnictví a k tomu se vztahující výkon moci nejsou v těchto zemích dovolena.“</a:t>
            </a:r>
          </a:p>
          <a:p>
            <a:pPr lvl="2"/>
            <a:r>
              <a:rPr lang="cs-CZ" dirty="0" smtClean="0"/>
              <a:t>Základní práce: </a:t>
            </a:r>
            <a:r>
              <a:rPr lang="cs-CZ" dirty="0" err="1" smtClean="0"/>
              <a:t>Zeillerův</a:t>
            </a:r>
            <a:r>
              <a:rPr lang="cs-CZ" dirty="0" smtClean="0"/>
              <a:t> komentář k OZO </a:t>
            </a: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CA73B857-C0A1-4734-8EE1-391F1BA9A300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56935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po přijetí OZO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CA73B857-C0A1-4734-8EE1-391F1BA9A300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Do r. 1850: období exegeze, nekritické přejímání textu (v rozporu se samotným OZO; srov. § 7)</a:t>
            </a:r>
          </a:p>
          <a:p>
            <a:pPr lvl="1"/>
            <a:r>
              <a:rPr lang="cs-CZ" dirty="0" smtClean="0"/>
              <a:t>Základní rozvoj spočíval na dvorských dekretech v podobě tzv. autentické interpretace </a:t>
            </a:r>
          </a:p>
          <a:p>
            <a:pPr lvl="1"/>
            <a:r>
              <a:rPr lang="cs-CZ" dirty="0" smtClean="0"/>
              <a:t>Základní dílo: </a:t>
            </a:r>
            <a:r>
              <a:rPr lang="cs-CZ" dirty="0" err="1" smtClean="0"/>
              <a:t>Nippel</a:t>
            </a:r>
            <a:r>
              <a:rPr lang="cs-CZ" dirty="0" smtClean="0"/>
              <a:t>: Komentář k OZO</a:t>
            </a:r>
          </a:p>
          <a:p>
            <a:endParaRPr lang="cs-CZ" dirty="0"/>
          </a:p>
          <a:p>
            <a:r>
              <a:rPr lang="cs-CZ" dirty="0" smtClean="0"/>
              <a:t>1850 – 1880: vliv historickoprávní školy </a:t>
            </a:r>
          </a:p>
          <a:p>
            <a:pPr lvl="1"/>
            <a:r>
              <a:rPr lang="cs-CZ" dirty="0" smtClean="0"/>
              <a:t>Tzv. pojmová jurisprudence </a:t>
            </a:r>
          </a:p>
          <a:p>
            <a:pPr lvl="1"/>
            <a:r>
              <a:rPr lang="cs-CZ" dirty="0" smtClean="0"/>
              <a:t>Historickoprávní škola: </a:t>
            </a:r>
            <a:r>
              <a:rPr lang="cs-CZ" dirty="0" err="1" smtClean="0"/>
              <a:t>Savigny</a:t>
            </a:r>
            <a:r>
              <a:rPr lang="cs-CZ" dirty="0" smtClean="0"/>
              <a:t>, </a:t>
            </a:r>
            <a:r>
              <a:rPr lang="cs-CZ" dirty="0" err="1" smtClean="0"/>
              <a:t>Puchta</a:t>
            </a:r>
            <a:endParaRPr lang="cs-CZ" dirty="0" smtClean="0"/>
          </a:p>
          <a:p>
            <a:pPr lvl="1"/>
            <a:r>
              <a:rPr lang="cs-CZ" dirty="0" smtClean="0"/>
              <a:t>Josef Unger, Adolf Exner, Antonín Randa, Franz Hofmann, Leopold </a:t>
            </a:r>
            <a:r>
              <a:rPr lang="cs-CZ" dirty="0" err="1" smtClean="0"/>
              <a:t>Pfaff</a:t>
            </a:r>
            <a:endParaRPr lang="cs-CZ" dirty="0" smtClean="0"/>
          </a:p>
          <a:p>
            <a:pPr lvl="1"/>
            <a:r>
              <a:rPr lang="cs-CZ" dirty="0" smtClean="0"/>
              <a:t>Sbírka rozhodnutí OGH: </a:t>
            </a:r>
            <a:r>
              <a:rPr lang="cs-CZ" dirty="0" err="1" smtClean="0"/>
              <a:t>Glasser</a:t>
            </a:r>
            <a:r>
              <a:rPr lang="cs-CZ" dirty="0"/>
              <a:t> </a:t>
            </a:r>
            <a:r>
              <a:rPr lang="cs-CZ" dirty="0" smtClean="0"/>
              <a:t>– Unger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0174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CA73B857-C0A1-4734-8EE1-391F1BA9A300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1880 – 1900: </a:t>
            </a:r>
          </a:p>
          <a:p>
            <a:pPr lvl="1"/>
            <a:r>
              <a:rPr lang="cs-CZ" dirty="0" smtClean="0"/>
              <a:t>Navazuje na předchozí období </a:t>
            </a:r>
          </a:p>
          <a:p>
            <a:pPr lvl="1"/>
            <a:r>
              <a:rPr lang="cs-CZ" dirty="0" smtClean="0"/>
              <a:t>Vydání materiálů z doby přípravy OZO (protokoly jednání komise) </a:t>
            </a:r>
          </a:p>
          <a:p>
            <a:pPr lvl="1"/>
            <a:r>
              <a:rPr lang="cs-CZ" dirty="0" smtClean="0"/>
              <a:t>Nové procesní předpisy </a:t>
            </a:r>
          </a:p>
          <a:p>
            <a:pPr lvl="1"/>
            <a:r>
              <a:rPr lang="cs-CZ" dirty="0" smtClean="0"/>
              <a:t>Nový knihovní zákon </a:t>
            </a:r>
          </a:p>
          <a:p>
            <a:endParaRPr lang="cs-CZ" dirty="0" smtClean="0"/>
          </a:p>
          <a:p>
            <a:r>
              <a:rPr lang="cs-CZ" dirty="0" smtClean="0"/>
              <a:t>1900 – 1918</a:t>
            </a:r>
          </a:p>
          <a:p>
            <a:pPr lvl="1"/>
            <a:r>
              <a:rPr lang="cs-CZ" dirty="0" smtClean="0"/>
              <a:t>Vliv německého BGB</a:t>
            </a:r>
          </a:p>
          <a:p>
            <a:pPr lvl="1"/>
            <a:r>
              <a:rPr lang="cs-CZ" dirty="0" smtClean="0"/>
              <a:t>Příprava novely OZO: 3 dílčí novely 1914 – 1916 </a:t>
            </a:r>
            <a:endParaRPr lang="cs-CZ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823193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Další významné soukromoprávní kodifikace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1862: obchodní zákoník – společný pro celý Německý spolek (účinnost od r. 1863)</a:t>
            </a:r>
          </a:p>
          <a:p>
            <a:r>
              <a:rPr lang="cs-CZ" dirty="0" smtClean="0"/>
              <a:t>Pracovní právo kodifikováno nebylo. Základem byla úprava služební smlouvy, která byla doplňována zvláštními zákony zejména o ochraně dělnictva.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CA73B857-C0A1-4734-8EE1-391F1BA9A300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48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jednotného čs. občanského zákoníku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CA73B857-C0A1-4734-8EE1-391F1BA9A300}" type="slidenum">
              <a:rPr lang="cs-CZ" smtClean="0"/>
              <a:pPr/>
              <a:t>24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543297" y="1988840"/>
            <a:ext cx="8082321" cy="4114800"/>
          </a:xfrm>
        </p:spPr>
        <p:txBody>
          <a:bodyPr/>
          <a:lstStyle/>
          <a:p>
            <a:r>
              <a:rPr lang="cs-CZ" dirty="0" smtClean="0"/>
              <a:t>1918 – 1938: </a:t>
            </a:r>
          </a:p>
          <a:p>
            <a:pPr lvl="1"/>
            <a:r>
              <a:rPr lang="cs-CZ" dirty="0" smtClean="0"/>
              <a:t>ČSR</a:t>
            </a:r>
          </a:p>
          <a:p>
            <a:pPr lvl="1"/>
            <a:r>
              <a:rPr lang="cs-CZ" dirty="0" smtClean="0"/>
              <a:t>Příprava unifikovaného soukromého práva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dirty="0" smtClean="0"/>
              <a:t>20. léta: přípravné práce, návrhy subkomitétů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dirty="0" smtClean="0"/>
              <a:t>1931: návrh superrevizní komise 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dirty="0" smtClean="0"/>
              <a:t>1937: vládní návrh OZ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80547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Občanský zákoník z roku 1950 </a:t>
            </a:r>
            <a:br>
              <a:rPr lang="cs-CZ" dirty="0" smtClean="0"/>
            </a:br>
            <a:r>
              <a:rPr lang="cs-CZ" dirty="0" smtClean="0"/>
              <a:t>a proces socializace čs. občanského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Překonání právního dualismu </a:t>
            </a:r>
          </a:p>
          <a:p>
            <a:r>
              <a:rPr lang="cs-CZ" dirty="0" smtClean="0"/>
              <a:t>Socializace – viz dále </a:t>
            </a:r>
          </a:p>
          <a:p>
            <a:r>
              <a:rPr lang="cs-CZ" dirty="0" smtClean="0"/>
              <a:t>Struktura – </a:t>
            </a:r>
            <a:r>
              <a:rPr lang="cs-CZ" dirty="0" err="1" smtClean="0"/>
              <a:t>pandektistická</a:t>
            </a:r>
            <a:r>
              <a:rPr lang="cs-CZ" dirty="0" smtClean="0"/>
              <a:t> : </a:t>
            </a:r>
          </a:p>
          <a:p>
            <a:pPr lvl="1"/>
            <a:r>
              <a:rPr lang="cs-CZ" dirty="0" smtClean="0"/>
              <a:t>Obecná část </a:t>
            </a:r>
          </a:p>
          <a:p>
            <a:pPr lvl="1"/>
            <a:r>
              <a:rPr lang="cs-CZ" dirty="0" smtClean="0"/>
              <a:t>Práva věcná </a:t>
            </a:r>
          </a:p>
          <a:p>
            <a:pPr lvl="1"/>
            <a:r>
              <a:rPr lang="cs-CZ" dirty="0" smtClean="0"/>
              <a:t>Právo závazkové </a:t>
            </a:r>
          </a:p>
          <a:p>
            <a:pPr lvl="1"/>
            <a:r>
              <a:rPr lang="cs-CZ" dirty="0" smtClean="0"/>
              <a:t>Právo dědické 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Samostatně </a:t>
            </a:r>
            <a:r>
              <a:rPr lang="cs-CZ" dirty="0"/>
              <a:t>zákon o právu rodinném z r. </a:t>
            </a:r>
            <a:r>
              <a:rPr lang="cs-CZ" dirty="0" smtClean="0"/>
              <a:t>1949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CA73B857-C0A1-4734-8EE1-391F1BA9A300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306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836712"/>
            <a:ext cx="8086635" cy="504056"/>
          </a:xfrm>
        </p:spPr>
        <p:txBody>
          <a:bodyPr/>
          <a:lstStyle/>
          <a:p>
            <a:r>
              <a:rPr lang="cs-CZ" dirty="0" smtClean="0"/>
              <a:t>Socializace občanského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09589" y="1412776"/>
            <a:ext cx="8082321" cy="4968551"/>
          </a:xfrm>
        </p:spPr>
        <p:txBody>
          <a:bodyPr>
            <a:noAutofit/>
          </a:bodyPr>
          <a:lstStyle/>
          <a:p>
            <a:r>
              <a:rPr lang="cs-CZ" sz="1900" dirty="0" smtClean="0"/>
              <a:t>§ 1</a:t>
            </a:r>
            <a:r>
              <a:rPr lang="cs-CZ" sz="1900" dirty="0"/>
              <a:t> OZ 1950: </a:t>
            </a:r>
            <a:r>
              <a:rPr lang="cs-CZ" sz="1900" dirty="0" smtClean="0"/>
              <a:t>„Základem </a:t>
            </a:r>
            <a:r>
              <a:rPr lang="cs-CZ" sz="1900" dirty="0"/>
              <a:t>občanských práv je ústavou zaručený společenský řád lidově demokratické republiky a její socialistická výstavba</a:t>
            </a:r>
            <a:r>
              <a:rPr lang="cs-CZ" sz="1900" dirty="0" smtClean="0"/>
              <a:t>.“</a:t>
            </a:r>
          </a:p>
          <a:p>
            <a:r>
              <a:rPr lang="cs-CZ" sz="1900" dirty="0" smtClean="0"/>
              <a:t> § </a:t>
            </a:r>
            <a:r>
              <a:rPr lang="cs-CZ" sz="1900" dirty="0"/>
              <a:t>3 OZ 1950: „Nikdo nesmí zneužívat občanských práv ke škodě celku</a:t>
            </a:r>
            <a:r>
              <a:rPr lang="cs-CZ" sz="1900" dirty="0" smtClean="0"/>
              <a:t>.“</a:t>
            </a:r>
          </a:p>
          <a:p>
            <a:r>
              <a:rPr lang="cs-CZ" sz="1900" dirty="0" smtClean="0"/>
              <a:t>Výklad projevů vůle: § 31 OZ 1950</a:t>
            </a:r>
          </a:p>
          <a:p>
            <a:pPr marL="0" indent="0">
              <a:buNone/>
            </a:pPr>
            <a:r>
              <a:rPr lang="cs-CZ" sz="1900" dirty="0" smtClean="0"/>
              <a:t>(</a:t>
            </a:r>
            <a:r>
              <a:rPr lang="cs-CZ" sz="1900" dirty="0"/>
              <a:t>1) Projev vůle je třeba vykládat tak, jak to se zřetelem k okolnostem, za kterých byl učiněn, odpovídá pravidlům socialistického soužití.</a:t>
            </a:r>
          </a:p>
          <a:p>
            <a:pPr marL="0" indent="0">
              <a:buNone/>
            </a:pPr>
            <a:r>
              <a:rPr lang="cs-CZ" sz="1900" dirty="0" smtClean="0"/>
              <a:t>(</a:t>
            </a:r>
            <a:r>
              <a:rPr lang="cs-CZ" sz="1900" dirty="0"/>
              <a:t>2) Jde-li o právní úkon, který má význam pro plnění jednotného hospodářského plánu, je třeba projev vůle vyložit v souladu s úkoly plánem uloženými</a:t>
            </a:r>
            <a:r>
              <a:rPr lang="cs-CZ" sz="1900" dirty="0" smtClean="0"/>
              <a:t>.</a:t>
            </a:r>
          </a:p>
          <a:p>
            <a:pPr marL="0" indent="0">
              <a:buNone/>
            </a:pPr>
            <a:endParaRPr lang="cs-CZ" sz="1900" dirty="0" smtClean="0"/>
          </a:p>
          <a:p>
            <a:r>
              <a:rPr lang="cs-CZ" sz="1900" dirty="0" smtClean="0"/>
              <a:t>§ 36 OZ 1950</a:t>
            </a:r>
            <a:endParaRPr lang="cs-CZ" sz="1900" dirty="0"/>
          </a:p>
          <a:p>
            <a:pPr marL="0" indent="0">
              <a:buNone/>
            </a:pPr>
            <a:r>
              <a:rPr lang="cs-CZ" sz="1900" dirty="0"/>
              <a:t>(1) Neplatný je právní úkon, který se příčí zákonu nebo obecnému zájmu.</a:t>
            </a:r>
          </a:p>
          <a:p>
            <a:pPr marL="0" indent="0">
              <a:buNone/>
            </a:pPr>
            <a:r>
              <a:rPr lang="cs-CZ" sz="1900" dirty="0" smtClean="0"/>
              <a:t>(</a:t>
            </a:r>
            <a:r>
              <a:rPr lang="cs-CZ" sz="1900" dirty="0"/>
              <a:t>2) </a:t>
            </a:r>
            <a:r>
              <a:rPr lang="cs-CZ" sz="1900" dirty="0" smtClean="0"/>
              <a:t>Je-li </a:t>
            </a:r>
            <a:r>
              <a:rPr lang="cs-CZ" sz="1900" dirty="0"/>
              <a:t>právní úkon neplatný, protože se příčí zákonu nebo důležitému zájmu obecnému, může soud na návrh prokurátora vyslovit, že to, co bylo plněno straně, která o neplatnosti věděla, propadá ve prospěch státu.</a:t>
            </a:r>
            <a:endParaRPr lang="cs-CZ" sz="19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CA73B857-C0A1-4734-8EE1-391F1BA9A300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3896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196752"/>
            <a:ext cx="8503920" cy="525658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Návaznost i v právu procesním: </a:t>
            </a:r>
          </a:p>
          <a:p>
            <a:pPr lvl="1"/>
            <a:r>
              <a:rPr lang="cs-CZ" dirty="0" smtClean="0"/>
              <a:t>§ 6 OSŘ 1950</a:t>
            </a:r>
          </a:p>
          <a:p>
            <a:pPr marL="0" indent="0">
              <a:buNone/>
            </a:pPr>
            <a:r>
              <a:rPr lang="cs-CZ" sz="2300" dirty="0"/>
              <a:t>(1) Má-li prokurátor za to, že toho vyžaduje ochrana zájmu státu nebo pracujících, může v kterémkoli období vstoupit do řízení a je pak oprávněn ke všem procesním úkonům, které může vykonat účastník podle stavu řízení</a:t>
            </a:r>
            <a:r>
              <a:rPr lang="cs-CZ" sz="2300" dirty="0" smtClean="0"/>
              <a:t>.</a:t>
            </a:r>
            <a:endParaRPr lang="cs-CZ" sz="2300" dirty="0"/>
          </a:p>
          <a:p>
            <a:pPr marL="0" indent="0">
              <a:buNone/>
            </a:pPr>
            <a:r>
              <a:rPr lang="cs-CZ" sz="2300" dirty="0" smtClean="0"/>
              <a:t>(</a:t>
            </a:r>
            <a:r>
              <a:rPr lang="cs-CZ" sz="2300" dirty="0"/>
              <a:t>3) Je-li k zahájení řízení třeba návrhu, může takový návrh učinit i prokurátor, má-li za to, že toho vyžaduje ochrana zájmů státu nebo pracujících. Účastníkem řízení je pak i prokurátor; není však oprávněn k procesním úkonům, jimiž se nakládá s předmětem řízení.</a:t>
            </a:r>
          </a:p>
          <a:p>
            <a:endParaRPr lang="cs-CZ" dirty="0" smtClean="0"/>
          </a:p>
          <a:p>
            <a:r>
              <a:rPr lang="cs-CZ" b="1" dirty="0" smtClean="0"/>
              <a:t>Rozdílné </a:t>
            </a:r>
            <a:r>
              <a:rPr lang="cs-CZ" b="1" dirty="0"/>
              <a:t>druhy vlastnictví </a:t>
            </a:r>
            <a:r>
              <a:rPr lang="cs-CZ" dirty="0"/>
              <a:t>- §§ 100 a násl. </a:t>
            </a:r>
          </a:p>
          <a:p>
            <a:pPr lvl="1"/>
            <a:r>
              <a:rPr lang="cs-CZ" dirty="0"/>
              <a:t>Socialistické vlastnictví (§ 101)</a:t>
            </a:r>
          </a:p>
          <a:p>
            <a:pPr lvl="2"/>
            <a:r>
              <a:rPr lang="cs-CZ" dirty="0"/>
              <a:t>Státní vlastnictví </a:t>
            </a:r>
          </a:p>
          <a:p>
            <a:pPr lvl="2"/>
            <a:r>
              <a:rPr lang="cs-CZ" dirty="0"/>
              <a:t>Družstevní vlastnictví </a:t>
            </a:r>
          </a:p>
          <a:p>
            <a:pPr lvl="1"/>
            <a:r>
              <a:rPr lang="cs-CZ" dirty="0"/>
              <a:t>Osobní vlastnictví (§ 105)</a:t>
            </a:r>
          </a:p>
          <a:p>
            <a:pPr lvl="1"/>
            <a:r>
              <a:rPr lang="cs-CZ" dirty="0"/>
              <a:t>Soukromé vlastnictví (§ 106)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CA73B857-C0A1-4734-8EE1-391F1BA9A300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60291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908720"/>
            <a:ext cx="8086635" cy="647700"/>
          </a:xfrm>
        </p:spPr>
        <p:txBody>
          <a:bodyPr/>
          <a:lstStyle/>
          <a:p>
            <a:r>
              <a:rPr lang="cs-CZ" dirty="0" smtClean="0"/>
              <a:t>Vlna kodifikací v 60. letech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09589" y="1772816"/>
            <a:ext cx="8082321" cy="4359697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Tzv. socialistická ústava z roku 1960 </a:t>
            </a:r>
          </a:p>
          <a:p>
            <a:r>
              <a:rPr lang="cs-CZ" dirty="0" smtClean="0"/>
              <a:t>Zákon č. 94/1963 Sb., o rodině </a:t>
            </a:r>
          </a:p>
          <a:p>
            <a:pPr lvl="1"/>
            <a:r>
              <a:rPr lang="cs-CZ" dirty="0" smtClean="0"/>
              <a:t>Již neobsahoval majetkové manželské právo</a:t>
            </a:r>
          </a:p>
          <a:p>
            <a:r>
              <a:rPr lang="cs-CZ" dirty="0" smtClean="0"/>
              <a:t>Zákon č. 101/1963 Sb., o právních vztazích v mezinárodním obchodním styku (zákoník mezinárodního obchodu)</a:t>
            </a:r>
          </a:p>
          <a:p>
            <a:r>
              <a:rPr lang="cs-CZ" dirty="0"/>
              <a:t>Zákon č. 40/1964 Sb., občanský zákoník </a:t>
            </a:r>
          </a:p>
          <a:p>
            <a:r>
              <a:rPr lang="cs-CZ" dirty="0" smtClean="0"/>
              <a:t>Zákon č. 109/1964, hospodářský zákoník </a:t>
            </a:r>
          </a:p>
          <a:p>
            <a:r>
              <a:rPr lang="cs-CZ" dirty="0" smtClean="0"/>
              <a:t>Zákon č. 35/1965 Sb., o dílech literárních, vědeckých a uměleckých (autorský zákon)</a:t>
            </a:r>
          </a:p>
          <a:p>
            <a:r>
              <a:rPr lang="cs-CZ" dirty="0" smtClean="0"/>
              <a:t>Zákon č. 65/1965 Sb., zákoník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33327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OZ 1964 a prohloubení socializace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Přehled systematiky zákona</a:t>
            </a:r>
            <a:r>
              <a:rPr lang="cs-CZ" dirty="0" smtClean="0"/>
              <a:t>: </a:t>
            </a:r>
          </a:p>
          <a:p>
            <a:r>
              <a:rPr lang="cs-CZ" dirty="0" smtClean="0"/>
              <a:t>Zásady občanskoprávních vztahů</a:t>
            </a:r>
          </a:p>
          <a:p>
            <a:r>
              <a:rPr lang="cs-CZ" dirty="0" smtClean="0"/>
              <a:t>Část první: obecná ustanovení </a:t>
            </a:r>
          </a:p>
          <a:p>
            <a:pPr lvl="1"/>
            <a:r>
              <a:rPr lang="cs-CZ" dirty="0" smtClean="0"/>
              <a:t>Účastníci občanskoprávních vztahů (občané, socialistické organizace)</a:t>
            </a:r>
          </a:p>
          <a:p>
            <a:pPr lvl="1"/>
            <a:r>
              <a:rPr lang="cs-CZ" dirty="0" smtClean="0"/>
              <a:t>Zastoupení, právní úkony</a:t>
            </a:r>
          </a:p>
          <a:p>
            <a:pPr lvl="1"/>
            <a:r>
              <a:rPr lang="cs-CZ" dirty="0" smtClean="0"/>
              <a:t>Zajištění práv a povinností</a:t>
            </a:r>
          </a:p>
          <a:p>
            <a:pPr lvl="1"/>
            <a:r>
              <a:rPr lang="cs-CZ" dirty="0" smtClean="0"/>
              <a:t>Změna práv a povinností </a:t>
            </a:r>
          </a:p>
          <a:p>
            <a:pPr lvl="1"/>
            <a:r>
              <a:rPr lang="cs-CZ" dirty="0" smtClean="0"/>
              <a:t>Promlčení</a:t>
            </a:r>
          </a:p>
        </p:txBody>
      </p:sp>
    </p:spTree>
    <p:extLst>
      <p:ext uri="{BB962C8B-B14F-4D97-AF65-F5344CB8AC3E}">
        <p14:creationId xmlns:p14="http://schemas.microsoft.com/office/powerpoint/2010/main" val="3912195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924944"/>
            <a:ext cx="8086635" cy="647700"/>
          </a:xfrm>
        </p:spPr>
        <p:txBody>
          <a:bodyPr/>
          <a:lstStyle/>
          <a:p>
            <a:r>
              <a:rPr lang="cs-CZ" dirty="0"/>
              <a:t>I. Soukromé právo a jeho odlišení od práva veřejného</a:t>
            </a:r>
          </a:p>
        </p:txBody>
      </p:sp>
    </p:spTree>
    <p:extLst>
      <p:ext uri="{BB962C8B-B14F-4D97-AF65-F5344CB8AC3E}">
        <p14:creationId xmlns:p14="http://schemas.microsoft.com/office/powerpoint/2010/main" val="6869076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Část druhá: socialistické společenské vlastnictví a osobní vlastnictví </a:t>
            </a:r>
          </a:p>
          <a:p>
            <a:r>
              <a:rPr lang="cs-CZ" dirty="0" smtClean="0"/>
              <a:t>Část třetí: osobní užívání bytu, jiných místností a pozemků</a:t>
            </a:r>
          </a:p>
          <a:p>
            <a:r>
              <a:rPr lang="cs-CZ" dirty="0" smtClean="0"/>
              <a:t>Část čtvrtá: služby</a:t>
            </a:r>
          </a:p>
          <a:p>
            <a:pPr lvl="1"/>
            <a:r>
              <a:rPr lang="cs-CZ" dirty="0" smtClean="0"/>
              <a:t>Obecná ustanovení o poskytování služeb</a:t>
            </a:r>
          </a:p>
          <a:p>
            <a:pPr lvl="1"/>
            <a:r>
              <a:rPr lang="cs-CZ" dirty="0" smtClean="0"/>
              <a:t>Prodej zboží v obchodě, půjčování věcí (úplatné!), zhotovení věci na zakázku, oprava a úprava věci, </a:t>
            </a:r>
            <a:r>
              <a:rPr lang="cs-CZ" dirty="0" err="1" smtClean="0"/>
              <a:t>obstaravetelské</a:t>
            </a:r>
            <a:r>
              <a:rPr lang="cs-CZ" dirty="0" smtClean="0"/>
              <a:t> služby, ubytovací služby, přepravní služby, právní pomoc advokátní organizace, peněžní služby, pojištění</a:t>
            </a:r>
          </a:p>
        </p:txBody>
      </p:sp>
    </p:spTree>
    <p:extLst>
      <p:ext uri="{BB962C8B-B14F-4D97-AF65-F5344CB8AC3E}">
        <p14:creationId xmlns:p14="http://schemas.microsoft.com/office/powerpoint/2010/main" val="26357666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Služby (§ 222 odst. 1): Službami poskytují socialistické organice občanům věcná plnění, výkony, jakož i jiná plnění k uspokojení jejich hmotných a kulturních potřeb.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99001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Část pátá: práva a povinnosti z jiných právních úkonů </a:t>
            </a:r>
          </a:p>
          <a:p>
            <a:pPr lvl="1"/>
            <a:r>
              <a:rPr lang="cs-CZ" dirty="0" smtClean="0"/>
              <a:t>Občanská výpomoc (§ 384): (1) Jestliže občan pro jiného občana na jeho žádost provede nějakou práci, poskytne mu půjčku nebo jinak vypomůže, jde o občanskou výpomoc. (2) Poskytnutí občanské výpomoci musí být v souladu s pravidly socialistického soužití.  </a:t>
            </a:r>
          </a:p>
          <a:p>
            <a:pPr lvl="1"/>
            <a:r>
              <a:rPr lang="cs-CZ" dirty="0" smtClean="0"/>
              <a:t>Jiné smlouvy: přenechání bytu v rodinném domku, přenechání části bytu, přenechání nemovitosti k dočasnému užívání, koupě, výměna a darování, obstarání záležitosti jiného, veřejná soutěž. </a:t>
            </a:r>
          </a:p>
          <a:p>
            <a:r>
              <a:rPr lang="cs-CZ" dirty="0" smtClean="0"/>
              <a:t>Část šestá: Odpovědnost za škodu a za neoprávněný majetkový prospěch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56652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Část sedmá: dědění </a:t>
            </a:r>
          </a:p>
          <a:p>
            <a:r>
              <a:rPr lang="cs-CZ" dirty="0" smtClean="0"/>
              <a:t>Část osmá: závěrečná ustanovení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85855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1055409"/>
            <a:ext cx="8086635" cy="451101"/>
          </a:xfrm>
        </p:spPr>
        <p:txBody>
          <a:bodyPr/>
          <a:lstStyle/>
          <a:p>
            <a:r>
              <a:rPr lang="cs-CZ" dirty="0" smtClean="0"/>
              <a:t>Hospodářský zákoník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7030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dirty="0"/>
              <a:t>HLAVA PRVNÍ</a:t>
            </a:r>
          </a:p>
          <a:p>
            <a:pPr marL="0" indent="0" algn="ctr">
              <a:buNone/>
            </a:pPr>
            <a:r>
              <a:rPr lang="cs-CZ" dirty="0" err="1"/>
              <a:t>Hospodářskoprávní</a:t>
            </a:r>
            <a:r>
              <a:rPr lang="cs-CZ" dirty="0"/>
              <a:t> vztahy</a:t>
            </a:r>
          </a:p>
          <a:p>
            <a:pPr marL="0" indent="0" algn="ctr">
              <a:buNone/>
            </a:pPr>
            <a:endParaRPr lang="cs-CZ" sz="900" dirty="0"/>
          </a:p>
          <a:p>
            <a:pPr marL="0" indent="0" algn="ctr">
              <a:buNone/>
            </a:pPr>
            <a:r>
              <a:rPr lang="cs-CZ" dirty="0"/>
              <a:t>§ 1</a:t>
            </a:r>
          </a:p>
          <a:p>
            <a:pPr marL="0" indent="0">
              <a:buNone/>
            </a:pPr>
            <a:r>
              <a:rPr lang="cs-CZ" dirty="0" smtClean="0"/>
              <a:t>Hospodářský </a:t>
            </a:r>
            <a:r>
              <a:rPr lang="cs-CZ" dirty="0"/>
              <a:t>zákoník upravuje ze vztahů vznikajících při řízení národního hospodářství a při hospodářské činnosti socialistických organizací:</a:t>
            </a:r>
          </a:p>
          <a:p>
            <a:r>
              <a:rPr lang="cs-CZ" dirty="0" smtClean="0"/>
              <a:t>plánovité </a:t>
            </a:r>
            <a:r>
              <a:rPr lang="cs-CZ" dirty="0"/>
              <a:t>řízení národního hospodářství a socialistické společenské vlastnictví,</a:t>
            </a:r>
          </a:p>
          <a:p>
            <a:r>
              <a:rPr lang="cs-CZ" dirty="0" smtClean="0"/>
              <a:t>organizaci </a:t>
            </a:r>
            <a:r>
              <a:rPr lang="cs-CZ" dirty="0"/>
              <a:t>hospodářské činnosti, postavení socialistických organizací a jejich hospodaření,</a:t>
            </a:r>
          </a:p>
          <a:p>
            <a:r>
              <a:rPr lang="cs-CZ" dirty="0" smtClean="0"/>
              <a:t>spolupráci </a:t>
            </a:r>
            <a:r>
              <a:rPr lang="cs-CZ" dirty="0"/>
              <a:t>socialistických organizací a jejich majetkovou odpovědnost za porušení stanovených povinností,</a:t>
            </a:r>
          </a:p>
          <a:p>
            <a:r>
              <a:rPr lang="cs-CZ" dirty="0" smtClean="0"/>
              <a:t>platební </a:t>
            </a:r>
            <a:r>
              <a:rPr lang="cs-CZ" dirty="0"/>
              <a:t>a úvěrové vztahy socialistických organizací.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8101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908720"/>
            <a:ext cx="8086635" cy="504056"/>
          </a:xfrm>
        </p:spPr>
        <p:txBody>
          <a:bodyPr/>
          <a:lstStyle/>
          <a:p>
            <a:r>
              <a:rPr lang="cs-CZ" dirty="0" smtClean="0"/>
              <a:t>Zákoník mezinárodního obchodu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33095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dirty="0"/>
              <a:t>§ 2</a:t>
            </a:r>
          </a:p>
          <a:p>
            <a:pPr marL="0" indent="0" algn="ctr">
              <a:buNone/>
            </a:pPr>
            <a:r>
              <a:rPr lang="cs-CZ" dirty="0" smtClean="0"/>
              <a:t>Předmět </a:t>
            </a:r>
            <a:r>
              <a:rPr lang="cs-CZ" dirty="0"/>
              <a:t>úpravy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(1) Za vztahy vznikající v mezinárodním obchodním styku se ve smyslu tohoto zákona považují:</a:t>
            </a:r>
          </a:p>
          <a:p>
            <a:pPr marL="0" indent="0">
              <a:buNone/>
            </a:pPr>
            <a:r>
              <a:rPr lang="cs-CZ" dirty="0" smtClean="0"/>
              <a:t>a</a:t>
            </a:r>
            <a:r>
              <a:rPr lang="cs-CZ" dirty="0"/>
              <a:t>) majetkové vztahy, na základě nichž došlo nebo má dojít za úplatu poskytovanou v jakékoliv formě k převodu věcného, závazkového nebo jiného práva nebo hospodářské hodnoty mezi osobami, které nemají sídlo (bydliště) na území téhož státu;</a:t>
            </a:r>
          </a:p>
          <a:p>
            <a:pPr marL="0" indent="0">
              <a:buNone/>
            </a:pPr>
            <a:r>
              <a:rPr lang="cs-CZ" dirty="0" smtClean="0"/>
              <a:t>b</a:t>
            </a:r>
            <a:r>
              <a:rPr lang="cs-CZ" dirty="0"/>
              <a:t>) majetkové vztahy, jejichž předmětem je užívání věci nebo využití práva nebo jiné hospodářské hodnoty, jež se má uskutečnit na území státu, na němž nemá některý z účastníků své sídlo (bydliště);</a:t>
            </a:r>
          </a:p>
          <a:p>
            <a:pPr marL="0" indent="0">
              <a:buNone/>
            </a:pPr>
            <a:r>
              <a:rPr lang="cs-CZ" dirty="0" smtClean="0"/>
              <a:t>c</a:t>
            </a:r>
            <a:r>
              <a:rPr lang="cs-CZ" dirty="0"/>
              <a:t>) majetkové vztahy, jejichž předmětem je činnost nebo zdržení se činnosti, nemají-li všichni účastníci sídlo (bydliště) na území téhož státu;</a:t>
            </a:r>
          </a:p>
          <a:p>
            <a:pPr marL="0" indent="0">
              <a:buNone/>
            </a:pPr>
            <a:r>
              <a:rPr lang="cs-CZ" dirty="0" smtClean="0"/>
              <a:t>d</a:t>
            </a:r>
            <a:r>
              <a:rPr lang="cs-CZ" dirty="0"/>
              <a:t>) majetkové vztahy vznikající z obstarávání nebo z uskutečňování námořní přepravy zásilek nebo najímání lodi nebo uzavírání smluv o provozu lodí</a:t>
            </a:r>
            <a:r>
              <a:rPr lang="cs-CZ" dirty="0" smtClean="0"/>
              <a:t>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99531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196752"/>
            <a:ext cx="8503920" cy="547260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smtClean="0"/>
              <a:t>e</a:t>
            </a:r>
            <a:r>
              <a:rPr lang="cs-CZ" dirty="0"/>
              <a:t>) majetkové vztahy z jiné přepravy, při níž místo odeslání a místo určení nejsou na území téhož státu nebo jsou na území státu, na němž nemá některý z účastníků své sídlo (bydliště);</a:t>
            </a:r>
          </a:p>
          <a:p>
            <a:pPr marL="0" indent="0">
              <a:buNone/>
            </a:pPr>
            <a:r>
              <a:rPr lang="cs-CZ" dirty="0" smtClean="0"/>
              <a:t>f</a:t>
            </a:r>
            <a:r>
              <a:rPr lang="cs-CZ" dirty="0"/>
              <a:t>) majetkové vztahy z bankovního styku mezi účastníky nemajícími sídlo (bydliště) na území téhož státu, nebo uskutečňují-li se tyto vztahy v souvislosti s některým z ostatních vztahů uvedených v tomto odstavci;</a:t>
            </a:r>
          </a:p>
          <a:p>
            <a:pPr marL="0" indent="0">
              <a:buNone/>
            </a:pPr>
            <a:r>
              <a:rPr lang="cs-CZ" dirty="0" smtClean="0"/>
              <a:t>g</a:t>
            </a:r>
            <a:r>
              <a:rPr lang="cs-CZ" dirty="0"/>
              <a:t>) majetkové vztahy vznikající z pojištění proti nebezpečí škody hrozící v souvislosti s některým z ostatních právních vztahů uvedených v tomto odstavci;</a:t>
            </a:r>
          </a:p>
          <a:p>
            <a:pPr marL="0" indent="0">
              <a:buNone/>
            </a:pPr>
            <a:r>
              <a:rPr lang="cs-CZ" dirty="0" smtClean="0"/>
              <a:t>h</a:t>
            </a:r>
            <a:r>
              <a:rPr lang="cs-CZ" dirty="0"/>
              <a:t>) majetkové vztahy, jejichž předmětem je kontrolní činnost uskutečňovaná v souvislosti s některým z ostatních právních vztahů uvedených v tomto odstavci</a:t>
            </a:r>
          </a:p>
          <a:p>
            <a:pPr marL="0" indent="0">
              <a:buNone/>
            </a:pPr>
            <a:r>
              <a:rPr lang="cs-CZ" dirty="0" smtClean="0"/>
              <a:t>ch</a:t>
            </a:r>
            <a:r>
              <a:rPr lang="cs-CZ" dirty="0"/>
              <a:t>) jiné majetkové vztahy vznikající v souvislosti s některým z předchozích právních vztahů uvedených v tomto odstavci, zejména v důsledku jejich změny nebo zániku, nebo vzhledem k neplatnosti úkonu, který je měl založit, nebo odporovatelnosti právních úkonů, jimiž jsou zkracováni účastníci těchto vztahů, nebo vznikající v souvislosti s jejich zajištěním, plněním nebo porušením povinností nebo uplatněním práv z nich plynoucích, pokud jsou upraveny v tomto zákonu;</a:t>
            </a:r>
          </a:p>
          <a:p>
            <a:pPr marL="0" indent="0">
              <a:buNone/>
            </a:pPr>
            <a:r>
              <a:rPr lang="cs-CZ" dirty="0" smtClean="0"/>
              <a:t>i</a:t>
            </a:r>
            <a:r>
              <a:rPr lang="cs-CZ" dirty="0"/>
              <a:t>) jiné majetkové vztahy vznikající mezi obchodníky, kteří nemají sídlo (bydliště) na území téhož státu.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2) Zákon se nevztahuje na majetkové vztahy uvedené v odstavci 1, je-li nebo musí-li být při jejich vzniku účastníkům nepochybně zřejmé, že vznikají, aby byly na území Československé socialistické republiky uspokojovány osobní potřeby alespoň jednoho z jejich účastníků nebo jiné vlastní potřeby účastníka. Zákon se však vztahuje i na takový právní vztah, je-li nebo musí-li být účastníkům zřejmé, že tento právní vztah tvoří právně celek se vztahem, při němž k uspokojování takových potřeb nedochází.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(3) Zákon se nevztahuje na nabývání nemovitostí.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61925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980728"/>
            <a:ext cx="8086635" cy="647700"/>
          </a:xfrm>
        </p:spPr>
        <p:txBody>
          <a:bodyPr/>
          <a:lstStyle/>
          <a:p>
            <a:r>
              <a:rPr lang="cs-CZ" dirty="0" smtClean="0"/>
              <a:t>Struktura ZMO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916832"/>
            <a:ext cx="8503920" cy="4536504"/>
          </a:xfrm>
        </p:spPr>
        <p:txBody>
          <a:bodyPr>
            <a:normAutofit/>
          </a:bodyPr>
          <a:lstStyle/>
          <a:p>
            <a:r>
              <a:rPr lang="cs-CZ" b="1" dirty="0" smtClean="0"/>
              <a:t>Úvodní ustanovení </a:t>
            </a:r>
            <a:r>
              <a:rPr lang="cs-CZ" dirty="0" smtClean="0"/>
              <a:t>(účel zákona, předmět úpravy atd.)</a:t>
            </a:r>
          </a:p>
          <a:p>
            <a:r>
              <a:rPr lang="cs-CZ" b="1" dirty="0" smtClean="0"/>
              <a:t>Společná ustanovení </a:t>
            </a:r>
            <a:r>
              <a:rPr lang="cs-CZ" dirty="0" smtClean="0"/>
              <a:t>(osoby, věci, právní úkony, zastoupení, počítání času, promlčení a vydržení): </a:t>
            </a:r>
            <a:r>
              <a:rPr lang="cs-CZ" i="1" dirty="0" smtClean="0"/>
              <a:t>obecná část</a:t>
            </a:r>
          </a:p>
          <a:p>
            <a:r>
              <a:rPr lang="cs-CZ" b="1" dirty="0" smtClean="0"/>
              <a:t>Obecná ustanovení o závazcích </a:t>
            </a:r>
            <a:r>
              <a:rPr lang="cs-CZ" dirty="0" smtClean="0"/>
              <a:t>(</a:t>
            </a:r>
            <a:r>
              <a:rPr lang="cs-CZ" i="1" dirty="0" smtClean="0"/>
              <a:t>obecná část závazkového práva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Zvláštní ustanovení o některých závazcích </a:t>
            </a:r>
            <a:r>
              <a:rPr lang="cs-CZ" dirty="0" smtClean="0"/>
              <a:t>(kupní smlouvy, nájemní smlouva, o dílo atd.; i závazky ze zákona: jednatelství bez příkazu, bezdůvodné obohacení, upotřebení věci pro jiného, povinnost k náhradě škody)</a:t>
            </a:r>
          </a:p>
        </p:txBody>
      </p:sp>
    </p:spTree>
    <p:extLst>
      <p:ext uri="{BB962C8B-B14F-4D97-AF65-F5344CB8AC3E}">
        <p14:creationId xmlns:p14="http://schemas.microsoft.com/office/powerpoint/2010/main" val="10546399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Transformace občanského práva po roce 1990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Zákon č. 509/1991 Sb.: tzv. velká novela OZ</a:t>
            </a:r>
          </a:p>
          <a:p>
            <a:r>
              <a:rPr lang="cs-CZ" dirty="0" smtClean="0"/>
              <a:t>Zákon č. 513/1991 Sb., obchodní zákoník</a:t>
            </a:r>
          </a:p>
          <a:p>
            <a:r>
              <a:rPr lang="cs-CZ" dirty="0" smtClean="0"/>
              <a:t>Současně: </a:t>
            </a:r>
          </a:p>
          <a:p>
            <a:pPr lvl="1"/>
            <a:r>
              <a:rPr lang="cs-CZ" dirty="0" smtClean="0"/>
              <a:t>Zrušení hospodářského zákoníku </a:t>
            </a:r>
          </a:p>
          <a:p>
            <a:pPr lvl="1"/>
            <a:r>
              <a:rPr lang="cs-CZ" dirty="0" smtClean="0"/>
              <a:t>Zrušení zákoníku mezinárodního obchodu 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Zákon č. 91/1998 Sb.: tzv. velká novela rodinného práva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89224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Tzv. rekodifikace občanského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Dokončení procesu transformace soukromého práva</a:t>
            </a:r>
          </a:p>
          <a:p>
            <a:r>
              <a:rPr lang="cs-CZ" dirty="0" smtClean="0"/>
              <a:t>Občanský zákoník roku 2012 </a:t>
            </a:r>
          </a:p>
          <a:p>
            <a:pPr lvl="1"/>
            <a:r>
              <a:rPr lang="cs-CZ" dirty="0" smtClean="0"/>
              <a:t>Zákon č. 89/2012 Sb., občanský zákoník</a:t>
            </a:r>
          </a:p>
          <a:p>
            <a:r>
              <a:rPr lang="cs-CZ" dirty="0" smtClean="0"/>
              <a:t>Zákon o obchodních korporací (90/2012 Sb.) </a:t>
            </a:r>
          </a:p>
          <a:p>
            <a:r>
              <a:rPr lang="cs-CZ" dirty="0" smtClean="0"/>
              <a:t>Zákon o mezinárodním právu soukromém (91/2012 Sb.)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9908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980728"/>
            <a:ext cx="8086635" cy="576064"/>
          </a:xfrm>
        </p:spPr>
        <p:txBody>
          <a:bodyPr/>
          <a:lstStyle/>
          <a:p>
            <a:r>
              <a:rPr lang="cs-CZ" dirty="0"/>
              <a:t>Soukromé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772816"/>
            <a:ext cx="8082321" cy="4752527"/>
          </a:xfrm>
        </p:spPr>
        <p:txBody>
          <a:bodyPr/>
          <a:lstStyle/>
          <a:p>
            <a:r>
              <a:rPr lang="cs-CZ" sz="2200" dirty="0" smtClean="0"/>
              <a:t>Upravuje vztahy mezi soukromými subjekty (FO, PO) </a:t>
            </a:r>
          </a:p>
          <a:p>
            <a:pPr lvl="1"/>
            <a:r>
              <a:rPr lang="cs-CZ" sz="2200" dirty="0" smtClean="0"/>
              <a:t>Srov</a:t>
            </a:r>
            <a:r>
              <a:rPr lang="cs-CZ" sz="2200" dirty="0"/>
              <a:t>. § 1 odst. 1 věta první OZ </a:t>
            </a:r>
          </a:p>
          <a:p>
            <a:r>
              <a:rPr lang="cs-CZ" sz="2200" dirty="0"/>
              <a:t>Veřejné právo: zejména upravuje vztahy k veřejné moci (zejména vůči státu) </a:t>
            </a:r>
          </a:p>
          <a:p>
            <a:pPr lvl="1"/>
            <a:r>
              <a:rPr lang="cs-CZ" sz="2200" dirty="0"/>
              <a:t>Zásada legality veřejné moci X autonomie vůle </a:t>
            </a:r>
          </a:p>
          <a:p>
            <a:pPr lvl="1"/>
            <a:r>
              <a:rPr lang="cs-CZ" sz="2200" dirty="0"/>
              <a:t>Čl. 2 Ústavy:</a:t>
            </a:r>
          </a:p>
          <a:p>
            <a:pPr>
              <a:buNone/>
            </a:pPr>
            <a:r>
              <a:rPr lang="cs-CZ" sz="2200" dirty="0"/>
              <a:t>	</a:t>
            </a:r>
            <a:r>
              <a:rPr lang="cs-CZ" sz="2200" dirty="0" smtClean="0"/>
              <a:t>	(</a:t>
            </a:r>
            <a:r>
              <a:rPr lang="cs-CZ" sz="2200" dirty="0"/>
              <a:t>3) Státní moc slouží všem občanům a lze ji uplatňovat jen v </a:t>
            </a:r>
            <a:r>
              <a:rPr lang="cs-CZ" sz="2200" dirty="0" smtClean="0"/>
              <a:t>	případech</a:t>
            </a:r>
            <a:r>
              <a:rPr lang="cs-CZ" sz="2200" dirty="0"/>
              <a:t>, v mezích a způsoby, které stanoví zákon.</a:t>
            </a:r>
          </a:p>
          <a:p>
            <a:pPr>
              <a:buNone/>
            </a:pPr>
            <a:r>
              <a:rPr lang="cs-CZ" sz="2200" dirty="0"/>
              <a:t>	</a:t>
            </a:r>
            <a:r>
              <a:rPr lang="cs-CZ" sz="2200" dirty="0" smtClean="0"/>
              <a:t>	(</a:t>
            </a:r>
            <a:r>
              <a:rPr lang="cs-CZ" sz="2200" dirty="0"/>
              <a:t>4) Každý občan může činit, co není zákonem zakázáno, a </a:t>
            </a:r>
            <a:r>
              <a:rPr lang="cs-CZ" sz="2200" dirty="0" smtClean="0"/>
              <a:t>	nikdo </a:t>
            </a:r>
            <a:r>
              <a:rPr lang="cs-CZ" sz="2200" dirty="0"/>
              <a:t>nesmí být nucen činit, co zákon neukládá.</a:t>
            </a:r>
          </a:p>
          <a:p>
            <a:pPr lvl="1"/>
            <a:r>
              <a:rPr lang="cs-CZ" sz="2200" dirty="0"/>
              <a:t>Podobně i čl. 2 odst. 2 a 3 LPS. </a:t>
            </a:r>
          </a:p>
        </p:txBody>
      </p:sp>
    </p:spTree>
    <p:extLst>
      <p:ext uri="{BB962C8B-B14F-4D97-AF65-F5344CB8AC3E}">
        <p14:creationId xmlns:p14="http://schemas.microsoft.com/office/powerpoint/2010/main" val="20678132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 k vývoji soukromého práva na území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Přehled: Horák, O. in Melzer/</a:t>
            </a:r>
            <a:r>
              <a:rPr lang="cs-CZ" dirty="0" err="1" smtClean="0"/>
              <a:t>Tégl</a:t>
            </a:r>
            <a:r>
              <a:rPr lang="cs-CZ" dirty="0" smtClean="0"/>
              <a:t>, komentář k OZ, sv. I</a:t>
            </a:r>
          </a:p>
          <a:p>
            <a:r>
              <a:rPr lang="cs-CZ" dirty="0" smtClean="0"/>
              <a:t>Prameny: </a:t>
            </a:r>
            <a:r>
              <a:rPr lang="cs-CZ" dirty="0" err="1" smtClean="0"/>
              <a:t>Schelle</a:t>
            </a:r>
            <a:r>
              <a:rPr lang="cs-CZ" dirty="0" smtClean="0"/>
              <a:t>, K., </a:t>
            </a:r>
            <a:r>
              <a:rPr lang="cs-CZ" dirty="0" err="1" smtClean="0"/>
              <a:t>Tauchen</a:t>
            </a:r>
            <a:r>
              <a:rPr lang="cs-CZ" dirty="0" smtClean="0"/>
              <a:t>, J. Občanské zákoníky. Ostrava: KEY </a:t>
            </a:r>
            <a:r>
              <a:rPr lang="cs-CZ" dirty="0" err="1" smtClean="0"/>
              <a:t>Publishing</a:t>
            </a:r>
            <a:r>
              <a:rPr lang="cs-CZ" dirty="0" smtClean="0"/>
              <a:t> s.r.o., 2012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8528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209" y="908720"/>
            <a:ext cx="8086635" cy="503261"/>
          </a:xfrm>
        </p:spPr>
        <p:txBody>
          <a:bodyPr>
            <a:normAutofit/>
          </a:bodyPr>
          <a:lstStyle/>
          <a:p>
            <a:r>
              <a:rPr lang="cs-CZ" b="1" dirty="0" smtClean="0"/>
              <a:t>Příklad:</a:t>
            </a:r>
            <a:r>
              <a:rPr lang="cs-CZ" dirty="0" smtClean="0"/>
              <a:t> spadené jablko na sousední pozemek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48209" y="1628800"/>
            <a:ext cx="8503920" cy="5076800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Koldínova Práva městská</a:t>
            </a:r>
            <a:r>
              <a:rPr lang="cs-CZ" dirty="0" smtClean="0"/>
              <a:t>: čl. K. XXIII: </a:t>
            </a:r>
            <a:r>
              <a:rPr lang="cs-CZ" dirty="0" err="1" smtClean="0"/>
              <a:t>Jesli</a:t>
            </a:r>
            <a:r>
              <a:rPr lang="cs-CZ" dirty="0" smtClean="0"/>
              <a:t> </a:t>
            </a:r>
            <a:r>
              <a:rPr lang="cs-CZ" dirty="0" err="1" smtClean="0"/>
              <a:t>žeby</a:t>
            </a:r>
            <a:r>
              <a:rPr lang="cs-CZ" dirty="0" smtClean="0"/>
              <a:t> štěp aneb strom ve dnu </a:t>
            </a:r>
            <a:r>
              <a:rPr lang="cs-CZ" dirty="0" err="1" smtClean="0"/>
              <a:t>sauseda</a:t>
            </a:r>
            <a:r>
              <a:rPr lang="cs-CZ" dirty="0" smtClean="0"/>
              <a:t> tvého vyrostl a koření do </a:t>
            </a:r>
            <a:r>
              <a:rPr lang="cs-CZ" dirty="0" err="1" smtClean="0"/>
              <a:t>gruntův</a:t>
            </a:r>
            <a:r>
              <a:rPr lang="cs-CZ" dirty="0" smtClean="0"/>
              <a:t> aneb pod grunty stavení tvého pustil, a tím kořením stavení tvému by škodil: </a:t>
            </a:r>
            <a:r>
              <a:rPr lang="cs-CZ" dirty="0" err="1" smtClean="0"/>
              <a:t>saused</a:t>
            </a:r>
            <a:r>
              <a:rPr lang="cs-CZ" dirty="0" smtClean="0"/>
              <a:t> k vytětí takového stromu právem </a:t>
            </a:r>
            <a:r>
              <a:rPr lang="cs-CZ" dirty="0" err="1" smtClean="0"/>
              <a:t>přidržám</a:t>
            </a:r>
            <a:r>
              <a:rPr lang="cs-CZ" dirty="0" smtClean="0"/>
              <a:t> bude. Neb strom, kterýž tak škodí cizímu stavení a gruntu, má vyťat býti. Ale strom, kterýž by na poli, na vinici, na zahradě a na chmelnici toliko škodil, má z té strany, </a:t>
            </a:r>
            <a:r>
              <a:rPr lang="cs-CZ" dirty="0" err="1" smtClean="0"/>
              <a:t>odkudž</a:t>
            </a:r>
            <a:r>
              <a:rPr lang="cs-CZ" dirty="0" smtClean="0"/>
              <a:t> škodí a stíní, okleštěn býti od pána svého; lež by </a:t>
            </a:r>
            <a:r>
              <a:rPr lang="cs-CZ" dirty="0" err="1" smtClean="0"/>
              <a:t>saused</a:t>
            </a:r>
            <a:r>
              <a:rPr lang="cs-CZ" dirty="0" smtClean="0"/>
              <a:t> jeho to od něho snésti a vytrpěti chtěl, </a:t>
            </a:r>
            <a:r>
              <a:rPr lang="cs-CZ" dirty="0" err="1" smtClean="0"/>
              <a:t>přestana</a:t>
            </a:r>
            <a:r>
              <a:rPr lang="cs-CZ" dirty="0" smtClean="0"/>
              <a:t> na tom </a:t>
            </a:r>
            <a:r>
              <a:rPr lang="cs-CZ" dirty="0" err="1" smtClean="0"/>
              <a:t>ovotci</a:t>
            </a:r>
            <a:r>
              <a:rPr lang="cs-CZ" dirty="0" smtClean="0"/>
              <a:t>, </a:t>
            </a:r>
            <a:r>
              <a:rPr lang="cs-CZ" dirty="0" err="1" smtClean="0"/>
              <a:t>kteréžby</a:t>
            </a:r>
            <a:r>
              <a:rPr lang="cs-CZ" dirty="0" smtClean="0"/>
              <a:t> z ratolestí toho stromu na jeho dno visutých a obrácených padalo; proto, že takové </a:t>
            </a:r>
            <a:r>
              <a:rPr lang="cs-CZ" dirty="0" err="1" smtClean="0"/>
              <a:t>ovotce</a:t>
            </a:r>
            <a:r>
              <a:rPr lang="cs-CZ" dirty="0" smtClean="0"/>
              <a:t> těm podle práva náleží, kdož taková zastínění </a:t>
            </a:r>
            <a:r>
              <a:rPr lang="cs-CZ" dirty="0" err="1" smtClean="0"/>
              <a:t>gruntův</a:t>
            </a:r>
            <a:r>
              <a:rPr lang="cs-CZ" dirty="0" smtClean="0"/>
              <a:t> svých od </a:t>
            </a:r>
            <a:r>
              <a:rPr lang="cs-CZ" dirty="0" err="1" smtClean="0"/>
              <a:t>stromův</a:t>
            </a:r>
            <a:r>
              <a:rPr lang="cs-CZ" dirty="0" smtClean="0"/>
              <a:t> a </a:t>
            </a:r>
            <a:r>
              <a:rPr lang="cs-CZ" dirty="0" err="1" smtClean="0"/>
              <a:t>štěpův</a:t>
            </a:r>
            <a:r>
              <a:rPr lang="cs-CZ" dirty="0" smtClean="0"/>
              <a:t> </a:t>
            </a:r>
            <a:r>
              <a:rPr lang="cs-CZ" dirty="0" err="1" smtClean="0"/>
              <a:t>sauseda</a:t>
            </a:r>
            <a:r>
              <a:rPr lang="cs-CZ" dirty="0" smtClean="0"/>
              <a:t> svého snášejí. </a:t>
            </a:r>
          </a:p>
          <a:p>
            <a:endParaRPr lang="cs-CZ" dirty="0"/>
          </a:p>
          <a:p>
            <a:r>
              <a:rPr lang="cs-CZ" b="1" dirty="0" smtClean="0"/>
              <a:t>OZO</a:t>
            </a:r>
            <a:r>
              <a:rPr lang="cs-CZ" dirty="0"/>
              <a:t>: § 422: „Každý vlastník pozemku může kořeny cizího stromu ze své půdy vytrhati a větve do jeho vzduchového prostoru visící uřezati nebo jinak jich užíti</a:t>
            </a:r>
            <a:r>
              <a:rPr lang="cs-CZ" dirty="0" smtClean="0"/>
              <a:t>.“</a:t>
            </a:r>
          </a:p>
          <a:p>
            <a:pPr lvl="1"/>
            <a:r>
              <a:rPr lang="cs-CZ" dirty="0" smtClean="0"/>
              <a:t>Právo přepadu. Rouček/Sedláček: Komentář k čsl. OZO, sv. II., Praha: Linhart, 1935, str. 461.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CA73B857-C0A1-4734-8EE1-391F1BA9A300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32266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OZ 1950: § 109: „Vlastník věci (…) Proto nesmí (…) nešetrně nebo v nevhodné roční době vytrhat ze své půdy kořeny cizího stromu nebo oklestit větve přesahující na jeho </a:t>
            </a:r>
            <a:r>
              <a:rPr lang="cs-CZ"/>
              <a:t>pozemek</a:t>
            </a:r>
            <a:r>
              <a:rPr lang="cs-CZ" smtClean="0"/>
              <a:t>.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OZ </a:t>
            </a:r>
            <a:r>
              <a:rPr lang="cs-CZ" dirty="0"/>
              <a:t>1964: § 127 odst. 1: „(1) Vlastník věci (…). Proto zejména nesmí (…) v nevhodné roční době odstraňovat ze své půdy kořeny stromu nebo odstraňovat větve stromu přesahující na jeho pozemek.“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CA73B857-C0A1-4734-8EE1-391F1BA9A300}" type="slidenum">
              <a:rPr lang="cs-CZ" smtClean="0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3143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NOZ: § 1016 odst. 1: „Plody spadlé ze stromů a keřů na sousední pozemek náleží vlastníkovi sousedního pozemku. To neplatí, je-li sousední pozemek veřejným statkem.“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CA73B857-C0A1-4734-8EE1-391F1BA9A300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31376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	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 smtClean="0">
              <a:sym typeface="Wingdings" pitchFamily="2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329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3471" y="980728"/>
            <a:ext cx="8086635" cy="575692"/>
          </a:xfrm>
        </p:spPr>
        <p:txBody>
          <a:bodyPr>
            <a:normAutofit/>
          </a:bodyPr>
          <a:lstStyle/>
          <a:p>
            <a:r>
              <a:rPr lang="cs-CZ" dirty="0" smtClean="0"/>
              <a:t>Odlišení soukromého a veřejného práva (teorie)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83471" y="1844824"/>
            <a:ext cx="8503920" cy="468052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b="1" dirty="0" smtClean="0"/>
              <a:t>Zájmová teorie</a:t>
            </a:r>
            <a:r>
              <a:rPr lang="cs-CZ" dirty="0" smtClean="0"/>
              <a:t>: </a:t>
            </a:r>
          </a:p>
          <a:p>
            <a:pPr marL="0" indent="0" algn="just">
              <a:buNone/>
            </a:pPr>
            <a:r>
              <a:rPr lang="cs-CZ" dirty="0" smtClean="0"/>
              <a:t>D. 1. 1.  „</a:t>
            </a:r>
            <a:r>
              <a:rPr lang="cs-CZ" i="1" dirty="0" smtClean="0"/>
              <a:t>Ten, kdo chce studovat právo, musí nejdřív vědět, od čeho je slovo právo odvozeno. Právo (ius) je pojmenováno podle výrazu spravedlnost (</a:t>
            </a:r>
            <a:r>
              <a:rPr lang="cs-CZ" i="1" dirty="0" err="1" smtClean="0"/>
              <a:t>iustitia</a:t>
            </a:r>
            <a:r>
              <a:rPr lang="cs-CZ" i="1" dirty="0" smtClean="0"/>
              <a:t>), aneb jak to trefně definoval </a:t>
            </a:r>
            <a:r>
              <a:rPr lang="cs-CZ" i="1" dirty="0" err="1" smtClean="0"/>
              <a:t>Celsus</a:t>
            </a:r>
            <a:r>
              <a:rPr lang="cs-CZ" i="1" dirty="0" smtClean="0"/>
              <a:t>, právo je uměním dobrého a spravedlivého. 1. Správně nás každý označuje jako kněze spravedlnosti. Vždy sloužíme spravedlnosti a učíme znalost dobrého a spravedlivého, přičemž rozlišujeme právo od bezpráví, dovolené od nedovoleného, a toužíme vést lidi k dobru, a to nejen prostřednictvím strachu před trestem, ale také skrze povzbuzení odměnou, zabýváme se, pokud se nemýlím, skutečnou, a nikoli předstíranou filosofií. </a:t>
            </a:r>
            <a:r>
              <a:rPr lang="cs-CZ" b="1" i="1" dirty="0" smtClean="0"/>
              <a:t>2. Toto studium má dvě základní části, právo veřejné a právo soukromé. Právo veřejné je to, které upravuje organizaci římských věcí veřejných, právo soukromé se vztahuje k zájmu jednotlivce. Vždyť jedny úpravy slouží zájmu veřejnému, druhé soukromému</a:t>
            </a:r>
            <a:r>
              <a:rPr lang="cs-CZ" i="1" dirty="0" smtClean="0"/>
              <a:t>. </a:t>
            </a:r>
            <a:r>
              <a:rPr lang="cs-CZ" b="1" i="1" dirty="0" smtClean="0"/>
              <a:t>Veřejné právo se týká svátostí, kněží a státních úředníků. </a:t>
            </a:r>
            <a:r>
              <a:rPr lang="cs-CZ" i="1" dirty="0" smtClean="0"/>
              <a:t>Soukromé právo se rozděluje na tři části …</a:t>
            </a:r>
            <a:r>
              <a:rPr lang="cs-CZ" dirty="0" smtClean="0"/>
              <a:t>“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CA73B857-C0A1-4734-8EE1-391F1BA9A300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335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CA73B857-C0A1-4734-8EE1-391F1BA9A300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Problémy zájmové teorie</a:t>
            </a:r>
          </a:p>
          <a:p>
            <a:pPr lvl="1"/>
            <a:r>
              <a:rPr lang="cs-CZ" dirty="0" err="1" smtClean="0"/>
              <a:t>Pb</a:t>
            </a:r>
            <a:r>
              <a:rPr lang="cs-CZ" dirty="0"/>
              <a:t>: vágnost – nepomůže k řešení složitých případů </a:t>
            </a:r>
          </a:p>
          <a:p>
            <a:pPr lvl="1"/>
            <a:r>
              <a:rPr lang="cs-CZ" dirty="0"/>
              <a:t>Př.: koupě počítačů pro soudy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4385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CA73B857-C0A1-4734-8EE1-391F1BA9A300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Mocenská teorie </a:t>
            </a:r>
            <a:r>
              <a:rPr lang="cs-CZ" dirty="0"/>
              <a:t>: kritériem je nadřazenost, resp. podřazenost – zda lze jednostranně ukládat práva či povinnosti 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Správní </a:t>
            </a:r>
            <a:r>
              <a:rPr lang="cs-CZ" dirty="0"/>
              <a:t>akt X smlouva 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Problémy mocenské teorie: </a:t>
            </a:r>
          </a:p>
          <a:p>
            <a:pPr lvl="2"/>
            <a:r>
              <a:rPr lang="cs-CZ" dirty="0" smtClean="0"/>
              <a:t>Vztah rodičů a dětí (srov. § 857 odst. 1 OZ)</a:t>
            </a:r>
          </a:p>
          <a:p>
            <a:pPr lvl="2"/>
            <a:r>
              <a:rPr lang="cs-CZ" dirty="0" smtClean="0"/>
              <a:t>Veřejnoprávní smlouva</a:t>
            </a:r>
          </a:p>
          <a:p>
            <a:pPr lvl="2"/>
            <a:r>
              <a:rPr lang="cs-CZ" dirty="0" smtClean="0"/>
              <a:t>Pracovní právo</a:t>
            </a:r>
          </a:p>
          <a:p>
            <a:pPr lvl="2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971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smtClean="0"/>
              <a:t>Teorie přiřazení</a:t>
            </a:r>
          </a:p>
          <a:p>
            <a:pPr lvl="1"/>
            <a:r>
              <a:rPr lang="cs-CZ" b="1" dirty="0" smtClean="0"/>
              <a:t>Teorie organická</a:t>
            </a:r>
            <a:r>
              <a:rPr lang="cs-CZ" dirty="0" smtClean="0"/>
              <a:t>: rozhodujícím kritériem je skutečnost, zda se právní subjekt ocitá v určitém právním poměru (vztahu) </a:t>
            </a:r>
            <a:r>
              <a:rPr lang="cs-CZ" i="1" u="sng" dirty="0" smtClean="0"/>
              <a:t>z důvodu </a:t>
            </a:r>
            <a:r>
              <a:rPr lang="cs-CZ" dirty="0" smtClean="0"/>
              <a:t>svého členství v některém veřejném svazku či nikoli. </a:t>
            </a:r>
            <a:endParaRPr lang="cs-CZ" dirty="0"/>
          </a:p>
          <a:p>
            <a:pPr lvl="2"/>
            <a:r>
              <a:rPr lang="cs-CZ" dirty="0" smtClean="0"/>
              <a:t>Zaměření na právní poměr</a:t>
            </a:r>
          </a:p>
          <a:p>
            <a:pPr lvl="1"/>
            <a:r>
              <a:rPr lang="cs-CZ" b="1" dirty="0" smtClean="0"/>
              <a:t>Teorie zvláštního práva</a:t>
            </a:r>
            <a:r>
              <a:rPr lang="cs-CZ" dirty="0" smtClean="0"/>
              <a:t>: k veřejnému právu náleží právní normy, které předpokládají jako svůj subjekt právě nositele veřejné moci</a:t>
            </a:r>
          </a:p>
          <a:p>
            <a:pPr lvl="2"/>
            <a:r>
              <a:rPr lang="cs-CZ" dirty="0" smtClean="0"/>
              <a:t>Zaměření na normy </a:t>
            </a:r>
          </a:p>
          <a:p>
            <a:pPr lvl="2"/>
            <a:r>
              <a:rPr lang="cs-CZ" dirty="0" smtClean="0"/>
              <a:t>X pojetí v judikatuře NSS (</a:t>
            </a:r>
            <a:r>
              <a:rPr lang="cs-CZ" dirty="0"/>
              <a:t>Vztah soukromého a veřejného práva chápe Nejvyšší správní soud jako vztah obecného a zvláštního práva. Z teorie veřejného práva jako zvláštního práva k „obecnému“ právu soukromému pak mj. vyplývá, že některé normy soukromého práva lze použít i ve veřejném právu tam, kde veřejnoprávní úprava chybí či je kusá a kde nelze dospět k rozumnému závěru, že absence či kusost úpravy má svůj samostatný smysl a </a:t>
            </a:r>
            <a:r>
              <a:rPr lang="cs-CZ" dirty="0" smtClean="0"/>
              <a:t>účel. </a:t>
            </a:r>
            <a:r>
              <a:rPr lang="pt-BR" dirty="0"/>
              <a:t>6 As </a:t>
            </a:r>
            <a:r>
              <a:rPr lang="pt-BR" dirty="0" smtClean="0"/>
              <a:t>75/2015</a:t>
            </a:r>
            <a:r>
              <a:rPr lang="cs-CZ" dirty="0" smtClean="0"/>
              <a:t>)</a:t>
            </a:r>
            <a:endParaRPr lang="pt-BR" dirty="0"/>
          </a:p>
          <a:p>
            <a:pPr lvl="2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CA73B857-C0A1-4734-8EE1-391F1BA9A300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862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CA73B857-C0A1-4734-8EE1-391F1BA9A300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cs-CZ" dirty="0"/>
              <a:t>Příklady:</a:t>
            </a:r>
          </a:p>
          <a:p>
            <a:pPr lvl="2"/>
            <a:r>
              <a:rPr lang="cs-CZ" dirty="0"/>
              <a:t>Koupě počítačů pro soudy </a:t>
            </a:r>
          </a:p>
          <a:p>
            <a:pPr lvl="2"/>
            <a:r>
              <a:rPr lang="cs-CZ" dirty="0"/>
              <a:t>Veřejnoprávní smlouvy </a:t>
            </a:r>
          </a:p>
          <a:p>
            <a:pPr lvl="2"/>
            <a:r>
              <a:rPr lang="cs-CZ" dirty="0"/>
              <a:t>Rodičovská odpovědnost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13187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831</TotalTime>
  <Words>3392</Words>
  <Application>Microsoft Office PowerPoint</Application>
  <PresentationFormat>Předvádění na obrazovce (4:3)</PresentationFormat>
  <Paragraphs>321</Paragraphs>
  <Slides>44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9" baseType="lpstr">
      <vt:lpstr>Arial</vt:lpstr>
      <vt:lpstr>Calibri</vt:lpstr>
      <vt:lpstr>Tahoma</vt:lpstr>
      <vt:lpstr>Wingdings</vt:lpstr>
      <vt:lpstr>Motiv1</vt:lpstr>
      <vt:lpstr> </vt:lpstr>
      <vt:lpstr>Osnova:</vt:lpstr>
      <vt:lpstr>I. Soukromé právo a jeho odlišení od práva veřejného</vt:lpstr>
      <vt:lpstr>Soukromé právo</vt:lpstr>
      <vt:lpstr>Odlišení soukromého a veřejného práva (teorie)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Význam rozlišení práva soukromého a veřejného</vt:lpstr>
      <vt:lpstr>Nezávislost uplatňování soukromého práva na uplatňování veřejného práva</vt:lpstr>
      <vt:lpstr>K doplnění</vt:lpstr>
      <vt:lpstr>II. Vývoj soukromého práva</vt:lpstr>
      <vt:lpstr>Období před vznikem moderních kodifikací</vt:lpstr>
      <vt:lpstr>Prezentace aplikace PowerPoint</vt:lpstr>
      <vt:lpstr>První vlna kodifikací</vt:lpstr>
      <vt:lpstr>Obecný zákoník občanský (OZO)</vt:lpstr>
      <vt:lpstr>Prezentace aplikace PowerPoint</vt:lpstr>
      <vt:lpstr>Vývoj po přijetí OZO</vt:lpstr>
      <vt:lpstr>Prezentace aplikace PowerPoint</vt:lpstr>
      <vt:lpstr>Další významné soukromoprávní kodifikace</vt:lpstr>
      <vt:lpstr>Tvorba jednotného čs. občanského zákoníku</vt:lpstr>
      <vt:lpstr>Občanský zákoník z roku 1950  a proces socializace čs. občanského práva</vt:lpstr>
      <vt:lpstr>Socializace občanského práva</vt:lpstr>
      <vt:lpstr>Prezentace aplikace PowerPoint</vt:lpstr>
      <vt:lpstr>Vlna kodifikací v 60. letech </vt:lpstr>
      <vt:lpstr>OZ 1964 a prohloubení socializace</vt:lpstr>
      <vt:lpstr>Prezentace aplikace PowerPoint</vt:lpstr>
      <vt:lpstr>Prezentace aplikace PowerPoint</vt:lpstr>
      <vt:lpstr>Prezentace aplikace PowerPoint</vt:lpstr>
      <vt:lpstr>Prezentace aplikace PowerPoint</vt:lpstr>
      <vt:lpstr>Hospodářský zákoník</vt:lpstr>
      <vt:lpstr>Zákoník mezinárodního obchodu</vt:lpstr>
      <vt:lpstr>Prezentace aplikace PowerPoint</vt:lpstr>
      <vt:lpstr>Struktura ZMO</vt:lpstr>
      <vt:lpstr>Transformace občanského práva po roce 1990</vt:lpstr>
      <vt:lpstr>Tzv. rekodifikace občanského práva</vt:lpstr>
      <vt:lpstr>Literatura k vývoji soukromého práva na území ČR</vt:lpstr>
      <vt:lpstr>Příklad: spadené jablko na sousední pozemek</vt:lpstr>
      <vt:lpstr>Prezentace aplikace PowerPoint</vt:lpstr>
      <vt:lpstr>Prezentace aplikace PowerPoint</vt:lpstr>
      <vt:lpstr>Prezentace aplikace PowerPoint</vt:lpstr>
    </vt:vector>
  </TitlesOfParts>
  <Company>Lenovo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cizího majetku a svěřenský fond v širších souvislostech</dc:title>
  <dc:creator>Lenovo User</dc:creator>
  <cp:lastModifiedBy>Hewlett-Packard Company</cp:lastModifiedBy>
  <cp:revision>108</cp:revision>
  <cp:lastPrinted>2020-02-19T09:27:55Z</cp:lastPrinted>
  <dcterms:created xsi:type="dcterms:W3CDTF">2013-11-19T21:26:25Z</dcterms:created>
  <dcterms:modified xsi:type="dcterms:W3CDTF">2020-02-20T06:50:16Z</dcterms:modified>
</cp:coreProperties>
</file>